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0" r:id="rId1"/>
  </p:sldMasterIdLst>
  <p:notesMasterIdLst>
    <p:notesMasterId r:id="rId20"/>
  </p:notesMasterIdLst>
  <p:handoutMasterIdLst>
    <p:handoutMasterId r:id="rId21"/>
  </p:handoutMasterIdLst>
  <p:sldIdLst>
    <p:sldId id="324" r:id="rId2"/>
    <p:sldId id="325" r:id="rId3"/>
    <p:sldId id="326" r:id="rId4"/>
    <p:sldId id="336" r:id="rId5"/>
    <p:sldId id="337" r:id="rId6"/>
    <p:sldId id="338" r:id="rId7"/>
    <p:sldId id="339" r:id="rId8"/>
    <p:sldId id="340" r:id="rId9"/>
    <p:sldId id="341" r:id="rId10"/>
    <p:sldId id="342" r:id="rId11"/>
    <p:sldId id="343" r:id="rId12"/>
    <p:sldId id="327" r:id="rId13"/>
    <p:sldId id="328" r:id="rId14"/>
    <p:sldId id="329" r:id="rId15"/>
    <p:sldId id="330" r:id="rId16"/>
    <p:sldId id="331" r:id="rId17"/>
    <p:sldId id="332" r:id="rId18"/>
    <p:sldId id="344" r:id="rId19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EC7"/>
    <a:srgbClr val="3166CF"/>
    <a:srgbClr val="0F5494"/>
    <a:srgbClr val="F58220"/>
    <a:srgbClr val="EF720B"/>
    <a:srgbClr val="E15F00"/>
    <a:srgbClr val="C75F09"/>
    <a:srgbClr val="00BB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00" autoAdjust="0"/>
    <p:restoredTop sz="97371" autoAdjust="0"/>
  </p:normalViewPr>
  <p:slideViewPr>
    <p:cSldViewPr>
      <p:cViewPr varScale="1">
        <p:scale>
          <a:sx n="97" d="100"/>
          <a:sy n="97" d="100"/>
        </p:scale>
        <p:origin x="-114" y="-2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1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744"/>
    </p:cViewPr>
  </p:sorterViewPr>
  <p:notesViewPr>
    <p:cSldViewPr>
      <p:cViewPr varScale="1">
        <p:scale>
          <a:sx n="62" d="100"/>
          <a:sy n="62" d="100"/>
        </p:scale>
        <p:origin x="-2850" y="-78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3A3007E-B093-48EF-9FD7-AF541904382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98066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5624782-17C0-43B1-B84B-799D5F909BE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79964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 txBox="1">
            <a:spLocks noGrp="1" noChangeArrowheads="1"/>
          </p:cNvSpPr>
          <p:nvPr/>
        </p:nvSpPr>
        <p:spPr bwMode="auto">
          <a:xfrm>
            <a:off x="3765916" y="9259475"/>
            <a:ext cx="2879537" cy="488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05" tIns="44852" rIns="89705" bIns="44852" anchor="b"/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fld id="{26187626-0669-4DE7-A8C5-4CDFD0234878}" type="slidenum">
              <a:rPr lang="en-GB" altLang="fr-FR" b="1">
                <a:latin typeface="Arial" pitchFamily="34" charset="0"/>
              </a:rPr>
              <a:pPr algn="r"/>
              <a:t>2</a:t>
            </a:fld>
            <a:endParaRPr lang="en-GB" altLang="fr-FR" b="1">
              <a:latin typeface="Arial" pitchFamily="34" charset="0"/>
            </a:endParaRPr>
          </a:p>
        </p:txBody>
      </p:sp>
      <p:sp>
        <p:nvSpPr>
          <p:cNvPr id="22531" name="Rectangle 7"/>
          <p:cNvSpPr txBox="1">
            <a:spLocks noGrp="1" noChangeArrowheads="1"/>
          </p:cNvSpPr>
          <p:nvPr/>
        </p:nvSpPr>
        <p:spPr bwMode="auto">
          <a:xfrm>
            <a:off x="3767501" y="9259475"/>
            <a:ext cx="2877952" cy="488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05" tIns="44852" rIns="89705" bIns="44852" anchor="b"/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fld id="{269C4A33-3A2B-409C-9486-DC60635D52A3}" type="slidenum">
              <a:rPr lang="de-DE" altLang="fr-FR" b="1">
                <a:latin typeface="Arial" pitchFamily="34" charset="0"/>
              </a:rPr>
              <a:pPr algn="r"/>
              <a:t>2</a:t>
            </a:fld>
            <a:endParaRPr lang="de-DE" altLang="fr-FR" b="1">
              <a:latin typeface="Arial" pitchFamily="34" charset="0"/>
            </a:endParaRPr>
          </a:p>
        </p:txBody>
      </p:sp>
      <p:sp>
        <p:nvSpPr>
          <p:cNvPr id="225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4387" y="4632114"/>
            <a:ext cx="5318265" cy="4384899"/>
          </a:xfrm>
          <a:noFill/>
        </p:spPr>
        <p:txBody>
          <a:bodyPr/>
          <a:lstStyle/>
          <a:p>
            <a:pPr lvl="1">
              <a:lnSpc>
                <a:spcPct val="110000"/>
              </a:lnSpc>
              <a:spcBef>
                <a:spcPct val="60000"/>
              </a:spcBef>
              <a:buClr>
                <a:srgbClr val="FF9933"/>
              </a:buClr>
              <a:buFont typeface="Wingdings" pitchFamily="2" charset="2"/>
              <a:buChar char="Ø"/>
            </a:pPr>
            <a:r>
              <a:rPr lang="en-US" altLang="fr-FR" sz="1600" dirty="0" smtClean="0"/>
              <a:t>Erasmus Charter for Higher Education.</a:t>
            </a:r>
          </a:p>
          <a:p>
            <a:pPr lvl="1">
              <a:lnSpc>
                <a:spcPct val="110000"/>
              </a:lnSpc>
              <a:spcBef>
                <a:spcPct val="60000"/>
              </a:spcBef>
              <a:buClr>
                <a:srgbClr val="FF9933"/>
              </a:buClr>
              <a:buFont typeface="Wingdings" pitchFamily="2" charset="2"/>
              <a:buChar char="Ø"/>
            </a:pPr>
            <a:r>
              <a:rPr lang="en-US" altLang="fr-FR" sz="1600" dirty="0" smtClean="0"/>
              <a:t>Inter-institutional agreements</a:t>
            </a:r>
          </a:p>
          <a:p>
            <a:pPr lvl="1">
              <a:lnSpc>
                <a:spcPct val="110000"/>
              </a:lnSpc>
              <a:spcBef>
                <a:spcPct val="60000"/>
              </a:spcBef>
              <a:buClr>
                <a:srgbClr val="FF9933"/>
              </a:buClr>
              <a:buFont typeface="Wingdings" pitchFamily="2" charset="2"/>
              <a:buChar char="Ø"/>
            </a:pPr>
            <a:r>
              <a:rPr lang="en-US" altLang="fr-FR" sz="1600" dirty="0" smtClean="0"/>
              <a:t>Learning agreements for students</a:t>
            </a:r>
          </a:p>
          <a:p>
            <a:pPr defTabSz="746517" eaLnBrk="1" hangingPunct="1"/>
            <a:endParaRPr lang="fr-FR" altLang="fr-FR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 txBox="1">
            <a:spLocks noGrp="1" noChangeArrowheads="1"/>
          </p:cNvSpPr>
          <p:nvPr/>
        </p:nvSpPr>
        <p:spPr bwMode="auto">
          <a:xfrm>
            <a:off x="3851541" y="9429039"/>
            <a:ext cx="2944548" cy="496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99" tIns="45749" rIns="91499" bIns="45749" anchor="b"/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fld id="{A32888D1-F845-447E-82B6-B01C1FBF7E12}" type="slidenum">
              <a:rPr lang="en-GB" altLang="fr-FR" b="1">
                <a:latin typeface="Arial" pitchFamily="34" charset="0"/>
              </a:rPr>
              <a:pPr algn="r"/>
              <a:t>3</a:t>
            </a:fld>
            <a:endParaRPr lang="en-GB" altLang="fr-FR" b="1">
              <a:latin typeface="Arial" pitchFamily="34" charset="0"/>
            </a:endParaRPr>
          </a:p>
        </p:txBody>
      </p:sp>
      <p:sp>
        <p:nvSpPr>
          <p:cNvPr id="23555" name="Rectangle 7"/>
          <p:cNvSpPr txBox="1">
            <a:spLocks noGrp="1" noChangeArrowheads="1"/>
          </p:cNvSpPr>
          <p:nvPr/>
        </p:nvSpPr>
        <p:spPr bwMode="auto">
          <a:xfrm>
            <a:off x="3853126" y="9429039"/>
            <a:ext cx="2942963" cy="496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99" tIns="45749" rIns="91499" bIns="45749" anchor="b"/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fld id="{40D4FACC-CBEF-4949-A1E0-F31104ACE2D1}" type="slidenum">
              <a:rPr lang="de-DE" altLang="fr-FR" b="1">
                <a:latin typeface="Arial" pitchFamily="34" charset="0"/>
              </a:rPr>
              <a:pPr algn="r"/>
              <a:t>3</a:t>
            </a:fld>
            <a:endParaRPr lang="de-DE" altLang="fr-FR" b="1">
              <a:latin typeface="Arial" pitchFamily="34" charset="0"/>
            </a:endParaRPr>
          </a:p>
        </p:txBody>
      </p:sp>
      <p:sp>
        <p:nvSpPr>
          <p:cNvPr id="235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658" y="4716105"/>
            <a:ext cx="5440360" cy="4465719"/>
          </a:xfrm>
          <a:noFill/>
        </p:spPr>
        <p:txBody>
          <a:bodyPr/>
          <a:lstStyle/>
          <a:p>
            <a:pPr defTabSz="760781" eaLnBrk="1" hangingPunct="1"/>
            <a:endParaRPr lang="fr-FR" altLang="fr-FR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3851541" y="9429039"/>
            <a:ext cx="2944548" cy="496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99" tIns="45749" rIns="91499" bIns="45749" anchor="b"/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fld id="{9AC0829F-523D-49FF-84A9-5B5990FD0874}" type="slidenum">
              <a:rPr lang="en-GB" altLang="en-US">
                <a:latin typeface="Arial" pitchFamily="34" charset="0"/>
              </a:rPr>
              <a:pPr algn="r"/>
              <a:t>12</a:t>
            </a:fld>
            <a:endParaRPr lang="en-GB" altLang="en-US">
              <a:latin typeface="Arial" pitchFamily="34" charset="0"/>
            </a:endParaRPr>
          </a:p>
        </p:txBody>
      </p:sp>
      <p:sp>
        <p:nvSpPr>
          <p:cNvPr id="24579" name="Rectangle 7"/>
          <p:cNvSpPr txBox="1">
            <a:spLocks noGrp="1" noChangeArrowheads="1"/>
          </p:cNvSpPr>
          <p:nvPr/>
        </p:nvSpPr>
        <p:spPr bwMode="auto">
          <a:xfrm>
            <a:off x="3853126" y="9429039"/>
            <a:ext cx="2942963" cy="496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99" tIns="45749" rIns="91499" bIns="45749" anchor="b"/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fld id="{44384696-1C30-4808-977F-ACC3C437AF47}" type="slidenum">
              <a:rPr lang="de-DE" altLang="en-US">
                <a:latin typeface="Arial" pitchFamily="34" charset="0"/>
              </a:rPr>
              <a:pPr algn="r"/>
              <a:t>12</a:t>
            </a:fld>
            <a:endParaRPr lang="de-DE" altLang="en-US">
              <a:latin typeface="Arial" pitchFamily="34" charset="0"/>
            </a:endParaRPr>
          </a:p>
        </p:txBody>
      </p:sp>
      <p:sp>
        <p:nvSpPr>
          <p:cNvPr id="245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658" y="4716105"/>
            <a:ext cx="5440360" cy="4465719"/>
          </a:xfrm>
          <a:noFill/>
        </p:spPr>
        <p:txBody>
          <a:bodyPr/>
          <a:lstStyle/>
          <a:p>
            <a:pPr defTabSz="760781" eaLnBrk="1" hangingPunct="1"/>
            <a:endParaRPr lang="fr-FR" alt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 txBox="1">
            <a:spLocks noGrp="1" noChangeArrowheads="1"/>
          </p:cNvSpPr>
          <p:nvPr/>
        </p:nvSpPr>
        <p:spPr bwMode="auto">
          <a:xfrm>
            <a:off x="3851541" y="9429039"/>
            <a:ext cx="2944548" cy="496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99" tIns="45749" rIns="91499" bIns="45749" anchor="b"/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fld id="{1FC9D487-2E3A-44F4-BEF8-44EBE27B5231}" type="slidenum">
              <a:rPr lang="en-GB" altLang="en-US">
                <a:latin typeface="Arial" pitchFamily="34" charset="0"/>
              </a:rPr>
              <a:pPr algn="r"/>
              <a:t>13</a:t>
            </a:fld>
            <a:endParaRPr lang="en-GB" altLang="en-US">
              <a:latin typeface="Arial" pitchFamily="34" charset="0"/>
            </a:endParaRPr>
          </a:p>
        </p:txBody>
      </p:sp>
      <p:sp>
        <p:nvSpPr>
          <p:cNvPr id="25603" name="Rectangle 7"/>
          <p:cNvSpPr txBox="1">
            <a:spLocks noGrp="1" noChangeArrowheads="1"/>
          </p:cNvSpPr>
          <p:nvPr/>
        </p:nvSpPr>
        <p:spPr bwMode="auto">
          <a:xfrm>
            <a:off x="3853126" y="9429039"/>
            <a:ext cx="2942963" cy="496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99" tIns="45749" rIns="91499" bIns="45749" anchor="b"/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fld id="{3FA4B1FA-4E0F-412B-8660-BAEB21FF3300}" type="slidenum">
              <a:rPr lang="de-DE" altLang="en-US">
                <a:latin typeface="Arial" pitchFamily="34" charset="0"/>
              </a:rPr>
              <a:pPr algn="r"/>
              <a:t>13</a:t>
            </a:fld>
            <a:endParaRPr lang="de-DE" altLang="en-US">
              <a:latin typeface="Arial" pitchFamily="34" charset="0"/>
            </a:endParaRPr>
          </a:p>
        </p:txBody>
      </p:sp>
      <p:sp>
        <p:nvSpPr>
          <p:cNvPr id="256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658" y="4716105"/>
            <a:ext cx="5440360" cy="4465719"/>
          </a:xfrm>
          <a:noFill/>
        </p:spPr>
        <p:txBody>
          <a:bodyPr/>
          <a:lstStyle/>
          <a:p>
            <a:pPr defTabSz="760781" eaLnBrk="1" hangingPunct="1"/>
            <a:endParaRPr lang="fr-FR" alt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1761" indent="-285293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1171" indent="-228234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597640" indent="-228234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4108" indent="-228234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0577" indent="-22823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67045" indent="-22823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3514" indent="-22823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79982" indent="-22823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fld id="{01D77D87-36A8-44EF-9D45-316D2C911279}" type="slidenum">
              <a:rPr lang="en-GB" sz="1200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en-GB" sz="1200" dirty="0" smtClean="0">
              <a:solidFill>
                <a:srgbClr val="000000"/>
              </a:solidFill>
            </a:endParaRPr>
          </a:p>
        </p:txBody>
      </p:sp>
      <p:sp>
        <p:nvSpPr>
          <p:cNvPr id="29700" name="Notes Placeholder 1"/>
          <p:cNvSpPr>
            <a:spLocks noGrp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171176" indent="-171176">
              <a:buFontTx/>
              <a:buChar char="-"/>
              <a:defRPr/>
            </a:pPr>
            <a:r>
              <a:rPr lang="fr-BE" dirty="0" smtClean="0">
                <a:latin typeface="Calibri" charset="0"/>
                <a:ea typeface="ＭＳ Ｐゴシック" charset="0"/>
              </a:rPr>
              <a:t>Not </a:t>
            </a:r>
            <a:r>
              <a:rPr lang="fr-BE" dirty="0" err="1" smtClean="0">
                <a:latin typeface="Calibri" charset="0"/>
                <a:ea typeface="ＭＳ Ｐゴシック" charset="0"/>
              </a:rPr>
              <a:t>useful</a:t>
            </a:r>
            <a:r>
              <a:rPr lang="fr-BE" dirty="0" smtClean="0">
                <a:latin typeface="Calibri" charset="0"/>
                <a:ea typeface="ＭＳ Ｐゴシック" charset="0"/>
              </a:rPr>
              <a:t> to </a:t>
            </a:r>
            <a:r>
              <a:rPr lang="fr-BE" dirty="0" err="1" smtClean="0">
                <a:latin typeface="Calibri" charset="0"/>
                <a:ea typeface="ＭＳ Ｐゴシック" charset="0"/>
              </a:rPr>
              <a:t>apply</a:t>
            </a:r>
            <a:r>
              <a:rPr lang="fr-BE" dirty="0" smtClean="0">
                <a:latin typeface="Calibri" charset="0"/>
                <a:ea typeface="ＭＳ Ｐゴシック" charset="0"/>
              </a:rPr>
              <a:t> for </a:t>
            </a:r>
            <a:r>
              <a:rPr lang="fr-BE" dirty="0" err="1" smtClean="0">
                <a:latin typeface="Calibri" charset="0"/>
                <a:ea typeface="ＭＳ Ｐゴシック" charset="0"/>
              </a:rPr>
              <a:t>mobility</a:t>
            </a:r>
            <a:r>
              <a:rPr lang="fr-BE" dirty="0" smtClean="0">
                <a:latin typeface="Calibri" charset="0"/>
                <a:ea typeface="ＭＳ Ｐゴシック" charset="0"/>
              </a:rPr>
              <a:t> </a:t>
            </a:r>
            <a:r>
              <a:rPr lang="fr-BE" dirty="0" err="1" smtClean="0">
                <a:latin typeface="Calibri" charset="0"/>
                <a:ea typeface="ＭＳ Ｐゴシック" charset="0"/>
              </a:rPr>
              <a:t>with</a:t>
            </a:r>
            <a:r>
              <a:rPr lang="fr-BE" dirty="0" smtClean="0">
                <a:latin typeface="Calibri" charset="0"/>
                <a:ea typeface="ＭＳ Ｐゴシック" charset="0"/>
              </a:rPr>
              <a:t> </a:t>
            </a:r>
            <a:r>
              <a:rPr lang="fr-BE" dirty="0" err="1" smtClean="0">
                <a:latin typeface="Calibri" charset="0"/>
                <a:ea typeface="ＭＳ Ｐゴシック" charset="0"/>
              </a:rPr>
              <a:t>every</a:t>
            </a:r>
            <a:r>
              <a:rPr lang="fr-BE" dirty="0" smtClean="0">
                <a:latin typeface="Calibri" charset="0"/>
                <a:ea typeface="ＭＳ Ｐゴシック" charset="0"/>
              </a:rPr>
              <a:t> country imaginable – </a:t>
            </a:r>
            <a:r>
              <a:rPr lang="fr-BE" dirty="0" err="1" smtClean="0">
                <a:latin typeface="Calibri" charset="0"/>
                <a:ea typeface="ＭＳ Ｐゴシック" charset="0"/>
              </a:rPr>
              <a:t>they</a:t>
            </a:r>
            <a:r>
              <a:rPr lang="fr-BE" dirty="0" smtClean="0">
                <a:latin typeface="Calibri" charset="0"/>
                <a:ea typeface="ＭＳ Ｐゴシック" charset="0"/>
              </a:rPr>
              <a:t> </a:t>
            </a:r>
            <a:r>
              <a:rPr lang="fr-BE" dirty="0" err="1" smtClean="0">
                <a:latin typeface="Calibri" charset="0"/>
                <a:ea typeface="ＭＳ Ｐゴシック" charset="0"/>
              </a:rPr>
              <a:t>will</a:t>
            </a:r>
            <a:r>
              <a:rPr lang="fr-BE" dirty="0" smtClean="0">
                <a:latin typeface="Calibri" charset="0"/>
                <a:ea typeface="ＭＳ Ｐゴシック" charset="0"/>
              </a:rPr>
              <a:t> have to </a:t>
            </a:r>
            <a:r>
              <a:rPr lang="fr-BE" dirty="0" err="1" smtClean="0">
                <a:latin typeface="Calibri" charset="0"/>
                <a:ea typeface="ＭＳ Ｐゴシック" charset="0"/>
              </a:rPr>
              <a:t>demonstrate</a:t>
            </a:r>
            <a:r>
              <a:rPr lang="fr-BE" dirty="0" smtClean="0">
                <a:latin typeface="Calibri" charset="0"/>
                <a:ea typeface="ＭＳ Ｐゴシック" charset="0"/>
              </a:rPr>
              <a:t> the relevance</a:t>
            </a:r>
          </a:p>
          <a:p>
            <a:pPr marL="171176" indent="-171176">
              <a:buFontTx/>
              <a:buChar char="-"/>
              <a:defRPr/>
            </a:pPr>
            <a:r>
              <a:rPr lang="fr-BE" dirty="0" smtClean="0">
                <a:latin typeface="Calibri" charset="0"/>
                <a:ea typeface="ＭＳ Ｐゴシック" charset="0"/>
              </a:rPr>
              <a:t>If </a:t>
            </a:r>
            <a:r>
              <a:rPr lang="fr-BE" dirty="0" err="1" smtClean="0">
                <a:latin typeface="Calibri" charset="0"/>
                <a:ea typeface="ＭＳ Ｐゴシック" charset="0"/>
              </a:rPr>
              <a:t>newcomers</a:t>
            </a:r>
            <a:r>
              <a:rPr lang="fr-BE" dirty="0" smtClean="0">
                <a:latin typeface="Calibri" charset="0"/>
                <a:ea typeface="ＭＳ Ｐゴシック" charset="0"/>
              </a:rPr>
              <a:t>: </a:t>
            </a:r>
            <a:r>
              <a:rPr lang="fr-BE" dirty="0" err="1" smtClean="0">
                <a:latin typeface="Calibri" charset="0"/>
                <a:ea typeface="ＭＳ Ｐゴシック" charset="0"/>
              </a:rPr>
              <a:t>start</a:t>
            </a:r>
            <a:r>
              <a:rPr lang="fr-BE" dirty="0" smtClean="0">
                <a:latin typeface="Calibri" charset="0"/>
                <a:ea typeface="ＭＳ Ｐゴシック" charset="0"/>
              </a:rPr>
              <a:t> </a:t>
            </a:r>
            <a:r>
              <a:rPr lang="fr-BE" dirty="0" err="1" smtClean="0">
                <a:latin typeface="Calibri" charset="0"/>
                <a:ea typeface="ＭＳ Ｐゴシック" charset="0"/>
              </a:rPr>
              <a:t>with</a:t>
            </a:r>
            <a:r>
              <a:rPr lang="fr-BE" dirty="0" smtClean="0">
                <a:latin typeface="Calibri" charset="0"/>
                <a:ea typeface="ＭＳ Ｐゴシック" charset="0"/>
              </a:rPr>
              <a:t> staff </a:t>
            </a:r>
            <a:r>
              <a:rPr lang="fr-BE" dirty="0" err="1" smtClean="0">
                <a:latin typeface="Calibri" charset="0"/>
                <a:ea typeface="ＭＳ Ｐゴシック" charset="0"/>
              </a:rPr>
              <a:t>mobility</a:t>
            </a:r>
            <a:r>
              <a:rPr lang="fr-BE" dirty="0" smtClean="0">
                <a:latin typeface="Calibri" charset="0"/>
                <a:ea typeface="ＭＳ Ｐゴシック" charset="0"/>
              </a:rPr>
              <a:t>. For more "</a:t>
            </a:r>
            <a:r>
              <a:rPr lang="fr-BE" dirty="0" err="1" smtClean="0">
                <a:latin typeface="Calibri" charset="0"/>
                <a:ea typeface="ＭＳ Ｐゴシック" charset="0"/>
              </a:rPr>
              <a:t>complicated</a:t>
            </a:r>
            <a:r>
              <a:rPr lang="fr-BE" dirty="0" smtClean="0">
                <a:latin typeface="Calibri" charset="0"/>
                <a:ea typeface="ＭＳ Ｐゴシック" charset="0"/>
              </a:rPr>
              <a:t>" exchanges </a:t>
            </a:r>
            <a:r>
              <a:rPr lang="fr-BE" dirty="0" err="1" smtClean="0">
                <a:latin typeface="Calibri" charset="0"/>
                <a:ea typeface="ＭＳ Ｐゴシック" charset="0"/>
              </a:rPr>
              <a:t>that</a:t>
            </a:r>
            <a:r>
              <a:rPr lang="fr-BE" dirty="0" smtClean="0">
                <a:latin typeface="Calibri" charset="0"/>
                <a:ea typeface="ＭＳ Ｐゴシック" charset="0"/>
              </a:rPr>
              <a:t> </a:t>
            </a:r>
            <a:r>
              <a:rPr lang="fr-BE" dirty="0" err="1" smtClean="0">
                <a:latin typeface="Calibri" charset="0"/>
                <a:ea typeface="ＭＳ Ｐゴシック" charset="0"/>
              </a:rPr>
              <a:t>require</a:t>
            </a:r>
            <a:r>
              <a:rPr lang="fr-BE" dirty="0" smtClean="0">
                <a:latin typeface="Calibri" charset="0"/>
                <a:ea typeface="ＭＳ Ｐゴシック" charset="0"/>
              </a:rPr>
              <a:t> recognition, </a:t>
            </a:r>
            <a:r>
              <a:rPr lang="fr-BE" dirty="0" err="1" smtClean="0">
                <a:latin typeface="Calibri" charset="0"/>
                <a:ea typeface="ＭＳ Ｐゴシック" charset="0"/>
              </a:rPr>
              <a:t>we</a:t>
            </a:r>
            <a:r>
              <a:rPr lang="fr-BE" dirty="0" smtClean="0">
                <a:latin typeface="Calibri" charset="0"/>
                <a:ea typeface="ＭＳ Ｐゴシック" charset="0"/>
              </a:rPr>
              <a:t> </a:t>
            </a:r>
            <a:r>
              <a:rPr lang="fr-BE" dirty="0" err="1" smtClean="0">
                <a:latin typeface="Calibri" charset="0"/>
                <a:ea typeface="ＭＳ Ｐゴシック" charset="0"/>
              </a:rPr>
              <a:t>advise</a:t>
            </a:r>
            <a:r>
              <a:rPr lang="fr-BE" dirty="0" smtClean="0">
                <a:latin typeface="Calibri" charset="0"/>
                <a:ea typeface="ＭＳ Ｐゴシック" charset="0"/>
              </a:rPr>
              <a:t> to </a:t>
            </a:r>
            <a:r>
              <a:rPr lang="fr-BE" dirty="0" err="1" smtClean="0">
                <a:latin typeface="Calibri" charset="0"/>
                <a:ea typeface="ＭＳ Ｐゴシック" charset="0"/>
              </a:rPr>
              <a:t>built</a:t>
            </a:r>
            <a:r>
              <a:rPr lang="fr-BE" dirty="0" smtClean="0">
                <a:latin typeface="Calibri" charset="0"/>
                <a:ea typeface="ＭＳ Ｐゴシック" charset="0"/>
              </a:rPr>
              <a:t> on </a:t>
            </a:r>
            <a:r>
              <a:rPr lang="fr-BE" dirty="0" err="1" smtClean="0">
                <a:latin typeface="Calibri" charset="0"/>
                <a:ea typeface="ＭＳ Ｐゴシック" charset="0"/>
              </a:rPr>
              <a:t>previous</a:t>
            </a:r>
            <a:r>
              <a:rPr lang="fr-BE" dirty="0" smtClean="0">
                <a:latin typeface="Calibri" charset="0"/>
                <a:ea typeface="ＭＳ Ｐゴシック" charset="0"/>
              </a:rPr>
              <a:t> </a:t>
            </a:r>
            <a:r>
              <a:rPr lang="fr-BE" dirty="0" err="1" smtClean="0">
                <a:latin typeface="Calibri" charset="0"/>
                <a:ea typeface="ＭＳ Ｐゴシック" charset="0"/>
              </a:rPr>
              <a:t>experience</a:t>
            </a:r>
            <a:r>
              <a:rPr lang="fr-BE" dirty="0" smtClean="0">
                <a:latin typeface="Calibri" charset="0"/>
                <a:ea typeface="ＭＳ Ｐゴシック" charset="0"/>
              </a:rPr>
              <a:t>, </a:t>
            </a:r>
            <a:r>
              <a:rPr lang="fr-BE" dirty="0" err="1" smtClean="0">
                <a:latin typeface="Calibri" charset="0"/>
                <a:ea typeface="ＭＳ Ｐゴシック" charset="0"/>
              </a:rPr>
              <a:t>knowing</a:t>
            </a:r>
            <a:r>
              <a:rPr lang="fr-BE" dirty="0" smtClean="0">
                <a:latin typeface="Calibri" charset="0"/>
                <a:ea typeface="ＭＳ Ｐゴシック" charset="0"/>
              </a:rPr>
              <a:t> the </a:t>
            </a:r>
            <a:r>
              <a:rPr lang="fr-BE" dirty="0" err="1" smtClean="0">
                <a:latin typeface="Calibri" charset="0"/>
                <a:ea typeface="ＭＳ Ｐゴシック" charset="0"/>
              </a:rPr>
              <a:t>partners</a:t>
            </a:r>
            <a:endParaRPr lang="fr-BE" dirty="0" smtClean="0">
              <a:latin typeface="Calibri" charset="0"/>
              <a:ea typeface="ＭＳ Ｐゴシック" charset="0"/>
            </a:endParaRPr>
          </a:p>
          <a:p>
            <a:pPr marL="171176" indent="-171176">
              <a:buFontTx/>
              <a:buChar char="-"/>
              <a:defRPr/>
            </a:pPr>
            <a:r>
              <a:rPr lang="fr-BE" dirty="0" err="1" smtClean="0">
                <a:latin typeface="Calibri" charset="0"/>
                <a:ea typeface="ＭＳ Ｐゴシック" charset="0"/>
              </a:rPr>
              <a:t>Secondary</a:t>
            </a:r>
            <a:r>
              <a:rPr lang="fr-BE" dirty="0" smtClean="0">
                <a:latin typeface="Calibri" charset="0"/>
                <a:ea typeface="ＭＳ Ｐゴシック" charset="0"/>
              </a:rPr>
              <a:t> </a:t>
            </a:r>
            <a:r>
              <a:rPr lang="fr-BE" dirty="0" err="1" smtClean="0">
                <a:latin typeface="Calibri" charset="0"/>
                <a:ea typeface="ＭＳ Ｐゴシック" charset="0"/>
              </a:rPr>
              <a:t>criteria</a:t>
            </a:r>
            <a:endParaRPr lang="fr-BE" dirty="0" smtClean="0">
              <a:latin typeface="Calibri" charset="0"/>
              <a:ea typeface="ＭＳ Ｐゴシック" charset="0"/>
            </a:endParaRPr>
          </a:p>
          <a:p>
            <a:pPr marL="171176" indent="-171176">
              <a:buFontTx/>
              <a:buChar char="-"/>
              <a:defRPr/>
            </a:pPr>
            <a:r>
              <a:rPr lang="fr-BE" dirty="0" smtClean="0">
                <a:latin typeface="Calibri" charset="0"/>
                <a:ea typeface="ＭＳ Ｐゴシック" charset="0"/>
              </a:rPr>
              <a:t>24 </a:t>
            </a:r>
            <a:r>
              <a:rPr lang="fr-BE" dirty="0" err="1" smtClean="0">
                <a:latin typeface="Calibri" charset="0"/>
                <a:ea typeface="ＭＳ Ｐゴシック" charset="0"/>
              </a:rPr>
              <a:t>months</a:t>
            </a:r>
            <a:r>
              <a:rPr lang="fr-BE" dirty="0" smtClean="0">
                <a:latin typeface="Calibri" charset="0"/>
                <a:ea typeface="ＭＳ Ｐゴシック" charset="0"/>
              </a:rPr>
              <a:t> </a:t>
            </a:r>
            <a:r>
              <a:rPr lang="fr-BE" dirty="0" err="1" smtClean="0">
                <a:latin typeface="Calibri" charset="0"/>
                <a:ea typeface="ＭＳ Ｐゴシック" charset="0"/>
              </a:rPr>
              <a:t>recommended</a:t>
            </a:r>
            <a:endParaRPr lang="fr-BE" dirty="0" smtClean="0">
              <a:latin typeface="Calibri" charset="0"/>
              <a:ea typeface="ＭＳ Ｐゴシック" charset="0"/>
            </a:endParaRPr>
          </a:p>
          <a:p>
            <a:pPr marL="171176" indent="-171176">
              <a:buFontTx/>
              <a:buChar char="-"/>
              <a:defRPr/>
            </a:pPr>
            <a:r>
              <a:rPr lang="fr-BE" dirty="0" smtClean="0">
                <a:latin typeface="Calibri" charset="0"/>
                <a:ea typeface="ＭＳ Ｐゴシック" charset="0"/>
              </a:rPr>
              <a:t>Be </a:t>
            </a:r>
            <a:r>
              <a:rPr lang="fr-BE" dirty="0" err="1" smtClean="0">
                <a:latin typeface="Calibri" charset="0"/>
                <a:ea typeface="ＭＳ Ｐゴシック" charset="0"/>
              </a:rPr>
              <a:t>precise</a:t>
            </a:r>
            <a:r>
              <a:rPr lang="fr-BE" dirty="0" smtClean="0">
                <a:latin typeface="Calibri" charset="0"/>
                <a:ea typeface="ＭＳ Ｐゴシック" charset="0"/>
              </a:rPr>
              <a:t> in </a:t>
            </a:r>
            <a:r>
              <a:rPr lang="fr-BE" dirty="0" err="1" smtClean="0">
                <a:latin typeface="Calibri" charset="0"/>
                <a:ea typeface="ＭＳ Ｐゴシック" charset="0"/>
              </a:rPr>
              <a:t>your</a:t>
            </a:r>
            <a:r>
              <a:rPr lang="fr-BE" dirty="0" smtClean="0">
                <a:latin typeface="Calibri" charset="0"/>
                <a:ea typeface="ＭＳ Ｐゴシック" charset="0"/>
              </a:rPr>
              <a:t> </a:t>
            </a:r>
            <a:r>
              <a:rPr lang="fr-BE" dirty="0" err="1" smtClean="0">
                <a:latin typeface="Calibri" charset="0"/>
                <a:ea typeface="ＭＳ Ｐゴシック" charset="0"/>
              </a:rPr>
              <a:t>quality</a:t>
            </a:r>
            <a:r>
              <a:rPr lang="fr-BE" dirty="0" smtClean="0">
                <a:latin typeface="Calibri" charset="0"/>
                <a:ea typeface="ＭＳ Ｐゴシック" charset="0"/>
              </a:rPr>
              <a:t> questions! </a:t>
            </a:r>
            <a:r>
              <a:rPr lang="fr-BE" dirty="0" err="1" smtClean="0">
                <a:latin typeface="Calibri" charset="0"/>
                <a:ea typeface="ＭＳ Ｐゴシック" charset="0"/>
              </a:rPr>
              <a:t>Indicate</a:t>
            </a:r>
            <a:r>
              <a:rPr lang="fr-BE" dirty="0" smtClean="0">
                <a:latin typeface="Calibri" charset="0"/>
                <a:ea typeface="ＭＳ Ｐゴシック" charset="0"/>
              </a:rPr>
              <a:t> the </a:t>
            </a:r>
            <a:r>
              <a:rPr lang="fr-BE" dirty="0" err="1" smtClean="0">
                <a:latin typeface="Calibri" charset="0"/>
                <a:ea typeface="ＭＳ Ｐゴシック" charset="0"/>
              </a:rPr>
              <a:t>partner</a:t>
            </a:r>
            <a:r>
              <a:rPr lang="fr-BE" dirty="0" smtClean="0">
                <a:latin typeface="Calibri" charset="0"/>
                <a:ea typeface="ＭＳ Ｐゴシック" charset="0"/>
              </a:rPr>
              <a:t> </a:t>
            </a:r>
            <a:r>
              <a:rPr lang="fr-BE" dirty="0" err="1" smtClean="0">
                <a:latin typeface="Calibri" charset="0"/>
                <a:ea typeface="ＭＳ Ｐゴシック" charset="0"/>
              </a:rPr>
              <a:t>HEIs</a:t>
            </a:r>
            <a:r>
              <a:rPr lang="fr-BE" dirty="0" smtClean="0">
                <a:latin typeface="Calibri" charset="0"/>
                <a:ea typeface="ＭＳ Ｐゴシック" charset="0"/>
              </a:rPr>
              <a:t>. </a:t>
            </a:r>
            <a:endParaRPr lang="fr-BE" dirty="0">
              <a:latin typeface="Calibri" charset="0"/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1761" indent="-285293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1171" indent="-228234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597640" indent="-228234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4108" indent="-228234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0577" indent="-22823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67045" indent="-22823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3514" indent="-22823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79982" indent="-22823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fld id="{01D77D87-36A8-44EF-9D45-316D2C911279}" type="slidenum">
              <a:rPr lang="en-GB" sz="1200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en-GB" sz="1200" dirty="0" smtClean="0">
              <a:solidFill>
                <a:srgbClr val="000000"/>
              </a:solidFill>
            </a:endParaRPr>
          </a:p>
        </p:txBody>
      </p:sp>
      <p:sp>
        <p:nvSpPr>
          <p:cNvPr id="29700" name="Notes Placeholder 1"/>
          <p:cNvSpPr>
            <a:spLocks noGrp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171176" indent="-171176">
              <a:buFontTx/>
              <a:buChar char="-"/>
              <a:defRPr/>
            </a:pPr>
            <a:r>
              <a:rPr lang="fr-BE" dirty="0" smtClean="0">
                <a:latin typeface="Calibri" charset="0"/>
                <a:ea typeface="ＭＳ Ｐゴシック" charset="0"/>
              </a:rPr>
              <a:t>Not </a:t>
            </a:r>
            <a:r>
              <a:rPr lang="fr-BE" dirty="0" err="1" smtClean="0">
                <a:latin typeface="Calibri" charset="0"/>
                <a:ea typeface="ＭＳ Ｐゴシック" charset="0"/>
              </a:rPr>
              <a:t>useful</a:t>
            </a:r>
            <a:r>
              <a:rPr lang="fr-BE" dirty="0" smtClean="0">
                <a:latin typeface="Calibri" charset="0"/>
                <a:ea typeface="ＭＳ Ｐゴシック" charset="0"/>
              </a:rPr>
              <a:t> to </a:t>
            </a:r>
            <a:r>
              <a:rPr lang="fr-BE" dirty="0" err="1" smtClean="0">
                <a:latin typeface="Calibri" charset="0"/>
                <a:ea typeface="ＭＳ Ｐゴシック" charset="0"/>
              </a:rPr>
              <a:t>apply</a:t>
            </a:r>
            <a:r>
              <a:rPr lang="fr-BE" dirty="0" smtClean="0">
                <a:latin typeface="Calibri" charset="0"/>
                <a:ea typeface="ＭＳ Ｐゴシック" charset="0"/>
              </a:rPr>
              <a:t> for </a:t>
            </a:r>
            <a:r>
              <a:rPr lang="fr-BE" dirty="0" err="1" smtClean="0">
                <a:latin typeface="Calibri" charset="0"/>
                <a:ea typeface="ＭＳ Ｐゴシック" charset="0"/>
              </a:rPr>
              <a:t>mobility</a:t>
            </a:r>
            <a:r>
              <a:rPr lang="fr-BE" dirty="0" smtClean="0">
                <a:latin typeface="Calibri" charset="0"/>
                <a:ea typeface="ＭＳ Ｐゴシック" charset="0"/>
              </a:rPr>
              <a:t> </a:t>
            </a:r>
            <a:r>
              <a:rPr lang="fr-BE" dirty="0" err="1" smtClean="0">
                <a:latin typeface="Calibri" charset="0"/>
                <a:ea typeface="ＭＳ Ｐゴシック" charset="0"/>
              </a:rPr>
              <a:t>with</a:t>
            </a:r>
            <a:r>
              <a:rPr lang="fr-BE" dirty="0" smtClean="0">
                <a:latin typeface="Calibri" charset="0"/>
                <a:ea typeface="ＭＳ Ｐゴシック" charset="0"/>
              </a:rPr>
              <a:t> </a:t>
            </a:r>
            <a:r>
              <a:rPr lang="fr-BE" dirty="0" err="1" smtClean="0">
                <a:latin typeface="Calibri" charset="0"/>
                <a:ea typeface="ＭＳ Ｐゴシック" charset="0"/>
              </a:rPr>
              <a:t>every</a:t>
            </a:r>
            <a:r>
              <a:rPr lang="fr-BE" dirty="0" smtClean="0">
                <a:latin typeface="Calibri" charset="0"/>
                <a:ea typeface="ＭＳ Ｐゴシック" charset="0"/>
              </a:rPr>
              <a:t> country imaginable – </a:t>
            </a:r>
            <a:r>
              <a:rPr lang="fr-BE" dirty="0" err="1" smtClean="0">
                <a:latin typeface="Calibri" charset="0"/>
                <a:ea typeface="ＭＳ Ｐゴシック" charset="0"/>
              </a:rPr>
              <a:t>they</a:t>
            </a:r>
            <a:r>
              <a:rPr lang="fr-BE" dirty="0" smtClean="0">
                <a:latin typeface="Calibri" charset="0"/>
                <a:ea typeface="ＭＳ Ｐゴシック" charset="0"/>
              </a:rPr>
              <a:t> </a:t>
            </a:r>
            <a:r>
              <a:rPr lang="fr-BE" dirty="0" err="1" smtClean="0">
                <a:latin typeface="Calibri" charset="0"/>
                <a:ea typeface="ＭＳ Ｐゴシック" charset="0"/>
              </a:rPr>
              <a:t>will</a:t>
            </a:r>
            <a:r>
              <a:rPr lang="fr-BE" dirty="0" smtClean="0">
                <a:latin typeface="Calibri" charset="0"/>
                <a:ea typeface="ＭＳ Ｐゴシック" charset="0"/>
              </a:rPr>
              <a:t> have to </a:t>
            </a:r>
            <a:r>
              <a:rPr lang="fr-BE" dirty="0" err="1" smtClean="0">
                <a:latin typeface="Calibri" charset="0"/>
                <a:ea typeface="ＭＳ Ｐゴシック" charset="0"/>
              </a:rPr>
              <a:t>demonstrate</a:t>
            </a:r>
            <a:r>
              <a:rPr lang="fr-BE" dirty="0" smtClean="0">
                <a:latin typeface="Calibri" charset="0"/>
                <a:ea typeface="ＭＳ Ｐゴシック" charset="0"/>
              </a:rPr>
              <a:t> the relevance</a:t>
            </a:r>
          </a:p>
          <a:p>
            <a:pPr marL="171176" indent="-171176">
              <a:buFontTx/>
              <a:buChar char="-"/>
              <a:defRPr/>
            </a:pPr>
            <a:r>
              <a:rPr lang="fr-BE" dirty="0" smtClean="0">
                <a:latin typeface="Calibri" charset="0"/>
                <a:ea typeface="ＭＳ Ｐゴシック" charset="0"/>
              </a:rPr>
              <a:t>If </a:t>
            </a:r>
            <a:r>
              <a:rPr lang="fr-BE" dirty="0" err="1" smtClean="0">
                <a:latin typeface="Calibri" charset="0"/>
                <a:ea typeface="ＭＳ Ｐゴシック" charset="0"/>
              </a:rPr>
              <a:t>newcomers</a:t>
            </a:r>
            <a:r>
              <a:rPr lang="fr-BE" dirty="0" smtClean="0">
                <a:latin typeface="Calibri" charset="0"/>
                <a:ea typeface="ＭＳ Ｐゴシック" charset="0"/>
              </a:rPr>
              <a:t>: </a:t>
            </a:r>
            <a:r>
              <a:rPr lang="fr-BE" dirty="0" err="1" smtClean="0">
                <a:latin typeface="Calibri" charset="0"/>
                <a:ea typeface="ＭＳ Ｐゴシック" charset="0"/>
              </a:rPr>
              <a:t>start</a:t>
            </a:r>
            <a:r>
              <a:rPr lang="fr-BE" dirty="0" smtClean="0">
                <a:latin typeface="Calibri" charset="0"/>
                <a:ea typeface="ＭＳ Ｐゴシック" charset="0"/>
              </a:rPr>
              <a:t> </a:t>
            </a:r>
            <a:r>
              <a:rPr lang="fr-BE" dirty="0" err="1" smtClean="0">
                <a:latin typeface="Calibri" charset="0"/>
                <a:ea typeface="ＭＳ Ｐゴシック" charset="0"/>
              </a:rPr>
              <a:t>with</a:t>
            </a:r>
            <a:r>
              <a:rPr lang="fr-BE" dirty="0" smtClean="0">
                <a:latin typeface="Calibri" charset="0"/>
                <a:ea typeface="ＭＳ Ｐゴシック" charset="0"/>
              </a:rPr>
              <a:t> staff </a:t>
            </a:r>
            <a:r>
              <a:rPr lang="fr-BE" dirty="0" err="1" smtClean="0">
                <a:latin typeface="Calibri" charset="0"/>
                <a:ea typeface="ＭＳ Ｐゴシック" charset="0"/>
              </a:rPr>
              <a:t>mobility</a:t>
            </a:r>
            <a:r>
              <a:rPr lang="fr-BE" dirty="0" smtClean="0">
                <a:latin typeface="Calibri" charset="0"/>
                <a:ea typeface="ＭＳ Ｐゴシック" charset="0"/>
              </a:rPr>
              <a:t>. For more "</a:t>
            </a:r>
            <a:r>
              <a:rPr lang="fr-BE" dirty="0" err="1" smtClean="0">
                <a:latin typeface="Calibri" charset="0"/>
                <a:ea typeface="ＭＳ Ｐゴシック" charset="0"/>
              </a:rPr>
              <a:t>complicated</a:t>
            </a:r>
            <a:r>
              <a:rPr lang="fr-BE" dirty="0" smtClean="0">
                <a:latin typeface="Calibri" charset="0"/>
                <a:ea typeface="ＭＳ Ｐゴシック" charset="0"/>
              </a:rPr>
              <a:t>" exchanges </a:t>
            </a:r>
            <a:r>
              <a:rPr lang="fr-BE" dirty="0" err="1" smtClean="0">
                <a:latin typeface="Calibri" charset="0"/>
                <a:ea typeface="ＭＳ Ｐゴシック" charset="0"/>
              </a:rPr>
              <a:t>that</a:t>
            </a:r>
            <a:r>
              <a:rPr lang="fr-BE" dirty="0" smtClean="0">
                <a:latin typeface="Calibri" charset="0"/>
                <a:ea typeface="ＭＳ Ｐゴシック" charset="0"/>
              </a:rPr>
              <a:t> </a:t>
            </a:r>
            <a:r>
              <a:rPr lang="fr-BE" dirty="0" err="1" smtClean="0">
                <a:latin typeface="Calibri" charset="0"/>
                <a:ea typeface="ＭＳ Ｐゴシック" charset="0"/>
              </a:rPr>
              <a:t>require</a:t>
            </a:r>
            <a:r>
              <a:rPr lang="fr-BE" dirty="0" smtClean="0">
                <a:latin typeface="Calibri" charset="0"/>
                <a:ea typeface="ＭＳ Ｐゴシック" charset="0"/>
              </a:rPr>
              <a:t> recognition, </a:t>
            </a:r>
            <a:r>
              <a:rPr lang="fr-BE" dirty="0" err="1" smtClean="0">
                <a:latin typeface="Calibri" charset="0"/>
                <a:ea typeface="ＭＳ Ｐゴシック" charset="0"/>
              </a:rPr>
              <a:t>we</a:t>
            </a:r>
            <a:r>
              <a:rPr lang="fr-BE" dirty="0" smtClean="0">
                <a:latin typeface="Calibri" charset="0"/>
                <a:ea typeface="ＭＳ Ｐゴシック" charset="0"/>
              </a:rPr>
              <a:t> </a:t>
            </a:r>
            <a:r>
              <a:rPr lang="fr-BE" dirty="0" err="1" smtClean="0">
                <a:latin typeface="Calibri" charset="0"/>
                <a:ea typeface="ＭＳ Ｐゴシック" charset="0"/>
              </a:rPr>
              <a:t>advise</a:t>
            </a:r>
            <a:r>
              <a:rPr lang="fr-BE" dirty="0" smtClean="0">
                <a:latin typeface="Calibri" charset="0"/>
                <a:ea typeface="ＭＳ Ｐゴシック" charset="0"/>
              </a:rPr>
              <a:t> to </a:t>
            </a:r>
            <a:r>
              <a:rPr lang="fr-BE" dirty="0" err="1" smtClean="0">
                <a:latin typeface="Calibri" charset="0"/>
                <a:ea typeface="ＭＳ Ｐゴシック" charset="0"/>
              </a:rPr>
              <a:t>built</a:t>
            </a:r>
            <a:r>
              <a:rPr lang="fr-BE" dirty="0" smtClean="0">
                <a:latin typeface="Calibri" charset="0"/>
                <a:ea typeface="ＭＳ Ｐゴシック" charset="0"/>
              </a:rPr>
              <a:t> on </a:t>
            </a:r>
            <a:r>
              <a:rPr lang="fr-BE" dirty="0" err="1" smtClean="0">
                <a:latin typeface="Calibri" charset="0"/>
                <a:ea typeface="ＭＳ Ｐゴシック" charset="0"/>
              </a:rPr>
              <a:t>previous</a:t>
            </a:r>
            <a:r>
              <a:rPr lang="fr-BE" dirty="0" smtClean="0">
                <a:latin typeface="Calibri" charset="0"/>
                <a:ea typeface="ＭＳ Ｐゴシック" charset="0"/>
              </a:rPr>
              <a:t> </a:t>
            </a:r>
            <a:r>
              <a:rPr lang="fr-BE" dirty="0" err="1" smtClean="0">
                <a:latin typeface="Calibri" charset="0"/>
                <a:ea typeface="ＭＳ Ｐゴシック" charset="0"/>
              </a:rPr>
              <a:t>experience</a:t>
            </a:r>
            <a:r>
              <a:rPr lang="fr-BE" dirty="0" smtClean="0">
                <a:latin typeface="Calibri" charset="0"/>
                <a:ea typeface="ＭＳ Ｐゴシック" charset="0"/>
              </a:rPr>
              <a:t>, </a:t>
            </a:r>
            <a:r>
              <a:rPr lang="fr-BE" dirty="0" err="1" smtClean="0">
                <a:latin typeface="Calibri" charset="0"/>
                <a:ea typeface="ＭＳ Ｐゴシック" charset="0"/>
              </a:rPr>
              <a:t>knowing</a:t>
            </a:r>
            <a:r>
              <a:rPr lang="fr-BE" dirty="0" smtClean="0">
                <a:latin typeface="Calibri" charset="0"/>
                <a:ea typeface="ＭＳ Ｐゴシック" charset="0"/>
              </a:rPr>
              <a:t> the </a:t>
            </a:r>
            <a:r>
              <a:rPr lang="fr-BE" dirty="0" err="1" smtClean="0">
                <a:latin typeface="Calibri" charset="0"/>
                <a:ea typeface="ＭＳ Ｐゴシック" charset="0"/>
              </a:rPr>
              <a:t>partners</a:t>
            </a:r>
            <a:endParaRPr lang="fr-BE" dirty="0" smtClean="0">
              <a:latin typeface="Calibri" charset="0"/>
              <a:ea typeface="ＭＳ Ｐゴシック" charset="0"/>
            </a:endParaRPr>
          </a:p>
          <a:p>
            <a:pPr marL="171176" indent="-171176">
              <a:buFontTx/>
              <a:buChar char="-"/>
              <a:defRPr/>
            </a:pPr>
            <a:r>
              <a:rPr lang="fr-BE" dirty="0" err="1" smtClean="0">
                <a:latin typeface="Calibri" charset="0"/>
                <a:ea typeface="ＭＳ Ｐゴシック" charset="0"/>
              </a:rPr>
              <a:t>Secondary</a:t>
            </a:r>
            <a:r>
              <a:rPr lang="fr-BE" dirty="0" smtClean="0">
                <a:latin typeface="Calibri" charset="0"/>
                <a:ea typeface="ＭＳ Ｐゴシック" charset="0"/>
              </a:rPr>
              <a:t> </a:t>
            </a:r>
            <a:r>
              <a:rPr lang="fr-BE" dirty="0" err="1" smtClean="0">
                <a:latin typeface="Calibri" charset="0"/>
                <a:ea typeface="ＭＳ Ｐゴシック" charset="0"/>
              </a:rPr>
              <a:t>criteria</a:t>
            </a:r>
            <a:endParaRPr lang="fr-BE" dirty="0" smtClean="0">
              <a:latin typeface="Calibri" charset="0"/>
              <a:ea typeface="ＭＳ Ｐゴシック" charset="0"/>
            </a:endParaRPr>
          </a:p>
          <a:p>
            <a:pPr marL="171176" indent="-171176">
              <a:buFontTx/>
              <a:buChar char="-"/>
              <a:defRPr/>
            </a:pPr>
            <a:r>
              <a:rPr lang="fr-BE" dirty="0" smtClean="0">
                <a:latin typeface="Calibri" charset="0"/>
                <a:ea typeface="ＭＳ Ｐゴシック" charset="0"/>
              </a:rPr>
              <a:t>24 </a:t>
            </a:r>
            <a:r>
              <a:rPr lang="fr-BE" dirty="0" err="1" smtClean="0">
                <a:latin typeface="Calibri" charset="0"/>
                <a:ea typeface="ＭＳ Ｐゴシック" charset="0"/>
              </a:rPr>
              <a:t>months</a:t>
            </a:r>
            <a:r>
              <a:rPr lang="fr-BE" dirty="0" smtClean="0">
                <a:latin typeface="Calibri" charset="0"/>
                <a:ea typeface="ＭＳ Ｐゴシック" charset="0"/>
              </a:rPr>
              <a:t> </a:t>
            </a:r>
            <a:r>
              <a:rPr lang="fr-BE" dirty="0" err="1" smtClean="0">
                <a:latin typeface="Calibri" charset="0"/>
                <a:ea typeface="ＭＳ Ｐゴシック" charset="0"/>
              </a:rPr>
              <a:t>recommended</a:t>
            </a:r>
            <a:endParaRPr lang="fr-BE" dirty="0" smtClean="0">
              <a:latin typeface="Calibri" charset="0"/>
              <a:ea typeface="ＭＳ Ｐゴシック" charset="0"/>
            </a:endParaRPr>
          </a:p>
          <a:p>
            <a:pPr marL="171176" indent="-171176">
              <a:buFontTx/>
              <a:buChar char="-"/>
              <a:defRPr/>
            </a:pPr>
            <a:r>
              <a:rPr lang="fr-BE" dirty="0" smtClean="0">
                <a:latin typeface="Calibri" charset="0"/>
                <a:ea typeface="ＭＳ Ｐゴシック" charset="0"/>
              </a:rPr>
              <a:t>Be </a:t>
            </a:r>
            <a:r>
              <a:rPr lang="fr-BE" dirty="0" err="1" smtClean="0">
                <a:latin typeface="Calibri" charset="0"/>
                <a:ea typeface="ＭＳ Ｐゴシック" charset="0"/>
              </a:rPr>
              <a:t>precise</a:t>
            </a:r>
            <a:r>
              <a:rPr lang="fr-BE" dirty="0" smtClean="0">
                <a:latin typeface="Calibri" charset="0"/>
                <a:ea typeface="ＭＳ Ｐゴシック" charset="0"/>
              </a:rPr>
              <a:t> in </a:t>
            </a:r>
            <a:r>
              <a:rPr lang="fr-BE" dirty="0" err="1" smtClean="0">
                <a:latin typeface="Calibri" charset="0"/>
                <a:ea typeface="ＭＳ Ｐゴシック" charset="0"/>
              </a:rPr>
              <a:t>your</a:t>
            </a:r>
            <a:r>
              <a:rPr lang="fr-BE" dirty="0" smtClean="0">
                <a:latin typeface="Calibri" charset="0"/>
                <a:ea typeface="ＭＳ Ｐゴシック" charset="0"/>
              </a:rPr>
              <a:t> </a:t>
            </a:r>
            <a:r>
              <a:rPr lang="fr-BE" dirty="0" err="1" smtClean="0">
                <a:latin typeface="Calibri" charset="0"/>
                <a:ea typeface="ＭＳ Ｐゴシック" charset="0"/>
              </a:rPr>
              <a:t>quality</a:t>
            </a:r>
            <a:r>
              <a:rPr lang="fr-BE" dirty="0" smtClean="0">
                <a:latin typeface="Calibri" charset="0"/>
                <a:ea typeface="ＭＳ Ｐゴシック" charset="0"/>
              </a:rPr>
              <a:t> questions! </a:t>
            </a:r>
            <a:r>
              <a:rPr lang="fr-BE" dirty="0" err="1" smtClean="0">
                <a:latin typeface="Calibri" charset="0"/>
                <a:ea typeface="ＭＳ Ｐゴシック" charset="0"/>
              </a:rPr>
              <a:t>Indicate</a:t>
            </a:r>
            <a:r>
              <a:rPr lang="fr-BE" dirty="0" smtClean="0">
                <a:latin typeface="Calibri" charset="0"/>
                <a:ea typeface="ＭＳ Ｐゴシック" charset="0"/>
              </a:rPr>
              <a:t> the </a:t>
            </a:r>
            <a:r>
              <a:rPr lang="fr-BE" dirty="0" err="1" smtClean="0">
                <a:latin typeface="Calibri" charset="0"/>
                <a:ea typeface="ＭＳ Ｐゴシック" charset="0"/>
              </a:rPr>
              <a:t>partner</a:t>
            </a:r>
            <a:r>
              <a:rPr lang="fr-BE" dirty="0" smtClean="0">
                <a:latin typeface="Calibri" charset="0"/>
                <a:ea typeface="ＭＳ Ｐゴシック" charset="0"/>
              </a:rPr>
              <a:t> </a:t>
            </a:r>
            <a:r>
              <a:rPr lang="fr-BE" dirty="0" err="1" smtClean="0">
                <a:latin typeface="Calibri" charset="0"/>
                <a:ea typeface="ＭＳ Ｐゴシック" charset="0"/>
              </a:rPr>
              <a:t>HEIs</a:t>
            </a:r>
            <a:r>
              <a:rPr lang="fr-BE" dirty="0" smtClean="0">
                <a:latin typeface="Calibri" charset="0"/>
                <a:ea typeface="ＭＳ Ｐゴシック" charset="0"/>
              </a:rPr>
              <a:t>. </a:t>
            </a:r>
            <a:endParaRPr lang="fr-BE" dirty="0">
              <a:latin typeface="Calibri" charset="0"/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 txBox="1">
            <a:spLocks noGrp="1" noChangeArrowheads="1"/>
          </p:cNvSpPr>
          <p:nvPr/>
        </p:nvSpPr>
        <p:spPr bwMode="auto">
          <a:xfrm>
            <a:off x="3851541" y="9429039"/>
            <a:ext cx="2944548" cy="496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99" tIns="45749" rIns="91499" bIns="45749" anchor="b"/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fld id="{95F0768E-73C3-44AB-BBBE-109DD5122B2D}" type="slidenum">
              <a:rPr lang="en-GB" altLang="en-US">
                <a:latin typeface="Arial" pitchFamily="34" charset="0"/>
              </a:rPr>
              <a:pPr algn="r"/>
              <a:t>16</a:t>
            </a:fld>
            <a:endParaRPr lang="en-GB" altLang="en-US">
              <a:latin typeface="Arial" pitchFamily="34" charset="0"/>
            </a:endParaRPr>
          </a:p>
        </p:txBody>
      </p:sp>
      <p:sp>
        <p:nvSpPr>
          <p:cNvPr id="28675" name="Rectangle 7"/>
          <p:cNvSpPr txBox="1">
            <a:spLocks noGrp="1" noChangeArrowheads="1"/>
          </p:cNvSpPr>
          <p:nvPr/>
        </p:nvSpPr>
        <p:spPr bwMode="auto">
          <a:xfrm>
            <a:off x="3853126" y="9429039"/>
            <a:ext cx="2942963" cy="496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99" tIns="45749" rIns="91499" bIns="45749" anchor="b"/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fld id="{635D29EA-D576-4D8A-8515-BBBE835909BB}" type="slidenum">
              <a:rPr lang="de-DE" altLang="en-US">
                <a:latin typeface="Arial" pitchFamily="34" charset="0"/>
              </a:rPr>
              <a:pPr algn="r"/>
              <a:t>16</a:t>
            </a:fld>
            <a:endParaRPr lang="de-DE" altLang="en-US">
              <a:latin typeface="Arial" pitchFamily="34" charset="0"/>
            </a:endParaRPr>
          </a:p>
        </p:txBody>
      </p:sp>
      <p:sp>
        <p:nvSpPr>
          <p:cNvPr id="286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658" y="4716105"/>
            <a:ext cx="5440360" cy="4465719"/>
          </a:xfrm>
          <a:noFill/>
        </p:spPr>
        <p:txBody>
          <a:bodyPr/>
          <a:lstStyle/>
          <a:p>
            <a:pPr defTabSz="760781" eaLnBrk="1" hangingPunct="1"/>
            <a:endParaRPr lang="fr-FR" alt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 txBox="1">
            <a:spLocks noGrp="1" noChangeArrowheads="1"/>
          </p:cNvSpPr>
          <p:nvPr/>
        </p:nvSpPr>
        <p:spPr bwMode="auto">
          <a:xfrm>
            <a:off x="3851541" y="9429039"/>
            <a:ext cx="2944548" cy="496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99" tIns="45749" rIns="91499" bIns="45749" anchor="b"/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fld id="{95F0768E-73C3-44AB-BBBE-109DD5122B2D}" type="slidenum">
              <a:rPr lang="en-GB" altLang="en-US">
                <a:latin typeface="Arial" pitchFamily="34" charset="0"/>
              </a:rPr>
              <a:pPr algn="r"/>
              <a:t>17</a:t>
            </a:fld>
            <a:endParaRPr lang="en-GB" altLang="en-US">
              <a:latin typeface="Arial" pitchFamily="34" charset="0"/>
            </a:endParaRPr>
          </a:p>
        </p:txBody>
      </p:sp>
      <p:sp>
        <p:nvSpPr>
          <p:cNvPr id="28675" name="Rectangle 7"/>
          <p:cNvSpPr txBox="1">
            <a:spLocks noGrp="1" noChangeArrowheads="1"/>
          </p:cNvSpPr>
          <p:nvPr/>
        </p:nvSpPr>
        <p:spPr bwMode="auto">
          <a:xfrm>
            <a:off x="3853126" y="9429039"/>
            <a:ext cx="2942963" cy="496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99" tIns="45749" rIns="91499" bIns="45749" anchor="b"/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fld id="{635D29EA-D576-4D8A-8515-BBBE835909BB}" type="slidenum">
              <a:rPr lang="de-DE" altLang="en-US">
                <a:latin typeface="Arial" pitchFamily="34" charset="0"/>
              </a:rPr>
              <a:pPr algn="r"/>
              <a:t>17</a:t>
            </a:fld>
            <a:endParaRPr lang="de-DE" altLang="en-US">
              <a:latin typeface="Arial" pitchFamily="34" charset="0"/>
            </a:endParaRPr>
          </a:p>
        </p:txBody>
      </p:sp>
      <p:sp>
        <p:nvSpPr>
          <p:cNvPr id="286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658" y="4716105"/>
            <a:ext cx="5440360" cy="4465719"/>
          </a:xfrm>
          <a:noFill/>
        </p:spPr>
        <p:txBody>
          <a:bodyPr/>
          <a:lstStyle/>
          <a:p>
            <a:pPr defTabSz="760781" eaLnBrk="1" hangingPunct="1"/>
            <a:endParaRPr lang="fr-FR" alt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938"/>
            <a:ext cx="9144000" cy="685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95738" y="2565400"/>
            <a:ext cx="5040312" cy="790575"/>
          </a:xfrm>
        </p:spPr>
        <p:txBody>
          <a:bodyPr/>
          <a:lstStyle>
            <a:lvl1pPr marL="3175">
              <a:defRPr sz="7600">
                <a:solidFill>
                  <a:srgbClr val="FFD624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716338"/>
            <a:ext cx="8532812" cy="1728787"/>
          </a:xfrm>
        </p:spPr>
        <p:txBody>
          <a:bodyPr/>
          <a:lstStyle>
            <a:lvl1pPr marL="0" indent="0">
              <a:buFontTx/>
              <a:buNone/>
              <a:defRPr sz="3000" b="1" i="0" baseline="0">
                <a:solidFill>
                  <a:srgbClr val="014493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dirty="0" smtClean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8FFEBB43-C018-4715-91BC-7652C52F662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66133C-2A82-4465-90C2-8CCE93B247A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3" y="1339850"/>
            <a:ext cx="2071687" cy="4681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1339850"/>
            <a:ext cx="6067425" cy="4681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AF1DDD-DCBF-468E-9BFF-17B3AC6254A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 txBox="1">
            <a:spLocks/>
          </p:cNvSpPr>
          <p:nvPr userDrawn="1"/>
        </p:nvSpPr>
        <p:spPr>
          <a:xfrm>
            <a:off x="6659563" y="63817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baseline="0">
                <a:solidFill>
                  <a:schemeClr val="bg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+mn-lt"/>
                <a:cs typeface="+mn-cs"/>
              </a:rPr>
              <a:t>Date: in 12 pts</a:t>
            </a:r>
          </a:p>
        </p:txBody>
      </p:sp>
      <p:sp>
        <p:nvSpPr>
          <p:cNvPr id="6" name="Rectangle 8"/>
          <p:cNvSpPr/>
          <p:nvPr userDrawn="1"/>
        </p:nvSpPr>
        <p:spPr>
          <a:xfrm>
            <a:off x="0" y="0"/>
            <a:ext cx="9144000" cy="1341438"/>
          </a:xfrm>
          <a:prstGeom prst="rect">
            <a:avLst/>
          </a:prstGeom>
          <a:solidFill>
            <a:srgbClr val="0F5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</a:endParaRPr>
          </a:p>
        </p:txBody>
      </p:sp>
      <p:pic>
        <p:nvPicPr>
          <p:cNvPr id="7" name="Picture 10" descr="logo_ce-eac-neg-en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27450" y="339725"/>
            <a:ext cx="2054225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0"/>
          <p:cNvSpPr/>
          <p:nvPr userDrawn="1"/>
        </p:nvSpPr>
        <p:spPr>
          <a:xfrm>
            <a:off x="4211638" y="6237288"/>
            <a:ext cx="647700" cy="647700"/>
          </a:xfrm>
          <a:prstGeom prst="rect">
            <a:avLst/>
          </a:prstGeom>
          <a:solidFill>
            <a:srgbClr val="009EC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BE" sz="800" i="1" dirty="0"/>
              <a:t>Erasmus+</a:t>
            </a:r>
            <a:endParaRPr lang="en-GB" sz="800" i="1" dirty="0"/>
          </a:p>
        </p:txBody>
      </p:sp>
      <p:sp>
        <p:nvSpPr>
          <p:cNvPr id="10" name="Rectangle 11"/>
          <p:cNvSpPr/>
          <p:nvPr userDrawn="1"/>
        </p:nvSpPr>
        <p:spPr>
          <a:xfrm>
            <a:off x="4140200" y="1700213"/>
            <a:ext cx="900113" cy="53975"/>
          </a:xfrm>
          <a:prstGeom prst="rect">
            <a:avLst/>
          </a:prstGeom>
          <a:solidFill>
            <a:srgbClr val="009EC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b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772816"/>
            <a:ext cx="8229600" cy="936104"/>
          </a:xfrm>
        </p:spPr>
        <p:txBody>
          <a:bodyPr/>
          <a:lstStyle>
            <a:lvl1pPr>
              <a:defRPr sz="3000" b="1" i="0" baseline="0">
                <a:solidFill>
                  <a:srgbClr val="0F5494"/>
                </a:solidFill>
                <a:latin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417243"/>
          </a:xfrm>
        </p:spPr>
        <p:txBody>
          <a:bodyPr/>
          <a:lstStyle>
            <a:lvl1pPr>
              <a:buNone/>
              <a:defRPr sz="2400" b="1" i="0" baseline="0">
                <a:solidFill>
                  <a:srgbClr val="0F5494"/>
                </a:solidFill>
                <a:latin typeface="Verdana" pitchFamily="34" charset="0"/>
              </a:defRPr>
            </a:lvl1pPr>
            <a:lvl2pPr>
              <a:buNone/>
              <a:defRPr sz="2400" b="0" i="1" baseline="0">
                <a:solidFill>
                  <a:srgbClr val="0F5494"/>
                </a:solidFill>
                <a:latin typeface="Verdana" pitchFamily="34" charset="0"/>
              </a:defRPr>
            </a:lvl2pPr>
            <a:lvl3pPr>
              <a:buClr>
                <a:srgbClr val="009FBA"/>
              </a:buClr>
              <a:buSzPct val="140000"/>
              <a:defRPr sz="2000" b="1" i="0" baseline="0">
                <a:solidFill>
                  <a:srgbClr val="0F5494"/>
                </a:solidFill>
                <a:latin typeface="Verdana" pitchFamily="34" charset="0"/>
              </a:defRPr>
            </a:lvl3pPr>
            <a:lvl4pPr>
              <a:defRPr sz="1400" baseline="0">
                <a:solidFill>
                  <a:srgbClr val="0F5494"/>
                </a:solidFill>
                <a:latin typeface="Verdana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22"/>
          <p:cNvSpPr>
            <a:spLocks noGrp="1"/>
          </p:cNvSpPr>
          <p:nvPr>
            <p:ph type="body" sz="quarter" idx="15"/>
          </p:nvPr>
        </p:nvSpPr>
        <p:spPr>
          <a:xfrm>
            <a:off x="7451725" y="6381328"/>
            <a:ext cx="1692275" cy="260350"/>
          </a:xfrm>
        </p:spPr>
        <p:txBody>
          <a:bodyPr>
            <a:noAutofit/>
          </a:bodyPr>
          <a:lstStyle>
            <a:lvl1pPr>
              <a:buNone/>
              <a:defRPr sz="1200">
                <a:solidFill>
                  <a:srgbClr val="0F5494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6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03674-FA68-41AD-B938-F50423DB925D}" type="datetime1">
              <a:rPr lang="en-US"/>
              <a:pPr>
                <a:defRPr/>
              </a:pPr>
              <a:t>10/22/2014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115EF7-54A8-4FFC-9B29-C3A2E9EBB38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C21C88-BA95-4CCC-80CD-04E1CD75975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4DAB30-A050-4C82-A1B9-15658858258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1937DD-4BD9-4C48-B997-8017DD7AB88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119D27-BFF1-4D39-A8A0-AC656C436D5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320062-EAD5-4AE5-9B87-40290B9BF95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D7E024-7CF9-4703-9A51-D2772B8A22B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93A917-A54B-470E-A440-B1A1A7E5BA6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339850"/>
            <a:ext cx="8229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Title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92375"/>
            <a:ext cx="8229600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en-US" smtClean="0"/>
              <a:t>Second level</a:t>
            </a:r>
            <a:endParaRPr lang="en-GB" altLang="en-US" smtClean="0"/>
          </a:p>
          <a:p>
            <a:pPr lvl="1"/>
            <a:r>
              <a:rPr lang="en-GB" altLang="en-US" smtClean="0"/>
              <a:t>Third level</a:t>
            </a:r>
          </a:p>
          <a:p>
            <a:pPr lvl="2"/>
            <a:r>
              <a:rPr lang="en-GB" altLang="en-US" smtClean="0"/>
              <a:t>- Fourth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C7272B65-C530-458E-A1F6-342B54F63C0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0" r:id="rId2"/>
    <p:sldLayoutId id="2147484082" r:id="rId3"/>
    <p:sldLayoutId id="2147484083" r:id="rId4"/>
    <p:sldLayoutId id="2147484084" r:id="rId5"/>
    <p:sldLayoutId id="2147484085" r:id="rId6"/>
    <p:sldLayoutId id="2147484086" r:id="rId7"/>
    <p:sldLayoutId id="2147484087" r:id="rId8"/>
    <p:sldLayoutId id="2147484088" r:id="rId9"/>
    <p:sldLayoutId id="2147484089" r:id="rId10"/>
    <p:sldLayoutId id="2147484090" r:id="rId11"/>
    <p:sldLayoutId id="2147484092" r:id="rId12"/>
  </p:sldLayoutIdLst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ec.europa.eu/programmes/erasmus-plus/tools/national-agencies/index_en.ht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ec.europa.eu/education/opportunities/higher-education/quality-framework_en.htm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68313" y="1773238"/>
            <a:ext cx="8229600" cy="935037"/>
          </a:xfrm>
        </p:spPr>
        <p:txBody>
          <a:bodyPr/>
          <a:lstStyle/>
          <a:p>
            <a:r>
              <a:rPr lang="ru-RU" altLang="fr-FR" dirty="0" err="1" smtClean="0"/>
              <a:t>Генствами</a:t>
            </a:r>
            <a:r>
              <a:rPr lang="ru-RU" altLang="fr-FR" dirty="0" smtClean="0"/>
              <a:t> </a:t>
            </a:r>
            <a:endParaRPr lang="en-GB" altLang="fr-FR" dirty="0" smtClean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2708275"/>
            <a:ext cx="8229600" cy="3417888"/>
          </a:xfrm>
        </p:spPr>
        <p:txBody>
          <a:bodyPr/>
          <a:lstStyle/>
          <a:p>
            <a:endParaRPr lang="en-GB" altLang="fr-FR" smtClean="0"/>
          </a:p>
        </p:txBody>
      </p:sp>
      <p:sp>
        <p:nvSpPr>
          <p:cNvPr id="12292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7451725" y="6381750"/>
            <a:ext cx="1692275" cy="260350"/>
          </a:xfrm>
        </p:spPr>
        <p:txBody>
          <a:bodyPr/>
          <a:lstStyle/>
          <a:p>
            <a:endParaRPr lang="en-GB" altLang="fr-FR" smtClean="0"/>
          </a:p>
        </p:txBody>
      </p:sp>
      <p:sp>
        <p:nvSpPr>
          <p:cNvPr id="12293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086225" y="6553200"/>
            <a:ext cx="1879600" cy="365125"/>
          </a:xfrm>
          <a:prstGeom prst="rect">
            <a:avLst/>
          </a:prstGeom>
          <a:noFill/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 Bold"/>
              </a:defRPr>
            </a:lvl1pPr>
            <a:lvl2pPr>
              <a:defRPr sz="2800">
                <a:solidFill>
                  <a:schemeClr val="tx1"/>
                </a:solidFill>
                <a:latin typeface="Verdana Bold"/>
              </a:defRPr>
            </a:lvl2pPr>
            <a:lvl3pPr>
              <a:defRPr sz="2400">
                <a:solidFill>
                  <a:schemeClr val="tx1"/>
                </a:solidFill>
                <a:latin typeface="Verdana Bold"/>
              </a:defRPr>
            </a:lvl3pPr>
            <a:lvl4pPr>
              <a:defRPr sz="2000">
                <a:solidFill>
                  <a:schemeClr val="tx1"/>
                </a:solidFill>
                <a:latin typeface="Verdana Bold"/>
              </a:defRPr>
            </a:lvl4pPr>
            <a:lvl5pPr>
              <a:defRPr sz="2000">
                <a:solidFill>
                  <a:schemeClr val="tx1"/>
                </a:solidFill>
                <a:latin typeface="Verdana Bold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 Bold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 Bold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 Bold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 Bold"/>
              </a:defRPr>
            </a:lvl9pPr>
          </a:lstStyle>
          <a:p>
            <a:r>
              <a:rPr lang="fr-BE" altLang="fr-FR" sz="800" smtClean="0"/>
              <a:t>Education </a:t>
            </a:r>
            <a:br>
              <a:rPr lang="fr-BE" altLang="fr-FR" sz="800" smtClean="0"/>
            </a:br>
            <a:r>
              <a:rPr lang="fr-BE" altLang="fr-FR" sz="800" smtClean="0"/>
              <a:t>and Culture</a:t>
            </a:r>
            <a:endParaRPr lang="en-GB" altLang="fr-FR" sz="800" smtClean="0"/>
          </a:p>
        </p:txBody>
      </p:sp>
      <p:pic>
        <p:nvPicPr>
          <p:cNvPr id="12294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9" r="5809"/>
          <a:stretch>
            <a:fillRect/>
          </a:stretch>
        </p:blipFill>
        <p:spPr bwMode="auto">
          <a:xfrm>
            <a:off x="-28575" y="0"/>
            <a:ext cx="9172575" cy="691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reeform 6"/>
          <p:cNvSpPr/>
          <p:nvPr/>
        </p:nvSpPr>
        <p:spPr>
          <a:xfrm>
            <a:off x="2051050" y="387350"/>
            <a:ext cx="4594225" cy="5273675"/>
          </a:xfrm>
          <a:custGeom>
            <a:avLst/>
            <a:gdLst>
              <a:gd name="connsiteX0" fmla="*/ 2590800 w 2590800"/>
              <a:gd name="connsiteY0" fmla="*/ 1310640 h 1310640"/>
              <a:gd name="connsiteX1" fmla="*/ 2590800 w 2590800"/>
              <a:gd name="connsiteY1" fmla="*/ 1310640 h 1310640"/>
              <a:gd name="connsiteX2" fmla="*/ 2590800 w 2590800"/>
              <a:gd name="connsiteY2" fmla="*/ 1066800 h 1310640"/>
              <a:gd name="connsiteX3" fmla="*/ 2575560 w 2590800"/>
              <a:gd name="connsiteY3" fmla="*/ 0 h 1310640"/>
              <a:gd name="connsiteX4" fmla="*/ 198120 w 2590800"/>
              <a:gd name="connsiteY4" fmla="*/ 30480 h 1310640"/>
              <a:gd name="connsiteX5" fmla="*/ 0 w 2590800"/>
              <a:gd name="connsiteY5" fmla="*/ 1310640 h 1310640"/>
              <a:gd name="connsiteX6" fmla="*/ 2590800 w 2590800"/>
              <a:gd name="connsiteY6" fmla="*/ 1310640 h 1310640"/>
              <a:gd name="connsiteX0" fmla="*/ 2392680 w 2392680"/>
              <a:gd name="connsiteY0" fmla="*/ 1310640 h 2202229"/>
              <a:gd name="connsiteX1" fmla="*/ 2392680 w 2392680"/>
              <a:gd name="connsiteY1" fmla="*/ 1310640 h 2202229"/>
              <a:gd name="connsiteX2" fmla="*/ 2392680 w 2392680"/>
              <a:gd name="connsiteY2" fmla="*/ 1066800 h 2202229"/>
              <a:gd name="connsiteX3" fmla="*/ 2377440 w 2392680"/>
              <a:gd name="connsiteY3" fmla="*/ 0 h 2202229"/>
              <a:gd name="connsiteX4" fmla="*/ 0 w 2392680"/>
              <a:gd name="connsiteY4" fmla="*/ 30480 h 2202229"/>
              <a:gd name="connsiteX5" fmla="*/ 339015 w 2392680"/>
              <a:gd name="connsiteY5" fmla="*/ 2202229 h 2202229"/>
              <a:gd name="connsiteX6" fmla="*/ 2392680 w 2392680"/>
              <a:gd name="connsiteY6" fmla="*/ 1310640 h 2202229"/>
              <a:gd name="connsiteX0" fmla="*/ 2392680 w 2392680"/>
              <a:gd name="connsiteY0" fmla="*/ 1280160 h 2171749"/>
              <a:gd name="connsiteX1" fmla="*/ 2392680 w 2392680"/>
              <a:gd name="connsiteY1" fmla="*/ 1280160 h 2171749"/>
              <a:gd name="connsiteX2" fmla="*/ 2392680 w 2392680"/>
              <a:gd name="connsiteY2" fmla="*/ 1036320 h 2171749"/>
              <a:gd name="connsiteX3" fmla="*/ 2168554 w 2392680"/>
              <a:gd name="connsiteY3" fmla="*/ 67377 h 2171749"/>
              <a:gd name="connsiteX4" fmla="*/ 0 w 2392680"/>
              <a:gd name="connsiteY4" fmla="*/ 0 h 2171749"/>
              <a:gd name="connsiteX5" fmla="*/ 339015 w 2392680"/>
              <a:gd name="connsiteY5" fmla="*/ 2171749 h 2171749"/>
              <a:gd name="connsiteX6" fmla="*/ 2392680 w 2392680"/>
              <a:gd name="connsiteY6" fmla="*/ 1280160 h 2171749"/>
              <a:gd name="connsiteX0" fmla="*/ 2467282 w 2467282"/>
              <a:gd name="connsiteY0" fmla="*/ 1894487 h 2171749"/>
              <a:gd name="connsiteX1" fmla="*/ 2392680 w 2467282"/>
              <a:gd name="connsiteY1" fmla="*/ 1280160 h 2171749"/>
              <a:gd name="connsiteX2" fmla="*/ 2392680 w 2467282"/>
              <a:gd name="connsiteY2" fmla="*/ 1036320 h 2171749"/>
              <a:gd name="connsiteX3" fmla="*/ 2168554 w 2467282"/>
              <a:gd name="connsiteY3" fmla="*/ 67377 h 2171749"/>
              <a:gd name="connsiteX4" fmla="*/ 0 w 2467282"/>
              <a:gd name="connsiteY4" fmla="*/ 0 h 2171749"/>
              <a:gd name="connsiteX5" fmla="*/ 339015 w 2467282"/>
              <a:gd name="connsiteY5" fmla="*/ 2171749 h 2171749"/>
              <a:gd name="connsiteX6" fmla="*/ 2467282 w 2467282"/>
              <a:gd name="connsiteY6" fmla="*/ 1894487 h 2171749"/>
              <a:gd name="connsiteX0" fmla="*/ 2467282 w 2467282"/>
              <a:gd name="connsiteY0" fmla="*/ 1894487 h 2171749"/>
              <a:gd name="connsiteX1" fmla="*/ 2392680 w 2467282"/>
              <a:gd name="connsiteY1" fmla="*/ 1036320 h 2171749"/>
              <a:gd name="connsiteX2" fmla="*/ 2168554 w 2467282"/>
              <a:gd name="connsiteY2" fmla="*/ 67377 h 2171749"/>
              <a:gd name="connsiteX3" fmla="*/ 0 w 2467282"/>
              <a:gd name="connsiteY3" fmla="*/ 0 h 2171749"/>
              <a:gd name="connsiteX4" fmla="*/ 339015 w 2467282"/>
              <a:gd name="connsiteY4" fmla="*/ 2171749 h 2171749"/>
              <a:gd name="connsiteX5" fmla="*/ 2467282 w 2467282"/>
              <a:gd name="connsiteY5" fmla="*/ 1894487 h 2171749"/>
              <a:gd name="connsiteX0" fmla="*/ 2467282 w 2467282"/>
              <a:gd name="connsiteY0" fmla="*/ 1894487 h 2171749"/>
              <a:gd name="connsiteX1" fmla="*/ 2168554 w 2467282"/>
              <a:gd name="connsiteY1" fmla="*/ 67377 h 2171749"/>
              <a:gd name="connsiteX2" fmla="*/ 0 w 2467282"/>
              <a:gd name="connsiteY2" fmla="*/ 0 h 2171749"/>
              <a:gd name="connsiteX3" fmla="*/ 339015 w 2467282"/>
              <a:gd name="connsiteY3" fmla="*/ 2171749 h 2171749"/>
              <a:gd name="connsiteX4" fmla="*/ 2467282 w 2467282"/>
              <a:gd name="connsiteY4" fmla="*/ 1894487 h 2171749"/>
              <a:gd name="connsiteX0" fmla="*/ 2258396 w 2258396"/>
              <a:gd name="connsiteY0" fmla="*/ 2063019 h 2171749"/>
              <a:gd name="connsiteX1" fmla="*/ 2168554 w 2258396"/>
              <a:gd name="connsiteY1" fmla="*/ 67377 h 2171749"/>
              <a:gd name="connsiteX2" fmla="*/ 0 w 2258396"/>
              <a:gd name="connsiteY2" fmla="*/ 0 h 2171749"/>
              <a:gd name="connsiteX3" fmla="*/ 339015 w 2258396"/>
              <a:gd name="connsiteY3" fmla="*/ 2171749 h 2171749"/>
              <a:gd name="connsiteX4" fmla="*/ 2258396 w 2258396"/>
              <a:gd name="connsiteY4" fmla="*/ 2063019 h 2171749"/>
              <a:gd name="connsiteX0" fmla="*/ 2258396 w 2258396"/>
              <a:gd name="connsiteY0" fmla="*/ 2063019 h 2101075"/>
              <a:gd name="connsiteX1" fmla="*/ 2168554 w 2258396"/>
              <a:gd name="connsiteY1" fmla="*/ 67377 h 2101075"/>
              <a:gd name="connsiteX2" fmla="*/ 0 w 2258396"/>
              <a:gd name="connsiteY2" fmla="*/ 0 h 2101075"/>
              <a:gd name="connsiteX3" fmla="*/ 339015 w 2258396"/>
              <a:gd name="connsiteY3" fmla="*/ 2101075 h 2101075"/>
              <a:gd name="connsiteX4" fmla="*/ 2258396 w 2258396"/>
              <a:gd name="connsiteY4" fmla="*/ 2063019 h 2101075"/>
              <a:gd name="connsiteX0" fmla="*/ 2258396 w 2258396"/>
              <a:gd name="connsiteY0" fmla="*/ 2063019 h 2073893"/>
              <a:gd name="connsiteX1" fmla="*/ 2168554 w 2258396"/>
              <a:gd name="connsiteY1" fmla="*/ 67377 h 2073893"/>
              <a:gd name="connsiteX2" fmla="*/ 0 w 2258396"/>
              <a:gd name="connsiteY2" fmla="*/ 0 h 2073893"/>
              <a:gd name="connsiteX3" fmla="*/ 316635 w 2258396"/>
              <a:gd name="connsiteY3" fmla="*/ 2073893 h 2073893"/>
              <a:gd name="connsiteX4" fmla="*/ 2258396 w 2258396"/>
              <a:gd name="connsiteY4" fmla="*/ 2063019 h 2073893"/>
              <a:gd name="connsiteX0" fmla="*/ 2258396 w 2258396"/>
              <a:gd name="connsiteY0" fmla="*/ 2063019 h 2063019"/>
              <a:gd name="connsiteX1" fmla="*/ 2168554 w 2258396"/>
              <a:gd name="connsiteY1" fmla="*/ 67377 h 2063019"/>
              <a:gd name="connsiteX2" fmla="*/ 0 w 2258396"/>
              <a:gd name="connsiteY2" fmla="*/ 0 h 2063019"/>
              <a:gd name="connsiteX3" fmla="*/ 316635 w 2258396"/>
              <a:gd name="connsiteY3" fmla="*/ 2057583 h 2063019"/>
              <a:gd name="connsiteX4" fmla="*/ 2258396 w 2258396"/>
              <a:gd name="connsiteY4" fmla="*/ 2063019 h 2063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8396" h="2063019">
                <a:moveTo>
                  <a:pt x="2258396" y="2063019"/>
                </a:moveTo>
                <a:lnTo>
                  <a:pt x="2168554" y="67377"/>
                </a:lnTo>
                <a:lnTo>
                  <a:pt x="0" y="0"/>
                </a:lnTo>
                <a:lnTo>
                  <a:pt x="316635" y="2057583"/>
                </a:lnTo>
                <a:lnTo>
                  <a:pt x="2258396" y="2063019"/>
                </a:lnTo>
                <a:close/>
              </a:path>
            </a:pathLst>
          </a:cu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 altLang="fr-FR" sz="3600" b="1">
              <a:solidFill>
                <a:schemeClr val="tx1"/>
              </a:solidFill>
              <a:latin typeface="Verdana" pitchFamily="34" charset="0"/>
              <a:cs typeface="Arial" pitchFamily="34" charset="0"/>
            </a:endParaRPr>
          </a:p>
          <a:p>
            <a:pPr algn="ctr" eaLnBrk="0" hangingPunct="0">
              <a:defRPr/>
            </a:pPr>
            <a:endParaRPr lang="en-GB" altLang="fr-FR" sz="3600">
              <a:solidFill>
                <a:schemeClr val="tx1"/>
              </a:solidFill>
              <a:latin typeface="Verdana" pitchFamily="34" charset="0"/>
              <a:cs typeface="Arial" pitchFamily="34" charset="0"/>
            </a:endParaRPr>
          </a:p>
          <a:p>
            <a:pPr algn="ctr" eaLnBrk="0" hangingPunct="0">
              <a:defRPr/>
            </a:pPr>
            <a:endParaRPr lang="en-GB" altLang="fr-FR">
              <a:solidFill>
                <a:schemeClr val="tx1"/>
              </a:solidFill>
              <a:latin typeface="Verdana" pitchFamily="34" charset="0"/>
              <a:cs typeface="Arial" pitchFamily="34" charset="0"/>
            </a:endParaRPr>
          </a:p>
        </p:txBody>
      </p:sp>
      <p:pic>
        <p:nvPicPr>
          <p:cNvPr id="1229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387350"/>
            <a:ext cx="4306900" cy="1470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7" name="Sous-titre 1"/>
          <p:cNvSpPr txBox="1">
            <a:spLocks/>
          </p:cNvSpPr>
          <p:nvPr/>
        </p:nvSpPr>
        <p:spPr bwMode="auto">
          <a:xfrm>
            <a:off x="1935163" y="1147763"/>
            <a:ext cx="4994291" cy="467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 Bold"/>
              </a:defRPr>
            </a:lvl1pPr>
            <a:lvl2pPr>
              <a:defRPr sz="2800">
                <a:solidFill>
                  <a:schemeClr val="tx1"/>
                </a:solidFill>
                <a:latin typeface="Verdana Bold"/>
              </a:defRPr>
            </a:lvl2pPr>
            <a:lvl3pPr>
              <a:defRPr sz="2400">
                <a:solidFill>
                  <a:schemeClr val="tx1"/>
                </a:solidFill>
                <a:latin typeface="Verdana Bold"/>
              </a:defRPr>
            </a:lvl3pPr>
            <a:lvl4pPr>
              <a:defRPr sz="2000">
                <a:solidFill>
                  <a:schemeClr val="tx1"/>
                </a:solidFill>
                <a:latin typeface="Verdana Bold"/>
              </a:defRPr>
            </a:lvl4pPr>
            <a:lvl5pPr>
              <a:defRPr sz="2000">
                <a:solidFill>
                  <a:schemeClr val="tx1"/>
                </a:solidFill>
                <a:latin typeface="Verdana Bold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 Bold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 Bold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 Bold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 Bold"/>
              </a:defRPr>
            </a:lvl9pPr>
          </a:lstStyle>
          <a:p>
            <a:pPr marL="342900" indent="-342900" algn="ctr" eaLnBrk="0" hangingPunct="0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</a:pPr>
            <a:endParaRPr lang="ru-RU" altLang="fr-FR" sz="2800" b="1" dirty="0" smtClean="0">
              <a:solidFill>
                <a:schemeClr val="tx2"/>
              </a:solidFill>
              <a:cs typeface="Aharoni" pitchFamily="2" charset="-79"/>
            </a:endParaRPr>
          </a:p>
          <a:p>
            <a:pPr marL="342900" indent="-342900" algn="ctr" eaLnBrk="0" hangingPunct="0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ru-RU" altLang="fr-FR" sz="2600" b="1" dirty="0" smtClean="0">
                <a:solidFill>
                  <a:schemeClr val="tx2"/>
                </a:solidFill>
                <a:cs typeface="Aharoni" pitchFamily="2" charset="-79"/>
              </a:rPr>
              <a:t>Международная кредитная мобильность со странами партнерами</a:t>
            </a:r>
          </a:p>
          <a:p>
            <a:pPr marL="342900" indent="-342900" algn="ctr" eaLnBrk="0" hangingPunct="0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</a:pPr>
            <a:endParaRPr lang="ru-RU" altLang="fr-FR" sz="2800" dirty="0" smtClean="0">
              <a:solidFill>
                <a:schemeClr val="tx2"/>
              </a:solidFill>
              <a:cs typeface="Aharoni" pitchFamily="2" charset="-79"/>
            </a:endParaRPr>
          </a:p>
          <a:p>
            <a:pPr marL="342900" indent="-342900" algn="ctr" eaLnBrk="0" hangingPunct="0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</a:pPr>
            <a:endParaRPr lang="ru-RU" altLang="fr-FR" sz="2800" dirty="0" smtClean="0">
              <a:solidFill>
                <a:schemeClr val="tx2"/>
              </a:solidFill>
              <a:cs typeface="Aharoni" pitchFamily="2" charset="-79"/>
            </a:endParaRPr>
          </a:p>
          <a:p>
            <a:pPr marL="342900" indent="-342900" algn="ctr" eaLnBrk="0" hangingPunct="0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</a:pPr>
            <a:endParaRPr lang="ru-RU" altLang="fr-FR" sz="1600" b="1" dirty="0" smtClean="0">
              <a:solidFill>
                <a:schemeClr val="tx2"/>
              </a:solidFill>
              <a:cs typeface="Aharoni" pitchFamily="2" charset="-79"/>
            </a:endParaRPr>
          </a:p>
          <a:p>
            <a:pPr marL="342900" indent="-342900" algn="ctr" eaLnBrk="0" hangingPunct="0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ru-RU" altLang="fr-FR" sz="1600" b="1" dirty="0" smtClean="0">
                <a:solidFill>
                  <a:schemeClr val="tx2"/>
                </a:solidFill>
                <a:cs typeface="Aharoni" pitchFamily="2" charset="-79"/>
              </a:rPr>
              <a:t>Информационный день </a:t>
            </a:r>
          </a:p>
          <a:p>
            <a:pPr marL="342900" indent="-342900" algn="ctr" eaLnBrk="0" hangingPunct="0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ru-RU" altLang="fr-FR" sz="1600" b="1" dirty="0" smtClean="0">
                <a:solidFill>
                  <a:schemeClr val="tx2"/>
                </a:solidFill>
                <a:cs typeface="Aharoni" pitchFamily="2" charset="-79"/>
              </a:rPr>
              <a:t>Национальный офис </a:t>
            </a:r>
            <a:r>
              <a:rPr lang="ru-RU" altLang="fr-FR" sz="1600" b="1" dirty="0" err="1" smtClean="0">
                <a:solidFill>
                  <a:schemeClr val="tx2"/>
                </a:solidFill>
                <a:cs typeface="Aharoni" pitchFamily="2" charset="-79"/>
              </a:rPr>
              <a:t>Эразмус</a:t>
            </a:r>
            <a:r>
              <a:rPr lang="ru-RU" altLang="fr-FR" sz="1600" b="1" dirty="0" smtClean="0">
                <a:solidFill>
                  <a:schemeClr val="tx2"/>
                </a:solidFill>
                <a:cs typeface="Aharoni" pitchFamily="2" charset="-79"/>
              </a:rPr>
              <a:t>+ в Казахстане </a:t>
            </a:r>
          </a:p>
          <a:p>
            <a:pPr marL="342900" indent="-342900" algn="ctr" eaLnBrk="0" hangingPunct="0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ru-RU" altLang="fr-FR" sz="1600" b="1" dirty="0" smtClean="0">
                <a:solidFill>
                  <a:schemeClr val="tx2"/>
                </a:solidFill>
                <a:cs typeface="Aharoni" pitchFamily="2" charset="-79"/>
              </a:rPr>
              <a:t>23 октября 2014 года </a:t>
            </a:r>
          </a:p>
          <a:p>
            <a:pPr marL="342900" indent="-342900" algn="ctr" eaLnBrk="0" hangingPunct="0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</a:pPr>
            <a:endParaRPr lang="en-GB" altLang="fr-FR" sz="2800" dirty="0">
              <a:solidFill>
                <a:schemeClr val="tx2"/>
              </a:solidFill>
              <a:cs typeface="Aharoni" pitchFamily="2" charset="-79"/>
            </a:endParaRPr>
          </a:p>
          <a:p>
            <a:pPr marL="342900" indent="-342900" algn="ctr" eaLnBrk="0" hangingPunct="0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</a:pPr>
            <a:endParaRPr lang="fr-BE" altLang="fr-FR" sz="3000" b="1" dirty="0">
              <a:cs typeface="Aharoni" pitchFamily="2" charset="-79"/>
            </a:endParaRPr>
          </a:p>
        </p:txBody>
      </p:sp>
      <p:grpSp>
        <p:nvGrpSpPr>
          <p:cNvPr id="2" name="Group 14"/>
          <p:cNvGrpSpPr>
            <a:grpSpLocks noChangeAspect="1"/>
          </p:cNvGrpSpPr>
          <p:nvPr/>
        </p:nvGrpSpPr>
        <p:grpSpPr bwMode="auto">
          <a:xfrm>
            <a:off x="3371850" y="4292600"/>
            <a:ext cx="3273425" cy="1163638"/>
            <a:chOff x="-921" y="1556"/>
            <a:chExt cx="6486" cy="2411"/>
          </a:xfrm>
        </p:grpSpPr>
        <p:sp>
          <p:nvSpPr>
            <p:cNvPr id="12300" name="AutoShape 6"/>
            <p:cNvSpPr>
              <a:spLocks noChangeAspect="1" noChangeArrowheads="1" noTextEdit="1"/>
            </p:cNvSpPr>
            <p:nvPr/>
          </p:nvSpPr>
          <p:spPr bwMode="auto">
            <a:xfrm>
              <a:off x="195" y="1556"/>
              <a:ext cx="5370" cy="1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pic>
          <p:nvPicPr>
            <p:cNvPr id="12301" name="Picture 8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21" y="2476"/>
              <a:ext cx="6298" cy="1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400" dirty="0" smtClean="0"/>
              <a:t>Мобильность по регионам</a:t>
            </a:r>
            <a:r>
              <a:rPr lang="en-US" sz="2400" dirty="0" smtClean="0"/>
              <a:t>*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ru-RU" sz="2400" dirty="0" smtClean="0"/>
              <a:t>Распределяются между </a:t>
            </a:r>
            <a:r>
              <a:rPr lang="en-US" sz="2400" dirty="0" smtClean="0"/>
              <a:t>33 </a:t>
            </a:r>
            <a:r>
              <a:rPr lang="ru-RU" sz="2400" dirty="0" smtClean="0"/>
              <a:t>Странами Программы </a:t>
            </a:r>
            <a:r>
              <a:rPr lang="en-US" sz="2400" dirty="0"/>
              <a:t/>
            </a:r>
            <a:br>
              <a:rPr lang="en-US" sz="2400" dirty="0"/>
            </a:br>
            <a:endParaRPr lang="ru-RU" sz="24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417" y="2492375"/>
            <a:ext cx="5399165" cy="352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67120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Как подать заявку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110000"/>
              </a:lnSpc>
              <a:spcBef>
                <a:spcPct val="60000"/>
              </a:spcBef>
              <a:buClr>
                <a:srgbClr val="0F5494"/>
              </a:buClr>
              <a:buFont typeface="Wingdings" panose="05000000000000000000" pitchFamily="2" charset="2"/>
              <a:buChar char="§"/>
              <a:defRPr/>
            </a:pPr>
            <a:r>
              <a:rPr lang="ru-RU" altLang="fr-FR" i="0" dirty="0" smtClean="0"/>
              <a:t>Вузы из </a:t>
            </a:r>
            <a:r>
              <a:rPr lang="fr-BE" altLang="fr-FR" i="0" dirty="0" smtClean="0"/>
              <a:t>33 </a:t>
            </a:r>
            <a:r>
              <a:rPr lang="ru-RU" altLang="fr-FR" b="1" i="0" dirty="0" smtClean="0"/>
              <a:t>Стран Программы </a:t>
            </a:r>
            <a:r>
              <a:rPr lang="ru-RU" altLang="fr-FR" i="0" dirty="0" smtClean="0"/>
              <a:t>подают заявку в свое Национальное Агентство </a:t>
            </a:r>
          </a:p>
          <a:p>
            <a:pPr lvl="0">
              <a:lnSpc>
                <a:spcPct val="110000"/>
              </a:lnSpc>
              <a:spcBef>
                <a:spcPct val="60000"/>
              </a:spcBef>
              <a:buClr>
                <a:srgbClr val="0F5494"/>
              </a:buClr>
              <a:buFont typeface="Wingdings" panose="05000000000000000000" pitchFamily="2" charset="2"/>
              <a:buChar char="§"/>
              <a:defRPr/>
            </a:pPr>
            <a:r>
              <a:rPr lang="ru-RU" altLang="fr-FR" i="0" dirty="0" smtClean="0"/>
              <a:t>Предельный срок</a:t>
            </a:r>
            <a:r>
              <a:rPr lang="fr-BE" altLang="fr-FR" i="0" dirty="0" smtClean="0"/>
              <a:t>: </a:t>
            </a:r>
            <a:r>
              <a:rPr lang="en-GB" altLang="fr-FR" i="0" dirty="0"/>
              <a:t>4 </a:t>
            </a:r>
            <a:r>
              <a:rPr lang="ru-RU" altLang="fr-FR" i="0" dirty="0" smtClean="0"/>
              <a:t>марта</a:t>
            </a:r>
            <a:endParaRPr lang="en-GB" altLang="fr-FR" i="0" dirty="0"/>
          </a:p>
          <a:p>
            <a:pPr lvl="0">
              <a:lnSpc>
                <a:spcPct val="110000"/>
              </a:lnSpc>
              <a:spcBef>
                <a:spcPct val="60000"/>
              </a:spcBef>
              <a:buClr>
                <a:srgbClr val="0F5494"/>
              </a:buClr>
              <a:buFont typeface="Wingdings" panose="05000000000000000000" pitchFamily="2" charset="2"/>
              <a:buChar char="§"/>
              <a:defRPr/>
            </a:pPr>
            <a:r>
              <a:rPr lang="ru-RU" altLang="fr-FR" i="0" dirty="0" smtClean="0"/>
              <a:t>Вузы</a:t>
            </a:r>
            <a:r>
              <a:rPr lang="ru-RU" altLang="fr-FR" b="1" i="0" dirty="0" smtClean="0"/>
              <a:t> Стран Партнеров </a:t>
            </a:r>
            <a:r>
              <a:rPr lang="ru-RU" altLang="fr-FR" i="0" dirty="0" smtClean="0"/>
              <a:t>должны обсудить возможность подписания соглашения о мобильности с вузами Стран Программы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60514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4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  <a:noFill/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 Bold"/>
              </a:defRPr>
            </a:lvl1pPr>
            <a:lvl2pPr>
              <a:defRPr sz="2800">
                <a:solidFill>
                  <a:schemeClr val="tx1"/>
                </a:solidFill>
                <a:latin typeface="Verdana Bold"/>
              </a:defRPr>
            </a:lvl2pPr>
            <a:lvl3pPr>
              <a:defRPr sz="2400">
                <a:solidFill>
                  <a:schemeClr val="tx1"/>
                </a:solidFill>
                <a:latin typeface="Verdana Bold"/>
              </a:defRPr>
            </a:lvl3pPr>
            <a:lvl4pPr>
              <a:defRPr sz="2000">
                <a:solidFill>
                  <a:schemeClr val="tx1"/>
                </a:solidFill>
                <a:latin typeface="Verdana Bold"/>
              </a:defRPr>
            </a:lvl4pPr>
            <a:lvl5pPr>
              <a:defRPr sz="2000">
                <a:solidFill>
                  <a:schemeClr val="tx1"/>
                </a:solidFill>
                <a:latin typeface="Verdana Bold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 Bold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 Bold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 Bold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 Bold"/>
              </a:defRPr>
            </a:lvl9pPr>
          </a:lstStyle>
          <a:p>
            <a:r>
              <a:rPr lang="fr-BE" altLang="en-US" sz="800" smtClean="0"/>
              <a:t>Education </a:t>
            </a:r>
            <a:br>
              <a:rPr lang="fr-BE" altLang="en-US" sz="800" smtClean="0"/>
            </a:br>
            <a:r>
              <a:rPr lang="fr-BE" altLang="en-US" sz="800" smtClean="0"/>
              <a:t>and Culture</a:t>
            </a:r>
            <a:endParaRPr lang="en-GB" altLang="en-US" sz="800" smtClean="0"/>
          </a:p>
        </p:txBody>
      </p:sp>
      <p:sp>
        <p:nvSpPr>
          <p:cNvPr id="15363" name="Rectangle 28"/>
          <p:cNvSpPr>
            <a:spLocks noChangeArrowheads="1"/>
          </p:cNvSpPr>
          <p:nvPr/>
        </p:nvSpPr>
        <p:spPr bwMode="auto">
          <a:xfrm>
            <a:off x="-85725" y="6207125"/>
            <a:ext cx="921702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endParaRPr lang="fr-FR" altLang="en-US" sz="1200"/>
          </a:p>
        </p:txBody>
      </p:sp>
      <p:sp>
        <p:nvSpPr>
          <p:cNvPr id="15364" name="Rectangle 3"/>
          <p:cNvSpPr>
            <a:spLocks noChangeArrowheads="1"/>
          </p:cNvSpPr>
          <p:nvPr/>
        </p:nvSpPr>
        <p:spPr bwMode="auto">
          <a:xfrm>
            <a:off x="-36513" y="981075"/>
            <a:ext cx="536547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None/>
            </a:pPr>
            <a:endParaRPr lang="en-GB" altLang="en-US" sz="2400" dirty="0">
              <a:solidFill>
                <a:srgbClr val="0F5494"/>
              </a:solidFill>
              <a:latin typeface="Verdana Bold"/>
            </a:endParaRPr>
          </a:p>
        </p:txBody>
      </p:sp>
      <p:sp>
        <p:nvSpPr>
          <p:cNvPr id="15365" name="ZoneTexte 60"/>
          <p:cNvSpPr txBox="1">
            <a:spLocks noChangeArrowheads="1"/>
          </p:cNvSpPr>
          <p:nvPr/>
        </p:nvSpPr>
        <p:spPr bwMode="auto">
          <a:xfrm>
            <a:off x="4500562" y="928670"/>
            <a:ext cx="2736850" cy="830997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Verdana Bold"/>
              </a:defRPr>
            </a:lvl1pPr>
            <a:lvl2pPr>
              <a:defRPr sz="2800">
                <a:solidFill>
                  <a:schemeClr val="tx1"/>
                </a:solidFill>
                <a:latin typeface="Verdana Bold"/>
              </a:defRPr>
            </a:lvl2pPr>
            <a:lvl3pPr>
              <a:defRPr sz="2400">
                <a:solidFill>
                  <a:schemeClr val="tx1"/>
                </a:solidFill>
                <a:latin typeface="Verdana Bold"/>
              </a:defRPr>
            </a:lvl3pPr>
            <a:lvl4pPr>
              <a:defRPr sz="2000">
                <a:solidFill>
                  <a:schemeClr val="tx1"/>
                </a:solidFill>
                <a:latin typeface="Verdana Bold"/>
              </a:defRPr>
            </a:lvl4pPr>
            <a:lvl5pPr>
              <a:defRPr sz="2000">
                <a:solidFill>
                  <a:schemeClr val="tx1"/>
                </a:solidFill>
                <a:latin typeface="Verdana Bold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 Bold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 Bold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 Bold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 Bold"/>
              </a:defRPr>
            </a:lvl9pPr>
          </a:lstStyle>
          <a:p>
            <a:pPr algn="ctr"/>
            <a:r>
              <a:rPr lang="ru-RU" altLang="en-US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Лучшая мобильность</a:t>
            </a:r>
            <a:endParaRPr lang="fr-BE" altLang="en-US" sz="2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Content Placeholder 2"/>
          <p:cNvSpPr>
            <a:spLocks/>
          </p:cNvSpPr>
          <p:nvPr/>
        </p:nvSpPr>
        <p:spPr bwMode="auto">
          <a:xfrm>
            <a:off x="3357554" y="1071546"/>
            <a:ext cx="4500999" cy="99905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20000"/>
              </a:spcBef>
              <a:spcAft>
                <a:spcPts val="600"/>
              </a:spcAft>
              <a:buClr>
                <a:srgbClr val="F7C943"/>
              </a:buClr>
              <a:buFont typeface="Arial" pitchFamily="34" charset="0"/>
              <a:buNone/>
              <a:defRPr/>
            </a:pPr>
            <a:endParaRPr lang="en-GB" altLang="fr-FR" sz="2400" b="1" smtClean="0">
              <a:solidFill>
                <a:srgbClr val="0F5494"/>
              </a:solidFill>
              <a:latin typeface="Century Gothic" pitchFamily="34" charset="0"/>
            </a:endParaRPr>
          </a:p>
        </p:txBody>
      </p:sp>
      <p:sp>
        <p:nvSpPr>
          <p:cNvPr id="15369" name="Rectangle 1"/>
          <p:cNvSpPr>
            <a:spLocks noChangeArrowheads="1"/>
          </p:cNvSpPr>
          <p:nvPr/>
        </p:nvSpPr>
        <p:spPr bwMode="auto">
          <a:xfrm>
            <a:off x="357158" y="2500306"/>
            <a:ext cx="5799166" cy="4816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742950" lvl="1" indent="-285750" algn="just" eaLnBrk="0" hangingPunct="0">
              <a:spcAft>
                <a:spcPts val="600"/>
              </a:spcAft>
              <a:buClr>
                <a:srgbClr val="F7C943"/>
              </a:buClr>
              <a:defRPr/>
            </a:pPr>
            <a:r>
              <a:rPr lang="ru-RU" altLang="fr-FR" sz="1800" b="1" dirty="0" smtClean="0">
                <a:solidFill>
                  <a:srgbClr val="0F5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Хартия </a:t>
            </a:r>
            <a:r>
              <a:rPr lang="ru-RU" altLang="fr-FR" sz="1800" b="1" dirty="0" err="1" smtClean="0">
                <a:solidFill>
                  <a:srgbClr val="0F5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Эразмус</a:t>
            </a:r>
            <a:r>
              <a:rPr lang="ru-RU" altLang="fr-FR" sz="1800" b="1" dirty="0" smtClean="0">
                <a:solidFill>
                  <a:srgbClr val="0F5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в Высшем образовании </a:t>
            </a:r>
            <a:r>
              <a:rPr lang="en-GB" altLang="fr-FR" sz="1800" dirty="0" smtClean="0">
                <a:solidFill>
                  <a:srgbClr val="0F5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</a:t>
            </a:r>
            <a:r>
              <a:rPr lang="ru-RU" altLang="fr-FR" sz="1800" dirty="0" smtClean="0">
                <a:solidFill>
                  <a:srgbClr val="0F5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для партнерских стран принципы Хартии включаются в меж институциональное соглашение</a:t>
            </a:r>
            <a:endParaRPr lang="en-GB" altLang="fr-FR" sz="1800" dirty="0">
              <a:solidFill>
                <a:srgbClr val="0F549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 algn="just" eaLnBrk="0" hangingPunct="0">
              <a:spcAft>
                <a:spcPts val="600"/>
              </a:spcAft>
              <a:buClr>
                <a:srgbClr val="F7C943"/>
              </a:buClr>
              <a:buFont typeface="Wingdings" panose="05000000000000000000" pitchFamily="2" charset="2"/>
              <a:buChar char="Ø"/>
              <a:defRPr/>
            </a:pPr>
            <a:r>
              <a:rPr lang="ru-RU" altLang="fr-FR" sz="1800" b="1" dirty="0" err="1" smtClean="0">
                <a:solidFill>
                  <a:srgbClr val="0F5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Меж-институциональное</a:t>
            </a:r>
            <a:r>
              <a:rPr lang="ru-RU" altLang="fr-FR" sz="1800" b="1" dirty="0" smtClean="0">
                <a:solidFill>
                  <a:srgbClr val="0F5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соглашение </a:t>
            </a:r>
            <a:r>
              <a:rPr lang="ru-RU" altLang="fr-FR" sz="1800" dirty="0" smtClean="0">
                <a:solidFill>
                  <a:srgbClr val="0F5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подписывается до начала мобильности для организации потоков мобильности и обеспечения выполнения условий</a:t>
            </a:r>
            <a:endParaRPr lang="fr-BE" altLang="fr-FR" sz="1800" dirty="0">
              <a:solidFill>
                <a:srgbClr val="0F5494"/>
              </a:solidFill>
              <a:latin typeface="Verdana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 algn="just" eaLnBrk="0" hangingPunct="0">
              <a:spcAft>
                <a:spcPts val="600"/>
              </a:spcAft>
              <a:buClr>
                <a:srgbClr val="F7C943"/>
              </a:buClr>
              <a:buFont typeface="Wingdings" panose="05000000000000000000" pitchFamily="2" charset="2"/>
              <a:buChar char="Ø"/>
              <a:defRPr/>
            </a:pPr>
            <a:endParaRPr lang="fr-BE" altLang="fr-FR" sz="1800" dirty="0">
              <a:solidFill>
                <a:srgbClr val="0F5494"/>
              </a:solidFill>
              <a:latin typeface="Verdana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 algn="just" eaLnBrk="0" hangingPunct="0">
              <a:spcAft>
                <a:spcPts val="600"/>
              </a:spcAft>
              <a:buClr>
                <a:srgbClr val="F7C943"/>
              </a:buClr>
              <a:buFont typeface="Wingdings" panose="05000000000000000000" pitchFamily="2" charset="2"/>
              <a:buChar char="Ø"/>
              <a:defRPr/>
            </a:pPr>
            <a:r>
              <a:rPr lang="ru-RU" altLang="fr-FR" sz="1800" b="1" dirty="0" smtClean="0">
                <a:solidFill>
                  <a:srgbClr val="0F5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Соглашение </a:t>
            </a:r>
            <a:r>
              <a:rPr lang="ru-RU" altLang="fr-FR" sz="1800" dirty="0" smtClean="0">
                <a:solidFill>
                  <a:srgbClr val="0F5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обучение для студентов</a:t>
            </a:r>
            <a:endParaRPr lang="fr-BE" altLang="fr-FR" sz="1800" dirty="0">
              <a:solidFill>
                <a:srgbClr val="0F549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00100" lvl="1" indent="-342900" algn="just" eaLnBrk="0" hangingPunct="0">
              <a:spcAft>
                <a:spcPts val="600"/>
              </a:spcAft>
              <a:buClr>
                <a:srgbClr val="F7C943"/>
              </a:buClr>
              <a:buFontTx/>
              <a:buChar char="-"/>
              <a:defRPr/>
            </a:pPr>
            <a:endParaRPr lang="fr-BE" altLang="fr-FR" sz="2400" dirty="0">
              <a:solidFill>
                <a:srgbClr val="0F5494"/>
              </a:solidFill>
              <a:latin typeface="Century Gothic" pitchFamily="34" charset="0"/>
            </a:endParaRPr>
          </a:p>
          <a:p>
            <a:pPr marL="800100" lvl="1" indent="-342900" algn="just" eaLnBrk="0" hangingPunct="0">
              <a:spcAft>
                <a:spcPts val="600"/>
              </a:spcAft>
              <a:buClr>
                <a:srgbClr val="F7C943"/>
              </a:buClr>
              <a:buFontTx/>
              <a:buChar char="-"/>
              <a:defRPr/>
            </a:pPr>
            <a:endParaRPr lang="fr-BE" altLang="fr-FR" sz="2400" dirty="0">
              <a:solidFill>
                <a:srgbClr val="0F5494"/>
              </a:solidFill>
              <a:latin typeface="Century Gothic" pitchFamily="34" charset="0"/>
            </a:endParaRPr>
          </a:p>
        </p:txBody>
      </p:sp>
      <p:sp>
        <p:nvSpPr>
          <p:cNvPr id="15370" name="Rectangle 3"/>
          <p:cNvSpPr>
            <a:spLocks noChangeArrowheads="1"/>
          </p:cNvSpPr>
          <p:nvPr/>
        </p:nvSpPr>
        <p:spPr bwMode="auto">
          <a:xfrm>
            <a:off x="165100" y="1958975"/>
            <a:ext cx="61356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Aft>
                <a:spcPts val="600"/>
              </a:spcAft>
              <a:buClr>
                <a:srgbClr val="F7C943"/>
              </a:buClr>
            </a:pPr>
            <a:r>
              <a:rPr lang="ru-RU" altLang="en-US" sz="2400" b="1" dirty="0" smtClean="0">
                <a:solidFill>
                  <a:srgbClr val="0F5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Рамки качества </a:t>
            </a:r>
            <a:r>
              <a:rPr lang="ru-RU" altLang="en-US" sz="2400" b="1" dirty="0" err="1" smtClean="0">
                <a:solidFill>
                  <a:srgbClr val="0F5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Эразмус</a:t>
            </a:r>
            <a:endParaRPr lang="en-GB" altLang="en-US" sz="2400" b="1" dirty="0">
              <a:solidFill>
                <a:srgbClr val="0F549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5371" name="Picture 1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2809875"/>
            <a:ext cx="2298700" cy="29956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oter Placeholder 4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  <a:noFill/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 Bold"/>
              </a:defRPr>
            </a:lvl1pPr>
            <a:lvl2pPr>
              <a:defRPr sz="2800">
                <a:solidFill>
                  <a:schemeClr val="tx1"/>
                </a:solidFill>
                <a:latin typeface="Verdana Bold"/>
              </a:defRPr>
            </a:lvl2pPr>
            <a:lvl3pPr>
              <a:defRPr sz="2400">
                <a:solidFill>
                  <a:schemeClr val="tx1"/>
                </a:solidFill>
                <a:latin typeface="Verdana Bold"/>
              </a:defRPr>
            </a:lvl3pPr>
            <a:lvl4pPr>
              <a:defRPr sz="2000">
                <a:solidFill>
                  <a:schemeClr val="tx1"/>
                </a:solidFill>
                <a:latin typeface="Verdana Bold"/>
              </a:defRPr>
            </a:lvl4pPr>
            <a:lvl5pPr>
              <a:defRPr sz="2000">
                <a:solidFill>
                  <a:schemeClr val="tx1"/>
                </a:solidFill>
                <a:latin typeface="Verdana Bold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 Bold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 Bold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 Bold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 Bold"/>
              </a:defRPr>
            </a:lvl9pPr>
          </a:lstStyle>
          <a:p>
            <a:r>
              <a:rPr lang="fr-BE" altLang="en-US" sz="800" smtClean="0"/>
              <a:t>Education </a:t>
            </a:r>
            <a:br>
              <a:rPr lang="fr-BE" altLang="en-US" sz="800" smtClean="0"/>
            </a:br>
            <a:r>
              <a:rPr lang="fr-BE" altLang="en-US" sz="800" smtClean="0"/>
              <a:t>and Culture</a:t>
            </a:r>
            <a:endParaRPr lang="en-GB" altLang="en-US" sz="800" smtClean="0"/>
          </a:p>
        </p:txBody>
      </p:sp>
      <p:sp>
        <p:nvSpPr>
          <p:cNvPr id="16387" name="Rectangle 28"/>
          <p:cNvSpPr>
            <a:spLocks noChangeArrowheads="1"/>
          </p:cNvSpPr>
          <p:nvPr/>
        </p:nvSpPr>
        <p:spPr bwMode="auto">
          <a:xfrm>
            <a:off x="-85725" y="6207125"/>
            <a:ext cx="921702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endParaRPr lang="fr-FR" altLang="en-US" sz="1200"/>
          </a:p>
        </p:txBody>
      </p:sp>
      <p:sp>
        <p:nvSpPr>
          <p:cNvPr id="16388" name="Rectangle 3"/>
          <p:cNvSpPr>
            <a:spLocks noChangeArrowheads="1"/>
          </p:cNvSpPr>
          <p:nvPr/>
        </p:nvSpPr>
        <p:spPr bwMode="auto">
          <a:xfrm>
            <a:off x="-36513" y="981075"/>
            <a:ext cx="4248151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None/>
            </a:pPr>
            <a:r>
              <a:rPr lang="en-GB" altLang="en-US" sz="2400">
                <a:solidFill>
                  <a:srgbClr val="0F5494"/>
                </a:solidFill>
                <a:latin typeface="Verdana Bold"/>
              </a:rPr>
              <a:t>… in other words</a:t>
            </a:r>
          </a:p>
        </p:txBody>
      </p:sp>
      <p:sp>
        <p:nvSpPr>
          <p:cNvPr id="16389" name="ZoneTexte 60"/>
          <p:cNvSpPr txBox="1">
            <a:spLocks noChangeArrowheads="1"/>
          </p:cNvSpPr>
          <p:nvPr/>
        </p:nvSpPr>
        <p:spPr bwMode="auto">
          <a:xfrm>
            <a:off x="179388" y="1095375"/>
            <a:ext cx="2736850" cy="461665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Verdana Bold"/>
              </a:defRPr>
            </a:lvl1pPr>
            <a:lvl2pPr>
              <a:defRPr sz="2800">
                <a:solidFill>
                  <a:schemeClr val="tx1"/>
                </a:solidFill>
                <a:latin typeface="Verdana Bold"/>
              </a:defRPr>
            </a:lvl2pPr>
            <a:lvl3pPr>
              <a:defRPr sz="2400">
                <a:solidFill>
                  <a:schemeClr val="tx1"/>
                </a:solidFill>
                <a:latin typeface="Verdana Bold"/>
              </a:defRPr>
            </a:lvl3pPr>
            <a:lvl4pPr>
              <a:defRPr sz="2000">
                <a:solidFill>
                  <a:schemeClr val="tx1"/>
                </a:solidFill>
                <a:latin typeface="Verdana Bold"/>
              </a:defRPr>
            </a:lvl4pPr>
            <a:lvl5pPr>
              <a:defRPr sz="2000">
                <a:solidFill>
                  <a:schemeClr val="tx1"/>
                </a:solidFill>
                <a:latin typeface="Verdana Bold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 Bold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 Bold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 Bold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 Bold"/>
              </a:defRPr>
            </a:lvl9pPr>
          </a:lstStyle>
          <a:p>
            <a:r>
              <a:rPr lang="ru-RU" altLang="en-US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Хартия </a:t>
            </a:r>
            <a:r>
              <a:rPr lang="ru-RU" altLang="en-US" sz="24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Эразмус</a:t>
            </a:r>
            <a:endParaRPr lang="fr-BE" altLang="en-US" sz="2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Content Placeholder 2"/>
          <p:cNvSpPr>
            <a:spLocks/>
          </p:cNvSpPr>
          <p:nvPr/>
        </p:nvSpPr>
        <p:spPr bwMode="auto">
          <a:xfrm>
            <a:off x="-2484784" y="356667"/>
            <a:ext cx="4500999" cy="99905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20000"/>
              </a:spcBef>
              <a:spcAft>
                <a:spcPts val="600"/>
              </a:spcAft>
              <a:buClr>
                <a:srgbClr val="F7C943"/>
              </a:buClr>
              <a:buFont typeface="Arial" pitchFamily="34" charset="0"/>
              <a:buNone/>
              <a:defRPr/>
            </a:pPr>
            <a:endParaRPr lang="en-GB" altLang="fr-FR" sz="2400" b="1" smtClean="0">
              <a:solidFill>
                <a:srgbClr val="0F5494"/>
              </a:solidFill>
              <a:latin typeface="Century Gothic" pitchFamily="34" charset="0"/>
            </a:endParaRPr>
          </a:p>
        </p:txBody>
      </p:sp>
      <p:sp>
        <p:nvSpPr>
          <p:cNvPr id="16393" name="Rectangle 1"/>
          <p:cNvSpPr>
            <a:spLocks noChangeArrowheads="1"/>
          </p:cNvSpPr>
          <p:nvPr/>
        </p:nvSpPr>
        <p:spPr bwMode="auto">
          <a:xfrm>
            <a:off x="179388" y="1916113"/>
            <a:ext cx="5976937" cy="446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800100" lvl="1" indent="-342900" eaLnBrk="0" hangingPunct="0">
              <a:spcAft>
                <a:spcPts val="600"/>
              </a:spcAft>
              <a:buClr>
                <a:srgbClr val="F7C943"/>
              </a:buClr>
              <a:buFontTx/>
              <a:buChar char="-"/>
            </a:pPr>
            <a:r>
              <a:rPr lang="ru-RU" altLang="fr-FR" sz="1400" dirty="0" smtClean="0">
                <a:solidFill>
                  <a:srgbClr val="0F5494"/>
                </a:solidFill>
                <a:latin typeface="Century Gothic" pitchFamily="34" charset="0"/>
              </a:rPr>
              <a:t>Политика недискриминации</a:t>
            </a:r>
            <a:endParaRPr lang="en-GB" altLang="fr-FR" sz="1400" dirty="0">
              <a:solidFill>
                <a:srgbClr val="0F5494"/>
              </a:solidFill>
              <a:latin typeface="Century Gothic" pitchFamily="34" charset="0"/>
            </a:endParaRPr>
          </a:p>
          <a:p>
            <a:pPr marL="800100" lvl="1" indent="-342900" eaLnBrk="0" hangingPunct="0">
              <a:spcAft>
                <a:spcPts val="600"/>
              </a:spcAft>
              <a:buClr>
                <a:srgbClr val="F7C943"/>
              </a:buClr>
              <a:buFontTx/>
              <a:buChar char="-"/>
            </a:pPr>
            <a:r>
              <a:rPr lang="ru-RU" altLang="fr-FR" sz="1400" dirty="0" smtClean="0">
                <a:solidFill>
                  <a:srgbClr val="0F5494"/>
                </a:solidFill>
                <a:latin typeface="Century Gothic" pitchFamily="34" charset="0"/>
              </a:rPr>
              <a:t>Полное признание результатов обучения </a:t>
            </a:r>
            <a:endParaRPr lang="en-GB" altLang="fr-FR" sz="1400" dirty="0">
              <a:solidFill>
                <a:srgbClr val="0F5494"/>
              </a:solidFill>
              <a:latin typeface="Century Gothic" pitchFamily="34" charset="0"/>
            </a:endParaRPr>
          </a:p>
          <a:p>
            <a:pPr marL="800100" lvl="1" indent="-342900" eaLnBrk="0" hangingPunct="0">
              <a:spcAft>
                <a:spcPts val="600"/>
              </a:spcAft>
              <a:buClr>
                <a:srgbClr val="F7C943"/>
              </a:buClr>
              <a:buFontTx/>
              <a:buChar char="-"/>
            </a:pPr>
            <a:r>
              <a:rPr lang="ru-RU" altLang="fr-FR" sz="1400" dirty="0" smtClean="0">
                <a:solidFill>
                  <a:srgbClr val="0F5494"/>
                </a:solidFill>
                <a:latin typeface="Century Gothic" pitchFamily="34" charset="0"/>
              </a:rPr>
              <a:t>Отсутствие оплаты</a:t>
            </a:r>
            <a:endParaRPr lang="fr-BE" altLang="fr-FR" sz="1400" dirty="0">
              <a:solidFill>
                <a:srgbClr val="0F5494"/>
              </a:solidFill>
              <a:latin typeface="Century Gothic" pitchFamily="34" charset="0"/>
            </a:endParaRPr>
          </a:p>
          <a:p>
            <a:pPr marL="800100" lvl="1" indent="-342900" eaLnBrk="0" hangingPunct="0">
              <a:spcAft>
                <a:spcPts val="600"/>
              </a:spcAft>
              <a:buClr>
                <a:srgbClr val="F7C943"/>
              </a:buClr>
              <a:buFontTx/>
              <a:buChar char="-"/>
            </a:pPr>
            <a:r>
              <a:rPr lang="ru-RU" altLang="en-US" sz="1400" dirty="0" smtClean="0">
                <a:solidFill>
                  <a:srgbClr val="0F5494"/>
                </a:solidFill>
                <a:latin typeface="Century Gothic" pitchFamily="34" charset="0"/>
              </a:rPr>
              <a:t>Опубликование каталога курсов</a:t>
            </a:r>
            <a:endParaRPr lang="en-US" altLang="en-US" sz="1400" dirty="0">
              <a:solidFill>
                <a:srgbClr val="0F5494"/>
              </a:solidFill>
              <a:latin typeface="Century Gothic" pitchFamily="34" charset="0"/>
            </a:endParaRPr>
          </a:p>
          <a:p>
            <a:pPr marL="800100" lvl="1" indent="-342900" eaLnBrk="0" hangingPunct="0">
              <a:spcAft>
                <a:spcPts val="600"/>
              </a:spcAft>
              <a:buClr>
                <a:srgbClr val="F7C943"/>
              </a:buClr>
              <a:buFontTx/>
              <a:buChar char="-"/>
            </a:pPr>
            <a:r>
              <a:rPr lang="ru-RU" altLang="en-US" sz="1400" dirty="0" smtClean="0">
                <a:solidFill>
                  <a:srgbClr val="0F5494"/>
                </a:solidFill>
                <a:latin typeface="Century Gothic" pitchFamily="34" charset="0"/>
              </a:rPr>
              <a:t>Надлежащая подготовка студентов на мобильность </a:t>
            </a:r>
            <a:r>
              <a:rPr lang="pl-PL" altLang="en-US" sz="1400" dirty="0" smtClean="0">
                <a:solidFill>
                  <a:srgbClr val="0F5494"/>
                </a:solidFill>
                <a:latin typeface="Century Gothic" pitchFamily="34" charset="0"/>
              </a:rPr>
              <a:t>(</a:t>
            </a:r>
            <a:r>
              <a:rPr lang="ru-RU" altLang="en-US" sz="1400" dirty="0" smtClean="0">
                <a:solidFill>
                  <a:srgbClr val="0F5494"/>
                </a:solidFill>
                <a:latin typeface="Century Gothic" pitchFamily="34" charset="0"/>
              </a:rPr>
              <a:t>языковая подготовка, оформление документов, логистика</a:t>
            </a:r>
            <a:r>
              <a:rPr lang="pl-PL" altLang="en-US" sz="1400" dirty="0" smtClean="0">
                <a:solidFill>
                  <a:srgbClr val="0F5494"/>
                </a:solidFill>
                <a:latin typeface="Century Gothic" pitchFamily="34" charset="0"/>
              </a:rPr>
              <a:t>)</a:t>
            </a:r>
            <a:endParaRPr lang="en-US" altLang="en-US" sz="1400" dirty="0">
              <a:solidFill>
                <a:srgbClr val="0F5494"/>
              </a:solidFill>
              <a:latin typeface="Century Gothic" pitchFamily="34" charset="0"/>
            </a:endParaRPr>
          </a:p>
          <a:p>
            <a:pPr marL="800100" lvl="1" indent="-342900" eaLnBrk="0" hangingPunct="0">
              <a:spcAft>
                <a:spcPts val="600"/>
              </a:spcAft>
              <a:buClr>
                <a:srgbClr val="F7C943"/>
              </a:buClr>
              <a:buFontTx/>
              <a:buChar char="-"/>
            </a:pPr>
            <a:r>
              <a:rPr lang="ru-RU" altLang="en-US" sz="1400" dirty="0" smtClean="0">
                <a:solidFill>
                  <a:srgbClr val="0F5494"/>
                </a:solidFill>
                <a:latin typeface="Century Gothic" pitchFamily="34" charset="0"/>
              </a:rPr>
              <a:t>Содействие в получении визы, страховки и размещении</a:t>
            </a:r>
            <a:endParaRPr lang="en-US" altLang="en-US" sz="1400" dirty="0">
              <a:solidFill>
                <a:srgbClr val="0F5494"/>
              </a:solidFill>
              <a:latin typeface="Century Gothic" pitchFamily="34" charset="0"/>
            </a:endParaRPr>
          </a:p>
          <a:p>
            <a:pPr marL="800100" lvl="1" indent="-342900" eaLnBrk="0" hangingPunct="0">
              <a:spcAft>
                <a:spcPts val="600"/>
              </a:spcAft>
              <a:buClr>
                <a:srgbClr val="F7C943"/>
              </a:buClr>
              <a:buFontTx/>
              <a:buChar char="-"/>
            </a:pPr>
            <a:r>
              <a:rPr lang="ru-RU" altLang="en-US" sz="1400" dirty="0" smtClean="0">
                <a:solidFill>
                  <a:srgbClr val="0F5494"/>
                </a:solidFill>
                <a:latin typeface="Century Gothic" pitchFamily="34" charset="0"/>
              </a:rPr>
              <a:t>Консультирование приезжающих участников </a:t>
            </a:r>
            <a:endParaRPr lang="en-US" altLang="en-US" sz="1400" dirty="0">
              <a:solidFill>
                <a:srgbClr val="0F5494"/>
              </a:solidFill>
              <a:latin typeface="Century Gothic" pitchFamily="34" charset="0"/>
            </a:endParaRPr>
          </a:p>
          <a:p>
            <a:pPr marL="800100" lvl="1" indent="-342900" eaLnBrk="0" hangingPunct="0">
              <a:spcAft>
                <a:spcPts val="600"/>
              </a:spcAft>
              <a:buClr>
                <a:srgbClr val="F7C943"/>
              </a:buClr>
              <a:buFontTx/>
              <a:buChar char="-"/>
            </a:pPr>
            <a:r>
              <a:rPr lang="ru-RU" altLang="en-US" sz="1400" dirty="0" smtClean="0">
                <a:solidFill>
                  <a:srgbClr val="0F5494"/>
                </a:solidFill>
                <a:latin typeface="Century Gothic" pitchFamily="34" charset="0"/>
              </a:rPr>
              <a:t>Равное академическое отношение </a:t>
            </a:r>
            <a:r>
              <a:rPr lang="fr-BE" altLang="en-US" sz="1400" dirty="0" smtClean="0">
                <a:solidFill>
                  <a:srgbClr val="0F5494"/>
                </a:solidFill>
                <a:latin typeface="Century Gothic" pitchFamily="34" charset="0"/>
              </a:rPr>
              <a:t>&amp; </a:t>
            </a:r>
            <a:r>
              <a:rPr lang="ru-RU" altLang="en-US" sz="1400" dirty="0" smtClean="0">
                <a:solidFill>
                  <a:srgbClr val="0F5494"/>
                </a:solidFill>
                <a:latin typeface="Century Gothic" pitchFamily="34" charset="0"/>
              </a:rPr>
              <a:t>обслуживание</a:t>
            </a:r>
            <a:endParaRPr lang="en-US" altLang="en-US" sz="1400" dirty="0">
              <a:solidFill>
                <a:srgbClr val="0F5494"/>
              </a:solidFill>
              <a:latin typeface="Century Gothic" pitchFamily="34" charset="0"/>
            </a:endParaRPr>
          </a:p>
          <a:p>
            <a:pPr marL="800100" lvl="1" indent="-342900" eaLnBrk="0" hangingPunct="0">
              <a:spcAft>
                <a:spcPts val="600"/>
              </a:spcAft>
              <a:buClr>
                <a:srgbClr val="F7C943"/>
              </a:buClr>
              <a:buFontTx/>
              <a:buChar char="-"/>
            </a:pPr>
            <a:r>
              <a:rPr lang="ru-RU" altLang="en-US" sz="1400" dirty="0" smtClean="0">
                <a:solidFill>
                  <a:srgbClr val="0F5494"/>
                </a:solidFill>
                <a:latin typeface="Century Gothic" pitchFamily="34" charset="0"/>
              </a:rPr>
              <a:t>Интеграция в местное сообщество</a:t>
            </a:r>
            <a:endParaRPr lang="en-US" altLang="en-US" sz="1400" dirty="0">
              <a:solidFill>
                <a:srgbClr val="0F5494"/>
              </a:solidFill>
              <a:latin typeface="Century Gothic" pitchFamily="34" charset="0"/>
            </a:endParaRPr>
          </a:p>
          <a:p>
            <a:pPr marL="800100" lvl="1" indent="-342900" eaLnBrk="0" hangingPunct="0">
              <a:spcAft>
                <a:spcPts val="600"/>
              </a:spcAft>
              <a:buClr>
                <a:srgbClr val="F7C943"/>
              </a:buClr>
              <a:buFontTx/>
              <a:buChar char="-"/>
            </a:pPr>
            <a:r>
              <a:rPr lang="ru-RU" altLang="en-US" sz="1400" dirty="0" err="1" smtClean="0">
                <a:solidFill>
                  <a:srgbClr val="0F5494"/>
                </a:solidFill>
                <a:latin typeface="Century Gothic" pitchFamily="34" charset="0"/>
              </a:rPr>
              <a:t>Менторство</a:t>
            </a:r>
            <a:endParaRPr lang="en-US" altLang="en-US" sz="1400" dirty="0">
              <a:solidFill>
                <a:srgbClr val="0F5494"/>
              </a:solidFill>
              <a:latin typeface="Century Gothic" pitchFamily="34" charset="0"/>
            </a:endParaRPr>
          </a:p>
          <a:p>
            <a:pPr marL="800100" lvl="1" indent="-342900" eaLnBrk="0" hangingPunct="0">
              <a:spcAft>
                <a:spcPts val="600"/>
              </a:spcAft>
              <a:buClr>
                <a:srgbClr val="F7C943"/>
              </a:buClr>
              <a:buFontTx/>
              <a:buChar char="-"/>
            </a:pPr>
            <a:r>
              <a:rPr lang="ru-RU" altLang="en-US" sz="1400" dirty="0" smtClean="0">
                <a:solidFill>
                  <a:srgbClr val="0F5494"/>
                </a:solidFill>
                <a:latin typeface="Century Gothic" pitchFamily="34" charset="0"/>
              </a:rPr>
              <a:t>Языковая поддержка</a:t>
            </a:r>
            <a:endParaRPr lang="pl-PL" altLang="en-US" sz="1400" dirty="0">
              <a:solidFill>
                <a:srgbClr val="0F5494"/>
              </a:solidFill>
              <a:latin typeface="Century Gothic" pitchFamily="34" charset="0"/>
            </a:endParaRPr>
          </a:p>
          <a:p>
            <a:pPr marL="800100" lvl="1" indent="-342900" algn="just" eaLnBrk="0" hangingPunct="0">
              <a:spcAft>
                <a:spcPts val="600"/>
              </a:spcAft>
              <a:buClr>
                <a:srgbClr val="F7C943"/>
              </a:buClr>
              <a:buFontTx/>
              <a:buChar char="-"/>
            </a:pPr>
            <a:endParaRPr lang="fr-BE" altLang="fr-FR" sz="1400" dirty="0">
              <a:solidFill>
                <a:srgbClr val="0F5494"/>
              </a:solidFill>
              <a:latin typeface="Century Gothic" pitchFamily="34" charset="0"/>
            </a:endParaRPr>
          </a:p>
          <a:p>
            <a:pPr marL="800100" lvl="1" indent="-342900" algn="just" eaLnBrk="0" hangingPunct="0">
              <a:spcAft>
                <a:spcPts val="600"/>
              </a:spcAft>
              <a:buClr>
                <a:srgbClr val="F7C943"/>
              </a:buClr>
              <a:buFontTx/>
              <a:buChar char="-"/>
            </a:pPr>
            <a:endParaRPr lang="fr-BE" altLang="fr-FR" sz="1400" dirty="0">
              <a:solidFill>
                <a:srgbClr val="0F5494"/>
              </a:solidFill>
              <a:latin typeface="Century Gothic" pitchFamily="34" charset="0"/>
            </a:endParaRPr>
          </a:p>
        </p:txBody>
      </p:sp>
      <p:pic>
        <p:nvPicPr>
          <p:cNvPr id="16394" name="Picture 1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2809875"/>
            <a:ext cx="2298700" cy="29956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13"/>
          <a:stretch>
            <a:fillRect/>
          </a:stretch>
        </p:blipFill>
        <p:spPr>
          <a:xfrm>
            <a:off x="0" y="0"/>
            <a:ext cx="9144000" cy="6985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18435" name="Rectangle 1" hidden="1"/>
          <p:cNvSpPr>
            <a:spLocks noChangeArrowheads="1"/>
          </p:cNvSpPr>
          <p:nvPr/>
        </p:nvSpPr>
        <p:spPr bwMode="auto">
          <a:xfrm>
            <a:off x="3563938" y="2060575"/>
            <a:ext cx="40322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endParaRPr lang="en-GB" altLang="en-US" sz="2800">
              <a:solidFill>
                <a:srgbClr val="000090"/>
              </a:solidFill>
              <a:latin typeface="Verdana" pitchFamily="34" charset="0"/>
            </a:endParaRPr>
          </a:p>
          <a:p>
            <a:pPr algn="ctr"/>
            <a:endParaRPr lang="en-GB" altLang="en-US" sz="2800">
              <a:solidFill>
                <a:srgbClr val="0F5494"/>
              </a:solidFill>
              <a:latin typeface="Verdana" pitchFamily="34" charset="0"/>
            </a:endParaRPr>
          </a:p>
        </p:txBody>
      </p:sp>
      <p:sp>
        <p:nvSpPr>
          <p:cNvPr id="18436" name="Sous-titre 1" hidden="1"/>
          <p:cNvSpPr txBox="1">
            <a:spLocks/>
          </p:cNvSpPr>
          <p:nvPr/>
        </p:nvSpPr>
        <p:spPr bwMode="auto">
          <a:xfrm>
            <a:off x="3829050" y="5776913"/>
            <a:ext cx="4248150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 Bold"/>
              </a:defRPr>
            </a:lvl1pPr>
            <a:lvl2pPr>
              <a:defRPr sz="2800">
                <a:solidFill>
                  <a:schemeClr val="tx1"/>
                </a:solidFill>
                <a:latin typeface="Verdana Bold"/>
              </a:defRPr>
            </a:lvl2pPr>
            <a:lvl3pPr>
              <a:defRPr sz="2400">
                <a:solidFill>
                  <a:schemeClr val="tx1"/>
                </a:solidFill>
                <a:latin typeface="Verdana Bold"/>
              </a:defRPr>
            </a:lvl3pPr>
            <a:lvl4pPr>
              <a:defRPr sz="2000">
                <a:solidFill>
                  <a:schemeClr val="tx1"/>
                </a:solidFill>
                <a:latin typeface="Verdana Bold"/>
              </a:defRPr>
            </a:lvl4pPr>
            <a:lvl5pPr>
              <a:defRPr sz="2000">
                <a:solidFill>
                  <a:schemeClr val="tx1"/>
                </a:solidFill>
                <a:latin typeface="Verdana Bold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 Bold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 Bold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 Bold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 Bold"/>
              </a:defRPr>
            </a:lvl9pPr>
          </a:lstStyle>
          <a:p>
            <a:pPr eaLnBrk="0" hangingPunct="0">
              <a:spcBef>
                <a:spcPct val="20000"/>
              </a:spcBef>
              <a:buFont typeface="Arial" pitchFamily="34" charset="0"/>
              <a:buNone/>
            </a:pPr>
            <a:r>
              <a:rPr lang="en-GB" altLang="en-US" sz="1800" b="1">
                <a:solidFill>
                  <a:srgbClr val="FFD624"/>
                </a:solidFill>
                <a:ea typeface="MS PGothic" pitchFamily="34" charset="-128"/>
              </a:rPr>
              <a:t/>
            </a:r>
            <a:br>
              <a:rPr lang="en-GB" altLang="en-US" sz="1800" b="1">
                <a:solidFill>
                  <a:srgbClr val="FFD624"/>
                </a:solidFill>
                <a:ea typeface="MS PGothic" pitchFamily="34" charset="-128"/>
              </a:rPr>
            </a:br>
            <a:r>
              <a:rPr lang="en-GB" altLang="en-US" sz="4000" b="1">
                <a:solidFill>
                  <a:srgbClr val="FFD624"/>
                </a:solidFill>
                <a:ea typeface="MS PGothic" pitchFamily="34" charset="-128"/>
              </a:rPr>
              <a:t> </a:t>
            </a:r>
            <a:endParaRPr lang="en-GB" altLang="en-US" sz="2800" b="1">
              <a:solidFill>
                <a:schemeClr val="bg1"/>
              </a:solidFill>
              <a:ea typeface="MS PGothic" pitchFamily="34" charset="-128"/>
            </a:endParaRPr>
          </a:p>
          <a:p>
            <a:pPr eaLnBrk="0" hangingPunct="0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</a:pPr>
            <a:endParaRPr lang="en-GB" altLang="en-US" b="1">
              <a:solidFill>
                <a:srgbClr val="FFD624"/>
              </a:solidFill>
              <a:ea typeface="MS PGothic" pitchFamily="34" charset="-128"/>
            </a:endParaRPr>
          </a:p>
        </p:txBody>
      </p:sp>
      <p:sp>
        <p:nvSpPr>
          <p:cNvPr id="18437" name="ZoneTexte 60"/>
          <p:cNvSpPr txBox="1">
            <a:spLocks noChangeArrowheads="1"/>
          </p:cNvSpPr>
          <p:nvPr/>
        </p:nvSpPr>
        <p:spPr bwMode="auto">
          <a:xfrm>
            <a:off x="179388" y="204788"/>
            <a:ext cx="8857108" cy="461665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Verdana Bold"/>
              </a:defRPr>
            </a:lvl1pPr>
            <a:lvl2pPr>
              <a:defRPr sz="2800">
                <a:solidFill>
                  <a:schemeClr val="tx1"/>
                </a:solidFill>
                <a:latin typeface="Verdana Bold"/>
              </a:defRPr>
            </a:lvl2pPr>
            <a:lvl3pPr>
              <a:defRPr sz="2400">
                <a:solidFill>
                  <a:schemeClr val="tx1"/>
                </a:solidFill>
                <a:latin typeface="Verdana Bold"/>
              </a:defRPr>
            </a:lvl3pPr>
            <a:lvl4pPr>
              <a:defRPr sz="2000">
                <a:solidFill>
                  <a:schemeClr val="tx1"/>
                </a:solidFill>
                <a:latin typeface="Verdana Bold"/>
              </a:defRPr>
            </a:lvl4pPr>
            <a:lvl5pPr>
              <a:defRPr sz="2000">
                <a:solidFill>
                  <a:schemeClr val="tx1"/>
                </a:solidFill>
                <a:latin typeface="Verdana Bold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 Bold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 Bold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 Bold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 Bold"/>
              </a:defRPr>
            </a:lvl9pPr>
          </a:lstStyle>
          <a:p>
            <a:pPr algn="ctr"/>
            <a:r>
              <a:rPr lang="ru-RU" altLang="en-US" sz="2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Форма заявки</a:t>
            </a:r>
            <a:endParaRPr lang="is-IS" altLang="en-US" sz="24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57224" y="1000108"/>
            <a:ext cx="7489402" cy="1357322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Высокая конкуренция в получении финансирования</a:t>
            </a:r>
            <a:endParaRPr lang="fr-FR" sz="22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Отдельная форма заявки на международную мобильность</a:t>
            </a:r>
            <a:endParaRPr lang="fr-FR" sz="22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28662" y="5517232"/>
            <a:ext cx="7603778" cy="1152128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Методы оценки находятся на стадии разработки</a:t>
            </a:r>
            <a:endParaRPr lang="en-GB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57224" y="4143380"/>
            <a:ext cx="7675216" cy="1157828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Сведения о бюджете</a:t>
            </a:r>
            <a:r>
              <a:rPr lang="en-GB" sz="2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 </a:t>
            </a:r>
            <a:r>
              <a:rPr lang="ru-RU" sz="2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среднем количестве мобильности размещаются на сайтах Национальных Агентств</a:t>
            </a:r>
            <a:endParaRPr lang="en-GB" sz="2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57224" y="2571744"/>
            <a:ext cx="7675216" cy="128930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Оценка качества </a:t>
            </a:r>
            <a:r>
              <a:rPr lang="fr-FR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ru-RU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 странам</a:t>
            </a:r>
            <a:r>
              <a:rPr lang="fr-FR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Увязка со стратегией интернационализации</a:t>
            </a:r>
            <a:endParaRPr lang="en-GB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72282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13"/>
          <a:stretch>
            <a:fillRect/>
          </a:stretch>
        </p:blipFill>
        <p:spPr>
          <a:xfrm>
            <a:off x="0" y="0"/>
            <a:ext cx="9144000" cy="6985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18435" name="Rectangle 1" hidden="1"/>
          <p:cNvSpPr>
            <a:spLocks noChangeArrowheads="1"/>
          </p:cNvSpPr>
          <p:nvPr/>
        </p:nvSpPr>
        <p:spPr bwMode="auto">
          <a:xfrm>
            <a:off x="3563938" y="2060575"/>
            <a:ext cx="40322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endParaRPr lang="en-GB" altLang="en-US" sz="2800">
              <a:solidFill>
                <a:srgbClr val="000090"/>
              </a:solidFill>
              <a:latin typeface="Verdana" pitchFamily="34" charset="0"/>
            </a:endParaRPr>
          </a:p>
          <a:p>
            <a:pPr algn="ctr"/>
            <a:endParaRPr lang="en-GB" altLang="en-US" sz="2800">
              <a:solidFill>
                <a:srgbClr val="0F5494"/>
              </a:solidFill>
              <a:latin typeface="Verdana" pitchFamily="34" charset="0"/>
            </a:endParaRPr>
          </a:p>
        </p:txBody>
      </p:sp>
      <p:sp>
        <p:nvSpPr>
          <p:cNvPr id="18436" name="Sous-titre 1" hidden="1"/>
          <p:cNvSpPr txBox="1">
            <a:spLocks/>
          </p:cNvSpPr>
          <p:nvPr/>
        </p:nvSpPr>
        <p:spPr bwMode="auto">
          <a:xfrm>
            <a:off x="3829050" y="5776913"/>
            <a:ext cx="4248150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 Bold"/>
              </a:defRPr>
            </a:lvl1pPr>
            <a:lvl2pPr>
              <a:defRPr sz="2800">
                <a:solidFill>
                  <a:schemeClr val="tx1"/>
                </a:solidFill>
                <a:latin typeface="Verdana Bold"/>
              </a:defRPr>
            </a:lvl2pPr>
            <a:lvl3pPr>
              <a:defRPr sz="2400">
                <a:solidFill>
                  <a:schemeClr val="tx1"/>
                </a:solidFill>
                <a:latin typeface="Verdana Bold"/>
              </a:defRPr>
            </a:lvl3pPr>
            <a:lvl4pPr>
              <a:defRPr sz="2000">
                <a:solidFill>
                  <a:schemeClr val="tx1"/>
                </a:solidFill>
                <a:latin typeface="Verdana Bold"/>
              </a:defRPr>
            </a:lvl4pPr>
            <a:lvl5pPr>
              <a:defRPr sz="2000">
                <a:solidFill>
                  <a:schemeClr val="tx1"/>
                </a:solidFill>
                <a:latin typeface="Verdana Bold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 Bold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 Bold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 Bold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 Bold"/>
              </a:defRPr>
            </a:lvl9pPr>
          </a:lstStyle>
          <a:p>
            <a:pPr eaLnBrk="0" hangingPunct="0">
              <a:spcBef>
                <a:spcPct val="20000"/>
              </a:spcBef>
              <a:buFont typeface="Arial" pitchFamily="34" charset="0"/>
              <a:buNone/>
            </a:pPr>
            <a:r>
              <a:rPr lang="en-GB" altLang="en-US" sz="1800" b="1">
                <a:solidFill>
                  <a:srgbClr val="FFD624"/>
                </a:solidFill>
                <a:ea typeface="MS PGothic" pitchFamily="34" charset="-128"/>
              </a:rPr>
              <a:t/>
            </a:r>
            <a:br>
              <a:rPr lang="en-GB" altLang="en-US" sz="1800" b="1">
                <a:solidFill>
                  <a:srgbClr val="FFD624"/>
                </a:solidFill>
                <a:ea typeface="MS PGothic" pitchFamily="34" charset="-128"/>
              </a:rPr>
            </a:br>
            <a:r>
              <a:rPr lang="en-GB" altLang="en-US" sz="4000" b="1">
                <a:solidFill>
                  <a:srgbClr val="FFD624"/>
                </a:solidFill>
                <a:ea typeface="MS PGothic" pitchFamily="34" charset="-128"/>
              </a:rPr>
              <a:t> </a:t>
            </a:r>
            <a:endParaRPr lang="en-GB" altLang="en-US" sz="2800" b="1">
              <a:solidFill>
                <a:schemeClr val="bg1"/>
              </a:solidFill>
              <a:ea typeface="MS PGothic" pitchFamily="34" charset="-128"/>
            </a:endParaRPr>
          </a:p>
          <a:p>
            <a:pPr eaLnBrk="0" hangingPunct="0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</a:pPr>
            <a:endParaRPr lang="en-GB" altLang="en-US" b="1">
              <a:solidFill>
                <a:srgbClr val="FFD624"/>
              </a:solidFill>
              <a:ea typeface="MS PGothic" pitchFamily="34" charset="-128"/>
            </a:endParaRPr>
          </a:p>
        </p:txBody>
      </p:sp>
      <p:sp>
        <p:nvSpPr>
          <p:cNvPr id="18437" name="ZoneTexte 60"/>
          <p:cNvSpPr txBox="1">
            <a:spLocks noChangeArrowheads="1"/>
          </p:cNvSpPr>
          <p:nvPr/>
        </p:nvSpPr>
        <p:spPr bwMode="auto">
          <a:xfrm>
            <a:off x="179388" y="204788"/>
            <a:ext cx="8857108" cy="830997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Verdana Bold"/>
              </a:defRPr>
            </a:lvl1pPr>
            <a:lvl2pPr>
              <a:defRPr sz="2800">
                <a:solidFill>
                  <a:schemeClr val="tx1"/>
                </a:solidFill>
                <a:latin typeface="Verdana Bold"/>
              </a:defRPr>
            </a:lvl2pPr>
            <a:lvl3pPr>
              <a:defRPr sz="2400">
                <a:solidFill>
                  <a:schemeClr val="tx1"/>
                </a:solidFill>
                <a:latin typeface="Verdana Bold"/>
              </a:defRPr>
            </a:lvl3pPr>
            <a:lvl4pPr>
              <a:defRPr sz="2000">
                <a:solidFill>
                  <a:schemeClr val="tx1"/>
                </a:solidFill>
                <a:latin typeface="Verdana Bold"/>
              </a:defRPr>
            </a:lvl4pPr>
            <a:lvl5pPr>
              <a:defRPr sz="2000">
                <a:solidFill>
                  <a:schemeClr val="tx1"/>
                </a:solidFill>
                <a:latin typeface="Verdana Bold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 Bold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 Bold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 Bold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 Bold"/>
              </a:defRPr>
            </a:lvl9pPr>
          </a:lstStyle>
          <a:p>
            <a:pPr algn="ctr"/>
            <a:r>
              <a:rPr lang="ru-RU" altLang="en-US" sz="2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Форма заявки:</a:t>
            </a:r>
            <a:r>
              <a:rPr lang="is-IS" altLang="en-US" sz="2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algn="ctr"/>
            <a:r>
              <a:rPr lang="ru-RU" altLang="en-US" sz="2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Оценка качества</a:t>
            </a:r>
            <a:endParaRPr lang="is-IS" altLang="en-US" sz="24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71600" y="1268760"/>
            <a:ext cx="7560840" cy="1152128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0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Соответствие проекта по мобильности с:</a:t>
            </a:r>
            <a:endParaRPr lang="en-GB" sz="20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Стратегией интернационализации</a:t>
            </a:r>
            <a:endParaRPr lang="en-GB" sz="20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Типом мобильности</a:t>
            </a:r>
            <a:endParaRPr lang="en-GB" sz="20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71600" y="5517232"/>
            <a:ext cx="7560840" cy="1152128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Воздействие и распространение</a:t>
            </a:r>
            <a:endParaRPr lang="en-GB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Воздействие на различных уровнях </a:t>
            </a:r>
            <a:endParaRPr lang="en-GB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Меры по распространению</a:t>
            </a:r>
            <a:endParaRPr lang="en-GB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71600" y="4149080"/>
            <a:ext cx="7560840" cy="1152128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Качество составление проекта и реализация</a:t>
            </a:r>
            <a:endParaRPr lang="en-GB" sz="2000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Отбор, поддержка и признание</a:t>
            </a:r>
            <a:endParaRPr lang="en-GB" sz="20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71600" y="2708920"/>
            <a:ext cx="7560840" cy="115212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Качество сотрудничества</a:t>
            </a:r>
            <a:endParaRPr lang="en-GB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Прошлый опыт</a:t>
            </a:r>
            <a:endParaRPr lang="en-GB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Определение заданий и распределение обязанностей</a:t>
            </a:r>
            <a:endParaRPr lang="en-GB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5935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oter Placeholder 4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  <a:noFill/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 Bold"/>
              </a:defRPr>
            </a:lvl1pPr>
            <a:lvl2pPr>
              <a:defRPr sz="2800">
                <a:solidFill>
                  <a:schemeClr val="tx1"/>
                </a:solidFill>
                <a:latin typeface="Verdana Bold"/>
              </a:defRPr>
            </a:lvl2pPr>
            <a:lvl3pPr>
              <a:defRPr sz="2400">
                <a:solidFill>
                  <a:schemeClr val="tx1"/>
                </a:solidFill>
                <a:latin typeface="Verdana Bold"/>
              </a:defRPr>
            </a:lvl3pPr>
            <a:lvl4pPr>
              <a:defRPr sz="2000">
                <a:solidFill>
                  <a:schemeClr val="tx1"/>
                </a:solidFill>
                <a:latin typeface="Verdana Bold"/>
              </a:defRPr>
            </a:lvl4pPr>
            <a:lvl5pPr>
              <a:defRPr sz="2000">
                <a:solidFill>
                  <a:schemeClr val="tx1"/>
                </a:solidFill>
                <a:latin typeface="Verdana Bold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 Bold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 Bold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 Bold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 Bold"/>
              </a:defRPr>
            </a:lvl9pPr>
          </a:lstStyle>
          <a:p>
            <a:r>
              <a:rPr lang="fr-BE" altLang="en-US" sz="800" smtClean="0"/>
              <a:t>Education </a:t>
            </a:r>
            <a:br>
              <a:rPr lang="fr-BE" altLang="en-US" sz="800" smtClean="0"/>
            </a:br>
            <a:r>
              <a:rPr lang="fr-BE" altLang="en-US" sz="800" smtClean="0"/>
              <a:t>and Culture</a:t>
            </a:r>
            <a:endParaRPr lang="en-GB" altLang="en-US" sz="800" smtClean="0"/>
          </a:p>
        </p:txBody>
      </p:sp>
      <p:sp>
        <p:nvSpPr>
          <p:cNvPr id="18437" name="Content Placeholder 2"/>
          <p:cNvSpPr>
            <a:spLocks noGrp="1"/>
          </p:cNvSpPr>
          <p:nvPr>
            <p:ph idx="4294967295"/>
          </p:nvPr>
        </p:nvSpPr>
        <p:spPr>
          <a:xfrm>
            <a:off x="0" y="1357299"/>
            <a:ext cx="5973763" cy="3143271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endParaRPr lang="fr-BE" altLang="en-US" sz="800" b="0" dirty="0" smtClean="0">
              <a:solidFill>
                <a:schemeClr val="tx2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fr-BE" altLang="en-US" sz="2000" b="0" dirty="0" smtClean="0">
                <a:solidFill>
                  <a:schemeClr val="tx2"/>
                </a:solidFill>
              </a:rPr>
              <a:t>16 </a:t>
            </a:r>
            <a:r>
              <a:rPr lang="ru-RU" altLang="en-US" sz="2000" b="0" dirty="0" smtClean="0">
                <a:solidFill>
                  <a:schemeClr val="tx2"/>
                </a:solidFill>
              </a:rPr>
              <a:t>или </a:t>
            </a:r>
            <a:r>
              <a:rPr lang="fr-BE" altLang="en-US" sz="2000" b="0" dirty="0" smtClean="0">
                <a:solidFill>
                  <a:schemeClr val="tx2"/>
                </a:solidFill>
              </a:rPr>
              <a:t>24 </a:t>
            </a:r>
            <a:r>
              <a:rPr lang="ru-RU" altLang="en-US" sz="2000" b="0" dirty="0" smtClean="0">
                <a:solidFill>
                  <a:schemeClr val="tx2"/>
                </a:solidFill>
              </a:rPr>
              <a:t>месяца на подготовку и организацию мобильности</a:t>
            </a:r>
            <a:endParaRPr lang="fr-BE" altLang="en-US" sz="2000" b="0" dirty="0" smtClean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ru-RU" altLang="en-US" sz="2000" b="0" dirty="0" smtClean="0">
                <a:solidFill>
                  <a:schemeClr val="tx2"/>
                </a:solidFill>
              </a:rPr>
              <a:t>Европейские вузы подают заявку от имени партнерства (в свои Национальные Агентства) индивидуально или в консорциуме </a:t>
            </a:r>
            <a:r>
              <a:rPr lang="fr-FR" altLang="en-US" sz="2000" b="0" dirty="0" smtClean="0">
                <a:solidFill>
                  <a:schemeClr val="tx2"/>
                </a:solidFill>
              </a:rPr>
              <a:t>: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ru-RU" altLang="en-US" sz="2000" i="0" dirty="0" smtClean="0">
                <a:solidFill>
                  <a:schemeClr val="tx2"/>
                </a:solidFill>
              </a:rPr>
              <a:t>Мобильность в </a:t>
            </a:r>
            <a:r>
              <a:rPr lang="fr-FR" altLang="en-US" sz="2000" i="0" dirty="0" smtClean="0">
                <a:solidFill>
                  <a:schemeClr val="tx2"/>
                </a:solidFill>
              </a:rPr>
              <a:t>/</a:t>
            </a:r>
            <a:r>
              <a:rPr lang="ru-RU" altLang="en-US" sz="2000" i="0" dirty="0" smtClean="0">
                <a:solidFill>
                  <a:schemeClr val="tx2"/>
                </a:solidFill>
              </a:rPr>
              <a:t>из партнерских стран</a:t>
            </a:r>
            <a:endParaRPr lang="fr-FR" altLang="en-US" sz="2000" i="0" dirty="0" smtClean="0">
              <a:solidFill>
                <a:schemeClr val="tx2"/>
              </a:solidFill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ru-RU" altLang="en-US" sz="2000" i="0" dirty="0" smtClean="0">
                <a:solidFill>
                  <a:schemeClr val="tx2"/>
                </a:solidFill>
              </a:rPr>
              <a:t>Индивидуально или в рамках консорциума </a:t>
            </a:r>
            <a:r>
              <a:rPr lang="fr-FR" altLang="en-US" sz="2000" i="0" dirty="0" smtClean="0">
                <a:solidFill>
                  <a:schemeClr val="tx2"/>
                </a:solidFill>
              </a:rPr>
              <a:t>(</a:t>
            </a:r>
            <a:r>
              <a:rPr lang="ru-RU" altLang="en-US" sz="2000" i="0" dirty="0" smtClean="0">
                <a:solidFill>
                  <a:schemeClr val="tx2"/>
                </a:solidFill>
              </a:rPr>
              <a:t>только между 2мя странами</a:t>
            </a:r>
            <a:r>
              <a:rPr lang="fr-FR" altLang="en-US" sz="2000" i="0" dirty="0" smtClean="0">
                <a:solidFill>
                  <a:schemeClr val="tx2"/>
                </a:solidFill>
              </a:rPr>
              <a:t>)</a:t>
            </a:r>
            <a:endParaRPr lang="en-GB" altLang="en-US" dirty="0" smtClean="0"/>
          </a:p>
        </p:txBody>
      </p:sp>
      <p:sp>
        <p:nvSpPr>
          <p:cNvPr id="19459" name="Rectangle 28"/>
          <p:cNvSpPr>
            <a:spLocks noChangeArrowheads="1"/>
          </p:cNvSpPr>
          <p:nvPr/>
        </p:nvSpPr>
        <p:spPr bwMode="auto">
          <a:xfrm>
            <a:off x="-73025" y="6237288"/>
            <a:ext cx="921702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endParaRPr lang="fr-FR" altLang="en-US" sz="1200"/>
          </a:p>
        </p:txBody>
      </p:sp>
      <p:pic>
        <p:nvPicPr>
          <p:cNvPr id="19460" name="Picture 6" descr="H:\Claire\education mobilit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1473200"/>
            <a:ext cx="2736850" cy="171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12" descr="C:\Program Files (x86)\Microsoft Office\MEDIA\CAGCAT10\j0293234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6" y="3642311"/>
            <a:ext cx="2738438" cy="2021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3" name="ZoneTexte 60"/>
          <p:cNvSpPr txBox="1">
            <a:spLocks noChangeArrowheads="1"/>
          </p:cNvSpPr>
          <p:nvPr/>
        </p:nvSpPr>
        <p:spPr bwMode="auto">
          <a:xfrm rot="270647">
            <a:off x="4256535" y="494330"/>
            <a:ext cx="3535356" cy="1200329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Verdana Bold"/>
              </a:defRPr>
            </a:lvl1pPr>
            <a:lvl2pPr>
              <a:defRPr sz="2800">
                <a:solidFill>
                  <a:schemeClr val="tx1"/>
                </a:solidFill>
                <a:latin typeface="Verdana Bold"/>
              </a:defRPr>
            </a:lvl2pPr>
            <a:lvl3pPr>
              <a:defRPr sz="2400">
                <a:solidFill>
                  <a:schemeClr val="tx1"/>
                </a:solidFill>
                <a:latin typeface="Verdana Bold"/>
              </a:defRPr>
            </a:lvl3pPr>
            <a:lvl4pPr>
              <a:defRPr sz="2000">
                <a:solidFill>
                  <a:schemeClr val="tx1"/>
                </a:solidFill>
                <a:latin typeface="Verdana Bold"/>
              </a:defRPr>
            </a:lvl4pPr>
            <a:lvl5pPr>
              <a:defRPr sz="2000">
                <a:solidFill>
                  <a:schemeClr val="tx1"/>
                </a:solidFill>
                <a:latin typeface="Verdana Bold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 Bold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 Bold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 Bold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 Bold"/>
              </a:defRPr>
            </a:lvl9pPr>
          </a:lstStyle>
          <a:p>
            <a:pPr algn="ctr"/>
            <a:r>
              <a:rPr lang="ru-RU" altLang="en-US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Международная кредитная мобильность</a:t>
            </a:r>
            <a:endParaRPr lang="fr-BE" altLang="en-US" sz="2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oter Placeholder 4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  <a:noFill/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 Bold"/>
              </a:defRPr>
            </a:lvl1pPr>
            <a:lvl2pPr>
              <a:defRPr sz="2800">
                <a:solidFill>
                  <a:schemeClr val="tx1"/>
                </a:solidFill>
                <a:latin typeface="Verdana Bold"/>
              </a:defRPr>
            </a:lvl2pPr>
            <a:lvl3pPr>
              <a:defRPr sz="2400">
                <a:solidFill>
                  <a:schemeClr val="tx1"/>
                </a:solidFill>
                <a:latin typeface="Verdana Bold"/>
              </a:defRPr>
            </a:lvl3pPr>
            <a:lvl4pPr>
              <a:defRPr sz="2000">
                <a:solidFill>
                  <a:schemeClr val="tx1"/>
                </a:solidFill>
                <a:latin typeface="Verdana Bold"/>
              </a:defRPr>
            </a:lvl4pPr>
            <a:lvl5pPr>
              <a:defRPr sz="2000">
                <a:solidFill>
                  <a:schemeClr val="tx1"/>
                </a:solidFill>
                <a:latin typeface="Verdana Bold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 Bold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 Bold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 Bold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 Bold"/>
              </a:defRPr>
            </a:lvl9pPr>
          </a:lstStyle>
          <a:p>
            <a:r>
              <a:rPr lang="fr-BE" altLang="en-US" sz="800" smtClean="0"/>
              <a:t>Education </a:t>
            </a:r>
            <a:br>
              <a:rPr lang="fr-BE" altLang="en-US" sz="800" smtClean="0"/>
            </a:br>
            <a:r>
              <a:rPr lang="fr-BE" altLang="en-US" sz="800" smtClean="0"/>
              <a:t>and Culture</a:t>
            </a:r>
            <a:endParaRPr lang="en-GB" altLang="en-US" sz="800" smtClean="0"/>
          </a:p>
        </p:txBody>
      </p:sp>
      <p:sp>
        <p:nvSpPr>
          <p:cNvPr id="18437" name="Content Placeholder 2"/>
          <p:cNvSpPr>
            <a:spLocks noGrp="1"/>
          </p:cNvSpPr>
          <p:nvPr>
            <p:ph idx="4294967295"/>
          </p:nvPr>
        </p:nvSpPr>
        <p:spPr>
          <a:xfrm>
            <a:off x="0" y="1917700"/>
            <a:ext cx="5397500" cy="3527425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endParaRPr lang="fr-BE" altLang="en-US" sz="800" b="0" dirty="0" smtClean="0">
              <a:solidFill>
                <a:schemeClr val="tx2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ru-RU" altLang="en-US" sz="2400" dirty="0" smtClean="0">
                <a:solidFill>
                  <a:schemeClr val="tx2"/>
                </a:solidFill>
              </a:rPr>
              <a:t>Конкурс «</a:t>
            </a:r>
            <a:r>
              <a:rPr lang="ru-RU" altLang="en-US" sz="2400" dirty="0" err="1" smtClean="0">
                <a:solidFill>
                  <a:schemeClr val="tx2"/>
                </a:solidFill>
              </a:rPr>
              <a:t>Эразмус+</a:t>
            </a:r>
            <a:r>
              <a:rPr lang="ru-RU" altLang="en-US" sz="2400" dirty="0" smtClean="0">
                <a:solidFill>
                  <a:schemeClr val="tx2"/>
                </a:solidFill>
              </a:rPr>
              <a:t>» объявлен в октябре 2014 г</a:t>
            </a:r>
            <a:endParaRPr lang="fr-FR" altLang="en-US" sz="2400" dirty="0" smtClean="0">
              <a:solidFill>
                <a:schemeClr val="tx2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ru-RU" altLang="en-US" sz="2400" dirty="0" smtClean="0">
                <a:solidFill>
                  <a:schemeClr val="tx2"/>
                </a:solidFill>
              </a:rPr>
              <a:t>Крайний срок</a:t>
            </a:r>
            <a:r>
              <a:rPr lang="fr-FR" altLang="en-US" sz="2400" dirty="0" smtClean="0">
                <a:solidFill>
                  <a:schemeClr val="tx2"/>
                </a:solidFill>
              </a:rPr>
              <a:t>: 4 </a:t>
            </a:r>
            <a:r>
              <a:rPr lang="ru-RU" altLang="en-US" sz="2400" dirty="0" smtClean="0">
                <a:solidFill>
                  <a:schemeClr val="tx2"/>
                </a:solidFill>
              </a:rPr>
              <a:t>марта </a:t>
            </a:r>
            <a:r>
              <a:rPr lang="fr-FR" altLang="en-US" sz="2400" dirty="0" smtClean="0">
                <a:solidFill>
                  <a:schemeClr val="tx2"/>
                </a:solidFill>
              </a:rPr>
              <a:t>2015</a:t>
            </a:r>
            <a:r>
              <a:rPr lang="ru-RU" altLang="en-US" sz="2400" dirty="0" smtClean="0">
                <a:solidFill>
                  <a:schemeClr val="tx2"/>
                </a:solidFill>
              </a:rPr>
              <a:t>г</a:t>
            </a:r>
            <a:endParaRPr lang="fr-FR" altLang="en-US" sz="2400" dirty="0" smtClean="0">
              <a:solidFill>
                <a:schemeClr val="tx2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ru-RU" altLang="en-US" sz="2400" dirty="0" smtClean="0">
                <a:solidFill>
                  <a:schemeClr val="tx2"/>
                </a:solidFill>
              </a:rPr>
              <a:t>Мобильность на </a:t>
            </a:r>
            <a:r>
              <a:rPr lang="fr-FR" altLang="en-US" sz="2400" dirty="0" smtClean="0">
                <a:solidFill>
                  <a:schemeClr val="tx2"/>
                </a:solidFill>
              </a:rPr>
              <a:t>2015/16 </a:t>
            </a:r>
            <a:r>
              <a:rPr lang="ru-RU" altLang="en-US" sz="2400" dirty="0" smtClean="0">
                <a:solidFill>
                  <a:schemeClr val="tx2"/>
                </a:solidFill>
              </a:rPr>
              <a:t>академический год</a:t>
            </a:r>
            <a:endParaRPr lang="en-GB" altLang="en-US" sz="2400" dirty="0" smtClean="0">
              <a:solidFill>
                <a:schemeClr val="tx2"/>
              </a:solidFill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Ø"/>
              <a:defRPr/>
            </a:pPr>
            <a:endParaRPr lang="fr-BE" altLang="en-US" sz="1600" i="0" dirty="0" smtClean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  <a:defRPr/>
            </a:pPr>
            <a:endParaRPr lang="en-GB" altLang="en-US" dirty="0" smtClean="0"/>
          </a:p>
        </p:txBody>
      </p:sp>
      <p:sp>
        <p:nvSpPr>
          <p:cNvPr id="19459" name="Rectangle 28"/>
          <p:cNvSpPr>
            <a:spLocks noChangeArrowheads="1"/>
          </p:cNvSpPr>
          <p:nvPr/>
        </p:nvSpPr>
        <p:spPr bwMode="auto">
          <a:xfrm>
            <a:off x="-73025" y="6237288"/>
            <a:ext cx="921702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endParaRPr lang="fr-FR" altLang="en-US" sz="1200"/>
          </a:p>
        </p:txBody>
      </p:sp>
      <p:pic>
        <p:nvPicPr>
          <p:cNvPr id="19460" name="Picture 6" descr="H:\Claire\education mobilit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1473200"/>
            <a:ext cx="2736850" cy="171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12" descr="C:\Program Files (x86)\Microsoft Office\MEDIA\CAGCAT10\j0293234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6" y="3642311"/>
            <a:ext cx="2738438" cy="2021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3" name="ZoneTexte 60"/>
          <p:cNvSpPr txBox="1">
            <a:spLocks noChangeArrowheads="1"/>
          </p:cNvSpPr>
          <p:nvPr/>
        </p:nvSpPr>
        <p:spPr bwMode="auto">
          <a:xfrm>
            <a:off x="285720" y="1428736"/>
            <a:ext cx="3606794" cy="830997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Verdana Bold"/>
              </a:defRPr>
            </a:lvl1pPr>
            <a:lvl2pPr>
              <a:defRPr sz="2800">
                <a:solidFill>
                  <a:schemeClr val="tx1"/>
                </a:solidFill>
                <a:latin typeface="Verdana Bold"/>
              </a:defRPr>
            </a:lvl2pPr>
            <a:lvl3pPr>
              <a:defRPr sz="2400">
                <a:solidFill>
                  <a:schemeClr val="tx1"/>
                </a:solidFill>
                <a:latin typeface="Verdana Bold"/>
              </a:defRPr>
            </a:lvl3pPr>
            <a:lvl4pPr>
              <a:defRPr sz="2000">
                <a:solidFill>
                  <a:schemeClr val="tx1"/>
                </a:solidFill>
                <a:latin typeface="Verdana Bold"/>
              </a:defRPr>
            </a:lvl4pPr>
            <a:lvl5pPr>
              <a:defRPr sz="2000">
                <a:solidFill>
                  <a:schemeClr val="tx1"/>
                </a:solidFill>
                <a:latin typeface="Verdana Bold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 Bold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 Bold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 Bold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 Bold"/>
              </a:defRPr>
            </a:lvl9pPr>
          </a:lstStyle>
          <a:p>
            <a:pPr algn="ctr"/>
            <a:r>
              <a:rPr lang="ru-RU" altLang="en-US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Когда подавать заявку</a:t>
            </a:r>
            <a:endParaRPr lang="fr-BE" altLang="en-US" sz="2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2280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Больше информации</a:t>
            </a:r>
            <a:r>
              <a:rPr lang="en-US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hangingPunct="1">
              <a:lnSpc>
                <a:spcPct val="80000"/>
              </a:lnSpc>
              <a:buClr>
                <a:srgbClr val="0F5494"/>
              </a:buClr>
              <a:buNone/>
            </a:pPr>
            <a:r>
              <a:rPr lang="ru-RU" altLang="en-US" sz="2000" b="1" i="0" dirty="0" smtClean="0"/>
              <a:t>Информация о </a:t>
            </a:r>
            <a:r>
              <a:rPr lang="en-GB" altLang="en-US" sz="2000" b="1" i="0" dirty="0" smtClean="0"/>
              <a:t>Erasmus</a:t>
            </a:r>
            <a:r>
              <a:rPr lang="en-GB" altLang="en-US" sz="2000" b="1" i="0" dirty="0"/>
              <a:t>+</a:t>
            </a:r>
          </a:p>
          <a:p>
            <a:pPr lvl="0" eaLnBrk="1" hangingPunct="1">
              <a:lnSpc>
                <a:spcPct val="80000"/>
              </a:lnSpc>
              <a:buClr>
                <a:srgbClr val="0F5494"/>
              </a:buClr>
              <a:buNone/>
            </a:pPr>
            <a:endParaRPr lang="en-US" altLang="en-US" sz="2000" i="0" dirty="0">
              <a:hlinkClick r:id=""/>
            </a:endParaRPr>
          </a:p>
          <a:p>
            <a:pPr lvl="0" eaLnBrk="1" hangingPunct="1">
              <a:lnSpc>
                <a:spcPct val="80000"/>
              </a:lnSpc>
              <a:buClr>
                <a:srgbClr val="0F5494"/>
              </a:buClr>
              <a:buNone/>
            </a:pPr>
            <a:r>
              <a:rPr lang="en-US" altLang="en-US" sz="2000" i="0" dirty="0">
                <a:hlinkClick r:id=""/>
              </a:rPr>
              <a:t>http://ec.europa.eu/programmes/erasmus-plus/index_en.htm</a:t>
            </a:r>
            <a:endParaRPr lang="en-US" altLang="en-US" sz="2000" i="0" dirty="0"/>
          </a:p>
          <a:p>
            <a:pPr lvl="0" eaLnBrk="1" hangingPunct="1">
              <a:lnSpc>
                <a:spcPct val="80000"/>
              </a:lnSpc>
              <a:buClr>
                <a:srgbClr val="0F5494"/>
              </a:buClr>
              <a:buNone/>
            </a:pPr>
            <a:endParaRPr lang="en-US" altLang="en-US" sz="2000" i="0" dirty="0"/>
          </a:p>
          <a:p>
            <a:pPr lvl="0" eaLnBrk="1" hangingPunct="1">
              <a:lnSpc>
                <a:spcPct val="80000"/>
              </a:lnSpc>
              <a:buClr>
                <a:srgbClr val="0F5494"/>
              </a:buClr>
              <a:buNone/>
            </a:pPr>
            <a:r>
              <a:rPr lang="ru-RU" altLang="en-US" sz="2000" b="1" i="0" dirty="0" smtClean="0"/>
              <a:t>Национальные Агентства </a:t>
            </a:r>
            <a:endParaRPr lang="en-GB" altLang="en-US" sz="2000" b="1" i="0" dirty="0"/>
          </a:p>
          <a:p>
            <a:pPr marL="1588" lvl="0" indent="-1588">
              <a:lnSpc>
                <a:spcPct val="80000"/>
              </a:lnSpc>
              <a:buClr>
                <a:srgbClr val="0F5494"/>
              </a:buClr>
              <a:buNone/>
            </a:pPr>
            <a:r>
              <a:rPr lang="en-GB" altLang="en-US" sz="2000" i="0" dirty="0">
                <a:solidFill>
                  <a:srgbClr val="000066"/>
                </a:solidFill>
                <a:hlinkClick r:id="rId2"/>
              </a:rPr>
              <a:t>http://ec.europa.eu/programmes/erasmus-plus/tools/national-agencies/index_en.htm</a:t>
            </a:r>
            <a:endParaRPr lang="en-GB" altLang="en-US" sz="2000" i="0" dirty="0">
              <a:solidFill>
                <a:srgbClr val="000066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5009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oter Placeholder 4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  <a:noFill/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 Bold"/>
              </a:defRPr>
            </a:lvl1pPr>
            <a:lvl2pPr>
              <a:defRPr sz="2800">
                <a:solidFill>
                  <a:schemeClr val="tx1"/>
                </a:solidFill>
                <a:latin typeface="Verdana Bold"/>
              </a:defRPr>
            </a:lvl2pPr>
            <a:lvl3pPr>
              <a:defRPr sz="2400">
                <a:solidFill>
                  <a:schemeClr val="tx1"/>
                </a:solidFill>
                <a:latin typeface="Verdana Bold"/>
              </a:defRPr>
            </a:lvl3pPr>
            <a:lvl4pPr>
              <a:defRPr sz="2000">
                <a:solidFill>
                  <a:schemeClr val="tx1"/>
                </a:solidFill>
                <a:latin typeface="Verdana Bold"/>
              </a:defRPr>
            </a:lvl4pPr>
            <a:lvl5pPr>
              <a:defRPr sz="2000">
                <a:solidFill>
                  <a:schemeClr val="tx1"/>
                </a:solidFill>
                <a:latin typeface="Verdana Bold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 Bold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 Bold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 Bold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 Bold"/>
              </a:defRPr>
            </a:lvl9pPr>
          </a:lstStyle>
          <a:p>
            <a:r>
              <a:rPr lang="fr-BE" altLang="fr-FR" sz="800" b="0" smtClean="0"/>
              <a:t>Education </a:t>
            </a:r>
            <a:br>
              <a:rPr lang="fr-BE" altLang="fr-FR" sz="800" b="0" smtClean="0"/>
            </a:br>
            <a:r>
              <a:rPr lang="fr-BE" altLang="fr-FR" sz="800" b="0" smtClean="0"/>
              <a:t>and Culture</a:t>
            </a:r>
            <a:endParaRPr lang="en-GB" altLang="fr-FR" sz="800" b="0" smtClean="0"/>
          </a:p>
        </p:txBody>
      </p:sp>
      <p:sp>
        <p:nvSpPr>
          <p:cNvPr id="1331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492375"/>
            <a:ext cx="5761038" cy="3097213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ct val="60000"/>
              </a:spcBef>
              <a:buClr>
                <a:srgbClr val="FF9933"/>
              </a:buClr>
              <a:buFont typeface="Wingdings" pitchFamily="2" charset="2"/>
              <a:buChar char="Ø"/>
            </a:pPr>
            <a:r>
              <a:rPr lang="ru-RU" altLang="fr-FR" sz="2000" b="0" dirty="0" smtClean="0"/>
              <a:t>135 000 грантов в течение 6 лет на международную мобильность </a:t>
            </a:r>
          </a:p>
          <a:p>
            <a:pPr>
              <a:lnSpc>
                <a:spcPct val="110000"/>
              </a:lnSpc>
              <a:spcBef>
                <a:spcPct val="60000"/>
              </a:spcBef>
              <a:buClr>
                <a:srgbClr val="FF9933"/>
              </a:buClr>
              <a:buFont typeface="Wingdings" pitchFamily="2" charset="2"/>
              <a:buChar char="Ø"/>
            </a:pPr>
            <a:r>
              <a:rPr lang="ru-RU" altLang="fr-FR" sz="2000" b="0" dirty="0" smtClean="0"/>
              <a:t>Для студентов и персонала на обучение и преподавание</a:t>
            </a:r>
            <a:endParaRPr lang="en-US" altLang="fr-FR" sz="2000" b="0" dirty="0" smtClean="0"/>
          </a:p>
          <a:p>
            <a:pPr>
              <a:lnSpc>
                <a:spcPct val="110000"/>
              </a:lnSpc>
              <a:spcBef>
                <a:spcPct val="60000"/>
              </a:spcBef>
              <a:buClr>
                <a:srgbClr val="FF9933"/>
              </a:buClr>
              <a:buFont typeface="Wingdings" pitchFamily="2" charset="2"/>
              <a:buChar char="Ø"/>
            </a:pPr>
            <a:r>
              <a:rPr lang="ru-RU" altLang="fr-FR" sz="2000" b="0" dirty="0" smtClean="0"/>
              <a:t>Действие управляется Национальными Агентствами, расположенными в Европе</a:t>
            </a:r>
            <a:endParaRPr lang="en-US" altLang="fr-FR" sz="2000" b="0" i="1" dirty="0" smtClean="0"/>
          </a:p>
          <a:p>
            <a:pPr>
              <a:lnSpc>
                <a:spcPct val="110000"/>
              </a:lnSpc>
              <a:spcBef>
                <a:spcPct val="60000"/>
              </a:spcBef>
              <a:buClr>
                <a:srgbClr val="FF9933"/>
              </a:buClr>
              <a:buFont typeface="Wingdings" pitchFamily="2" charset="2"/>
              <a:buChar char="Ø"/>
            </a:pPr>
            <a:r>
              <a:rPr lang="ru-RU" altLang="fr-FR" sz="2000" b="0" dirty="0" smtClean="0"/>
              <a:t>Применение Рамок Качества «</a:t>
            </a:r>
            <a:r>
              <a:rPr lang="ru-RU" altLang="fr-FR" sz="2000" b="0" dirty="0" err="1" smtClean="0"/>
              <a:t>Эразмус</a:t>
            </a:r>
            <a:r>
              <a:rPr lang="ru-RU" altLang="fr-FR" sz="2000" b="0" dirty="0" smtClean="0"/>
              <a:t>»</a:t>
            </a:r>
            <a:endParaRPr lang="en-US" altLang="fr-FR" sz="2000" b="0" dirty="0" smtClean="0"/>
          </a:p>
        </p:txBody>
      </p:sp>
      <p:sp>
        <p:nvSpPr>
          <p:cNvPr id="13315" name="ZoneTexte 60"/>
          <p:cNvSpPr txBox="1">
            <a:spLocks noChangeArrowheads="1"/>
          </p:cNvSpPr>
          <p:nvPr/>
        </p:nvSpPr>
        <p:spPr bwMode="auto">
          <a:xfrm>
            <a:off x="179388" y="1095375"/>
            <a:ext cx="3240484" cy="1200329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Verdana Bold"/>
              </a:defRPr>
            </a:lvl1pPr>
            <a:lvl2pPr>
              <a:defRPr sz="2800">
                <a:solidFill>
                  <a:schemeClr val="tx1"/>
                </a:solidFill>
                <a:latin typeface="Verdana Bold"/>
              </a:defRPr>
            </a:lvl2pPr>
            <a:lvl3pPr>
              <a:defRPr sz="2400">
                <a:solidFill>
                  <a:schemeClr val="tx1"/>
                </a:solidFill>
                <a:latin typeface="Verdana Bold"/>
              </a:defRPr>
            </a:lvl3pPr>
            <a:lvl4pPr>
              <a:defRPr sz="2000">
                <a:solidFill>
                  <a:schemeClr val="tx1"/>
                </a:solidFill>
                <a:latin typeface="Verdana Bold"/>
              </a:defRPr>
            </a:lvl4pPr>
            <a:lvl5pPr>
              <a:defRPr sz="2000">
                <a:solidFill>
                  <a:schemeClr val="tx1"/>
                </a:solidFill>
                <a:latin typeface="Verdana Bold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 Bold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 Bold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 Bold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 Bold"/>
              </a:defRPr>
            </a:lvl9pPr>
          </a:lstStyle>
          <a:p>
            <a:pPr algn="ctr"/>
            <a:r>
              <a:rPr lang="ru-RU" altLang="fr-FR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Международная кредитная мобильность</a:t>
            </a:r>
            <a:endParaRPr lang="fr-BE" altLang="fr-FR" sz="2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6325" y="1790700"/>
            <a:ext cx="2498725" cy="1660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88224" y="3933056"/>
            <a:ext cx="1905000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ChangeArrowheads="1"/>
          </p:cNvSpPr>
          <p:nvPr/>
        </p:nvSpPr>
        <p:spPr bwMode="auto">
          <a:xfrm>
            <a:off x="-36513" y="981075"/>
            <a:ext cx="4248151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GB" altLang="fr-FR" sz="2400" b="1">
                <a:solidFill>
                  <a:srgbClr val="0F5494"/>
                </a:solidFill>
                <a:latin typeface="Verdana Bold"/>
              </a:rPr>
              <a:t>… in other words</a:t>
            </a:r>
          </a:p>
        </p:txBody>
      </p:sp>
      <p:sp>
        <p:nvSpPr>
          <p:cNvPr id="14339" name="ZoneTexte 60"/>
          <p:cNvSpPr txBox="1">
            <a:spLocks noChangeArrowheads="1"/>
          </p:cNvSpPr>
          <p:nvPr/>
        </p:nvSpPr>
        <p:spPr bwMode="auto">
          <a:xfrm>
            <a:off x="179388" y="1095375"/>
            <a:ext cx="2736428" cy="1200329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Verdana Bold"/>
              </a:defRPr>
            </a:lvl1pPr>
            <a:lvl2pPr>
              <a:defRPr sz="2800">
                <a:solidFill>
                  <a:schemeClr val="tx1"/>
                </a:solidFill>
                <a:latin typeface="Verdana Bold"/>
              </a:defRPr>
            </a:lvl2pPr>
            <a:lvl3pPr>
              <a:defRPr sz="2400">
                <a:solidFill>
                  <a:schemeClr val="tx1"/>
                </a:solidFill>
                <a:latin typeface="Verdana Bold"/>
              </a:defRPr>
            </a:lvl3pPr>
            <a:lvl4pPr>
              <a:defRPr sz="2000">
                <a:solidFill>
                  <a:schemeClr val="tx1"/>
                </a:solidFill>
                <a:latin typeface="Verdana Bold"/>
              </a:defRPr>
            </a:lvl4pPr>
            <a:lvl5pPr>
              <a:defRPr sz="2000">
                <a:solidFill>
                  <a:schemeClr val="tx1"/>
                </a:solidFill>
                <a:latin typeface="Verdana Bold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 Bold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 Bold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 Bold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 Bold"/>
              </a:defRPr>
            </a:lvl9pPr>
          </a:lstStyle>
          <a:p>
            <a:pPr algn="ctr"/>
            <a:r>
              <a:rPr lang="fr-BE" altLang="fr-FR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altLang="fr-FR" sz="2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Студенческая кредитная мобильность</a:t>
            </a:r>
            <a:endParaRPr lang="fr-BE" altLang="en-US" sz="2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344" name="Footer Placeholder 4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  <a:noFill/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 Bold"/>
              </a:defRPr>
            </a:lvl1pPr>
            <a:lvl2pPr>
              <a:defRPr sz="2800">
                <a:solidFill>
                  <a:schemeClr val="tx1"/>
                </a:solidFill>
                <a:latin typeface="Verdana Bold"/>
              </a:defRPr>
            </a:lvl2pPr>
            <a:lvl3pPr>
              <a:defRPr sz="2400">
                <a:solidFill>
                  <a:schemeClr val="tx1"/>
                </a:solidFill>
                <a:latin typeface="Verdana Bold"/>
              </a:defRPr>
            </a:lvl3pPr>
            <a:lvl4pPr>
              <a:defRPr sz="2000">
                <a:solidFill>
                  <a:schemeClr val="tx1"/>
                </a:solidFill>
                <a:latin typeface="Verdana Bold"/>
              </a:defRPr>
            </a:lvl4pPr>
            <a:lvl5pPr>
              <a:defRPr sz="2000">
                <a:solidFill>
                  <a:schemeClr val="tx1"/>
                </a:solidFill>
                <a:latin typeface="Verdana Bold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 Bold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 Bold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 Bold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 Bold"/>
              </a:defRPr>
            </a:lvl9pPr>
          </a:lstStyle>
          <a:p>
            <a:r>
              <a:rPr lang="fr-BE" altLang="fr-FR" sz="800" b="0" smtClean="0"/>
              <a:t>Education </a:t>
            </a:r>
            <a:br>
              <a:rPr lang="fr-BE" altLang="fr-FR" sz="800" b="0" smtClean="0"/>
            </a:br>
            <a:r>
              <a:rPr lang="fr-BE" altLang="fr-FR" sz="800" b="0" smtClean="0"/>
              <a:t>and Culture</a:t>
            </a:r>
            <a:endParaRPr lang="en-GB" altLang="fr-FR" sz="800" b="0" smtClean="0"/>
          </a:p>
        </p:txBody>
      </p:sp>
      <p:sp>
        <p:nvSpPr>
          <p:cNvPr id="14343" name="Content Placeholder 2"/>
          <p:cNvSpPr>
            <a:spLocks noGrp="1"/>
          </p:cNvSpPr>
          <p:nvPr>
            <p:ph idx="4294967295"/>
          </p:nvPr>
        </p:nvSpPr>
        <p:spPr>
          <a:xfrm>
            <a:off x="0" y="2205038"/>
            <a:ext cx="5832475" cy="381635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Clr>
                <a:srgbClr val="FFC000"/>
              </a:buClr>
              <a:buFont typeface="Wingdings" pitchFamily="2" charset="2"/>
              <a:buChar char="Ø"/>
            </a:pPr>
            <a:r>
              <a:rPr lang="ru-RU" altLang="fr-FR" sz="1800" b="0" dirty="0" smtClean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Все уровни </a:t>
            </a:r>
            <a:r>
              <a:rPr lang="fr-BE" altLang="fr-FR" sz="1800" b="0" dirty="0" smtClean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(</a:t>
            </a:r>
            <a:r>
              <a:rPr lang="ru-RU" altLang="fr-FR" sz="1800" b="0" dirty="0" smtClean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короткий цикл</a:t>
            </a:r>
            <a:r>
              <a:rPr lang="fr-BE" altLang="fr-FR" sz="1800" b="0" dirty="0" smtClean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, </a:t>
            </a:r>
            <a:r>
              <a:rPr lang="ru-RU" altLang="fr-FR" sz="1800" b="0" dirty="0" err="1" smtClean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бакалавриат</a:t>
            </a:r>
            <a:r>
              <a:rPr lang="fr-BE" altLang="fr-FR" sz="1800" b="0" dirty="0" smtClean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, </a:t>
            </a:r>
            <a:r>
              <a:rPr lang="ru-RU" altLang="fr-FR" sz="1800" b="0" dirty="0" smtClean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магистратура</a:t>
            </a:r>
            <a:r>
              <a:rPr lang="fr-BE" altLang="fr-FR" sz="1800" b="0" dirty="0" smtClean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, </a:t>
            </a:r>
            <a:r>
              <a:rPr lang="ru-RU" altLang="fr-FR" sz="1800" b="0" dirty="0" smtClean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докторантура</a:t>
            </a:r>
            <a:r>
              <a:rPr lang="fr-BE" altLang="fr-FR" sz="1800" b="0" dirty="0" smtClean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) + </a:t>
            </a:r>
            <a:r>
              <a:rPr lang="ru-RU" altLang="fr-FR" sz="1800" b="0" dirty="0" smtClean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недавние выпускники </a:t>
            </a:r>
            <a:r>
              <a:rPr lang="fr-BE" altLang="fr-FR" sz="1800" b="0" dirty="0" smtClean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+ </a:t>
            </a:r>
            <a:r>
              <a:rPr lang="ru-RU" altLang="fr-FR" sz="1800" b="0" dirty="0" smtClean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все дисциплины</a:t>
            </a:r>
            <a:endParaRPr lang="fr-BE" altLang="fr-FR" sz="1800" b="0" dirty="0" smtClean="0">
              <a:solidFill>
                <a:schemeClr val="tx2"/>
              </a:solidFill>
              <a:ea typeface="Verdana" pitchFamily="34" charset="0"/>
              <a:cs typeface="Verdana" pitchFamily="34" charset="0"/>
            </a:endParaRPr>
          </a:p>
          <a:p>
            <a:pPr eaLnBrk="1" hangingPunct="1">
              <a:lnSpc>
                <a:spcPct val="150000"/>
              </a:lnSpc>
              <a:buClr>
                <a:srgbClr val="FFC000"/>
              </a:buClr>
              <a:buFont typeface="Wingdings" pitchFamily="2" charset="2"/>
              <a:buChar char="Ø"/>
            </a:pPr>
            <a:r>
              <a:rPr lang="ru-RU" altLang="fr-FR" sz="1800" b="0" dirty="0" smtClean="0">
                <a:solidFill>
                  <a:schemeClr val="tx2"/>
                </a:solidFill>
              </a:rPr>
              <a:t>От </a:t>
            </a:r>
            <a:r>
              <a:rPr lang="fr-BE" altLang="fr-FR" sz="1800" b="0" dirty="0" smtClean="0">
                <a:solidFill>
                  <a:schemeClr val="tx2"/>
                </a:solidFill>
              </a:rPr>
              <a:t>3 </a:t>
            </a:r>
            <a:r>
              <a:rPr lang="ru-RU" altLang="fr-FR" sz="1800" b="0" dirty="0" smtClean="0">
                <a:solidFill>
                  <a:schemeClr val="tx2"/>
                </a:solidFill>
              </a:rPr>
              <a:t>до</a:t>
            </a:r>
            <a:r>
              <a:rPr lang="fr-BE" altLang="fr-FR" sz="1800" b="0" dirty="0" smtClean="0">
                <a:solidFill>
                  <a:schemeClr val="tx2"/>
                </a:solidFill>
              </a:rPr>
              <a:t> 12 </a:t>
            </a:r>
            <a:r>
              <a:rPr lang="ru-RU" altLang="fr-FR" sz="1800" b="0" dirty="0" smtClean="0">
                <a:solidFill>
                  <a:schemeClr val="tx2"/>
                </a:solidFill>
              </a:rPr>
              <a:t>месяцев на обучение</a:t>
            </a:r>
            <a:endParaRPr lang="fr-BE" altLang="fr-FR" sz="1800" b="0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150000"/>
              </a:lnSpc>
              <a:buClr>
                <a:srgbClr val="FFC000"/>
              </a:buClr>
              <a:buFont typeface="Wingdings" pitchFamily="2" charset="2"/>
              <a:buChar char="Ø"/>
            </a:pPr>
            <a:r>
              <a:rPr lang="ru-RU" altLang="fr-FR" sz="1800" b="0" dirty="0" smtClean="0">
                <a:solidFill>
                  <a:schemeClr val="tx2"/>
                </a:solidFill>
              </a:rPr>
              <a:t>От </a:t>
            </a:r>
            <a:r>
              <a:rPr lang="fr-BE" altLang="fr-FR" sz="1800" b="0" dirty="0" smtClean="0">
                <a:solidFill>
                  <a:schemeClr val="tx2"/>
                </a:solidFill>
              </a:rPr>
              <a:t>2 </a:t>
            </a:r>
            <a:r>
              <a:rPr lang="ru-RU" altLang="fr-FR" sz="1800" b="0" dirty="0" smtClean="0">
                <a:solidFill>
                  <a:schemeClr val="tx2"/>
                </a:solidFill>
              </a:rPr>
              <a:t>до</a:t>
            </a:r>
            <a:r>
              <a:rPr lang="fr-BE" altLang="fr-FR" sz="1800" b="0" dirty="0" smtClean="0">
                <a:solidFill>
                  <a:schemeClr val="tx2"/>
                </a:solidFill>
              </a:rPr>
              <a:t> 12 </a:t>
            </a:r>
            <a:r>
              <a:rPr lang="ru-RU" altLang="fr-FR" sz="1800" b="0" dirty="0" smtClean="0">
                <a:solidFill>
                  <a:schemeClr val="tx2"/>
                </a:solidFill>
              </a:rPr>
              <a:t>месяцев на стажировку </a:t>
            </a:r>
            <a:r>
              <a:rPr lang="fr-BE" altLang="fr-FR" sz="1800" b="0" dirty="0" smtClean="0">
                <a:solidFill>
                  <a:schemeClr val="tx2"/>
                </a:solidFill>
              </a:rPr>
              <a:t/>
            </a:r>
            <a:br>
              <a:rPr lang="fr-BE" altLang="fr-FR" sz="1800" b="0" dirty="0" smtClean="0">
                <a:solidFill>
                  <a:schemeClr val="tx2"/>
                </a:solidFill>
              </a:rPr>
            </a:br>
            <a:r>
              <a:rPr lang="en-GB" altLang="fr-FR" sz="1800" b="0" i="1" dirty="0" smtClean="0">
                <a:solidFill>
                  <a:schemeClr val="tx2"/>
                </a:solidFill>
              </a:rPr>
              <a:t>(</a:t>
            </a:r>
            <a:r>
              <a:rPr lang="ru-RU" altLang="fr-FR" sz="1800" b="0" i="1" dirty="0" smtClean="0">
                <a:solidFill>
                  <a:schemeClr val="tx2"/>
                </a:solidFill>
              </a:rPr>
              <a:t>с </a:t>
            </a:r>
            <a:r>
              <a:rPr lang="en-GB" altLang="fr-FR" sz="1800" b="0" i="1" dirty="0" smtClean="0">
                <a:solidFill>
                  <a:schemeClr val="tx2"/>
                </a:solidFill>
              </a:rPr>
              <a:t>2016 </a:t>
            </a:r>
            <a:r>
              <a:rPr lang="ru-RU" altLang="fr-FR" sz="1800" b="0" i="1" dirty="0" smtClean="0">
                <a:solidFill>
                  <a:schemeClr val="tx2"/>
                </a:solidFill>
              </a:rPr>
              <a:t>года открыта для партнерских стран</a:t>
            </a:r>
            <a:r>
              <a:rPr lang="en-GB" altLang="fr-FR" sz="1800" b="0" i="1" dirty="0" smtClean="0">
                <a:solidFill>
                  <a:schemeClr val="tx2"/>
                </a:solidFill>
              </a:rPr>
              <a:t>)</a:t>
            </a:r>
            <a:endParaRPr lang="fr-BE" altLang="fr-FR" sz="1800" b="0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150000"/>
              </a:lnSpc>
              <a:buClr>
                <a:srgbClr val="FFC000"/>
              </a:buClr>
              <a:buFont typeface="Wingdings" pitchFamily="2" charset="2"/>
              <a:buChar char="Ø"/>
            </a:pPr>
            <a:r>
              <a:rPr lang="ru-RU" altLang="fr-FR" sz="1800" b="0" dirty="0" smtClean="0">
                <a:solidFill>
                  <a:schemeClr val="tx2"/>
                </a:solidFill>
              </a:rPr>
              <a:t>До 12 месяцев на один цикл обучения</a:t>
            </a:r>
            <a:endParaRPr lang="fr-FR" altLang="fr-FR" sz="1800" b="0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150000"/>
              </a:lnSpc>
              <a:buClr>
                <a:srgbClr val="FFC000"/>
              </a:buClr>
              <a:buFont typeface="Wingdings" pitchFamily="2" charset="2"/>
              <a:buChar char="Ø"/>
            </a:pPr>
            <a:r>
              <a:rPr lang="ru-RU" altLang="fr-FR" sz="1800" b="0" dirty="0" smtClean="0">
                <a:solidFill>
                  <a:schemeClr val="tx2"/>
                </a:solidFill>
              </a:rPr>
              <a:t>Для персонала от 5 дней до 2 месяцев</a:t>
            </a:r>
            <a:endParaRPr lang="en-US" altLang="fr-FR" sz="1800" b="0" dirty="0" smtClean="0">
              <a:solidFill>
                <a:schemeClr val="tx2"/>
              </a:solidFill>
            </a:endParaRPr>
          </a:p>
        </p:txBody>
      </p:sp>
      <p:pic>
        <p:nvPicPr>
          <p:cNvPr id="14345" name="Picture 11" descr="apprenticeshi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1603375"/>
            <a:ext cx="26289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44208" y="3645024"/>
            <a:ext cx="2087934" cy="20879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Мобильность, основанная на соглашениях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492375"/>
            <a:ext cx="5760640" cy="3529013"/>
          </a:xfrm>
        </p:spPr>
        <p:txBody>
          <a:bodyPr/>
          <a:lstStyle/>
          <a:p>
            <a:pPr marL="800100" lvl="1" indent="-342900" algn="just">
              <a:spcBef>
                <a:spcPct val="0"/>
              </a:spcBef>
              <a:spcAft>
                <a:spcPts val="600"/>
              </a:spcAft>
              <a:buClr>
                <a:srgbClr val="0F5494"/>
              </a:buClr>
              <a:buFont typeface="Wingdings" panose="05000000000000000000" pitchFamily="2" charset="2"/>
              <a:buChar char="§"/>
              <a:defRPr/>
            </a:pPr>
            <a:r>
              <a:rPr lang="ru-RU" altLang="fr-FR" kern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Меж-Институциональный договор </a:t>
            </a:r>
            <a:r>
              <a:rPr lang="ru-RU" altLang="fr-FR" b="0" kern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для организации мобильности </a:t>
            </a:r>
            <a:r>
              <a:rPr lang="fr-BE" altLang="fr-FR" b="0" kern="1200" dirty="0" smtClean="0"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&amp; </a:t>
            </a:r>
            <a:r>
              <a:rPr lang="ru-RU" altLang="fr-FR" b="0" kern="1200" dirty="0" smtClean="0"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предварительные условия </a:t>
            </a:r>
            <a:r>
              <a:rPr lang="fr-BE" altLang="fr-FR" b="0" kern="1200" dirty="0" smtClean="0"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</a:t>
            </a:r>
            <a:r>
              <a:rPr lang="ru-RU" altLang="fr-FR" b="0" kern="1200" dirty="0" smtClean="0"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подписывается до начала мобильности </a:t>
            </a:r>
            <a:endParaRPr lang="fr-BE" altLang="fr-FR" b="0" kern="1200" dirty="0">
              <a:latin typeface="Verdana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12800" lvl="1" indent="0" algn="just">
              <a:spcBef>
                <a:spcPct val="0"/>
              </a:spcBef>
              <a:spcAft>
                <a:spcPts val="600"/>
              </a:spcAft>
              <a:buClr>
                <a:srgbClr val="0F5494"/>
              </a:buClr>
              <a:buNone/>
              <a:defRPr/>
            </a:pPr>
            <a:r>
              <a:rPr lang="fr-BE" altLang="fr-FR" sz="1800" b="0" kern="1200" dirty="0"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ec.europa.eu/education/opportunities/higher-education/quality-framework_en.htm</a:t>
            </a:r>
            <a:endParaRPr lang="fr-BE" altLang="fr-FR" sz="1800" b="0" kern="1200" dirty="0">
              <a:latin typeface="Verdana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algn="just">
              <a:spcBef>
                <a:spcPct val="0"/>
              </a:spcBef>
              <a:spcAft>
                <a:spcPts val="600"/>
              </a:spcAft>
              <a:buClr>
                <a:srgbClr val="0F5494"/>
              </a:buClr>
              <a:buFont typeface="Wingdings" panose="05000000000000000000" pitchFamily="2" charset="2"/>
              <a:buChar char="§"/>
              <a:defRPr/>
            </a:pPr>
            <a:endParaRPr lang="fr-BE" altLang="fr-FR" sz="1800" b="0" kern="1200" dirty="0">
              <a:latin typeface="Verdana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00100" lvl="1" indent="-342900" algn="just">
              <a:spcBef>
                <a:spcPct val="0"/>
              </a:spcBef>
              <a:spcAft>
                <a:spcPts val="600"/>
              </a:spcAft>
              <a:buClr>
                <a:srgbClr val="0F5494"/>
              </a:buClr>
              <a:buFont typeface="Wingdings" panose="05000000000000000000" pitchFamily="2" charset="2"/>
              <a:buChar char="§"/>
              <a:defRPr/>
            </a:pPr>
            <a:r>
              <a:rPr lang="ru-RU" altLang="fr-FR" kern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Соглашение об обучении </a:t>
            </a:r>
            <a:r>
              <a:rPr lang="ru-RU" altLang="fr-FR" b="0" kern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для студентов </a:t>
            </a:r>
            <a:endParaRPr lang="fr-BE" altLang="fr-FR" b="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492896"/>
            <a:ext cx="2322513" cy="302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4616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Управление мобильностью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150000"/>
              </a:lnSpc>
              <a:buClr>
                <a:srgbClr val="0F5494"/>
              </a:buClr>
              <a:buFont typeface="Wingdings" pitchFamily="2" charset="2"/>
              <a:buChar char="ü"/>
              <a:defRPr/>
            </a:pPr>
            <a:r>
              <a:rPr lang="ru-RU" altLang="en-US" i="0" dirty="0" smtClean="0">
                <a:solidFill>
                  <a:srgbClr val="000000"/>
                </a:solidFill>
                <a:cs typeface="Arial" pitchFamily="34" charset="0"/>
              </a:rPr>
              <a:t>Европейские вузы обращаются в свое Национальное Агентство от имени партнерства </a:t>
            </a:r>
            <a:endParaRPr lang="fr-FR" altLang="en-US" i="0" dirty="0">
              <a:solidFill>
                <a:srgbClr val="000000"/>
              </a:solidFill>
              <a:cs typeface="Arial" pitchFamily="34" charset="0"/>
            </a:endParaRPr>
          </a:p>
          <a:p>
            <a:pPr marL="285750" lvl="0" indent="-285750">
              <a:lnSpc>
                <a:spcPct val="150000"/>
              </a:lnSpc>
              <a:buClr>
                <a:srgbClr val="0F5494"/>
              </a:buClr>
              <a:buFont typeface="Wingdings" panose="05000000000000000000" pitchFamily="2" charset="2"/>
              <a:buChar char="ü"/>
              <a:defRPr/>
            </a:pPr>
            <a:r>
              <a:rPr lang="ru-RU" altLang="en-US" i="0" dirty="0" smtClean="0">
                <a:solidFill>
                  <a:srgbClr val="000000"/>
                </a:solidFill>
                <a:cs typeface="Arial" pitchFamily="34" charset="0"/>
              </a:rPr>
              <a:t>От </a:t>
            </a:r>
            <a:r>
              <a:rPr lang="fr-BE" altLang="en-US" i="0" dirty="0" smtClean="0">
                <a:solidFill>
                  <a:srgbClr val="000000"/>
                </a:solidFill>
                <a:cs typeface="Arial" pitchFamily="34" charset="0"/>
              </a:rPr>
              <a:t>16 </a:t>
            </a:r>
            <a:r>
              <a:rPr lang="ru-RU" altLang="en-US" i="0" dirty="0" smtClean="0">
                <a:solidFill>
                  <a:srgbClr val="000000"/>
                </a:solidFill>
                <a:cs typeface="Arial" pitchFamily="34" charset="0"/>
              </a:rPr>
              <a:t>до </a:t>
            </a:r>
            <a:r>
              <a:rPr lang="fr-BE" altLang="en-US" i="0" dirty="0" smtClean="0">
                <a:solidFill>
                  <a:srgbClr val="000000"/>
                </a:solidFill>
                <a:cs typeface="Arial" pitchFamily="34" charset="0"/>
              </a:rPr>
              <a:t>24 </a:t>
            </a:r>
            <a:r>
              <a:rPr lang="ru-RU" altLang="en-US" i="0" dirty="0" smtClean="0">
                <a:solidFill>
                  <a:srgbClr val="000000"/>
                </a:solidFill>
                <a:cs typeface="Arial" pitchFamily="34" charset="0"/>
              </a:rPr>
              <a:t>месяцев на организацию мобильности </a:t>
            </a:r>
            <a:endParaRPr lang="fr-BE" altLang="en-US" i="0" dirty="0">
              <a:solidFill>
                <a:srgbClr val="000000"/>
              </a:solidFill>
              <a:cs typeface="Arial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0005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Стоимость Единицы </a:t>
            </a:r>
            <a:r>
              <a:rPr lang="en-US" sz="3600" dirty="0" smtClean="0">
                <a:solidFill>
                  <a:srgbClr val="FF0000"/>
                </a:solidFill>
              </a:rPr>
              <a:t>Unit </a:t>
            </a:r>
            <a:r>
              <a:rPr lang="en-US" sz="3600" dirty="0">
                <a:solidFill>
                  <a:srgbClr val="FF0000"/>
                </a:solidFill>
              </a:rPr>
              <a:t>Costs</a:t>
            </a:r>
            <a:r>
              <a:rPr lang="en-US" sz="3600" dirty="0"/>
              <a:t/>
            </a:r>
            <a:br>
              <a:rPr lang="en-US" sz="3600" dirty="0"/>
            </a:b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lvl="0" indent="0" eaLnBrk="1" hangingPunct="1">
              <a:spcBef>
                <a:spcPct val="0"/>
              </a:spcBef>
              <a:spcAft>
                <a:spcPts val="3000"/>
              </a:spcAft>
              <a:buClr>
                <a:srgbClr val="FFC000"/>
              </a:buClr>
              <a:buFont typeface="Wingdings" pitchFamily="2" charset="2"/>
              <a:buChar char="Ø"/>
            </a:pPr>
            <a:r>
              <a:rPr lang="en-US" altLang="fr-FR" i="0" kern="1200" dirty="0" smtClean="0">
                <a:latin typeface="Verdana" pitchFamily="34" charset="0"/>
                <a:cs typeface="Arial" pitchFamily="34" charset="0"/>
              </a:rPr>
              <a:t>I</a:t>
            </a:r>
            <a:r>
              <a:rPr lang="ru-RU" altLang="fr-FR" i="0" kern="1200" dirty="0" smtClean="0">
                <a:latin typeface="Verdana" pitchFamily="34" charset="0"/>
                <a:cs typeface="Arial" pitchFamily="34" charset="0"/>
              </a:rPr>
              <a:t> Прибывающие </a:t>
            </a:r>
            <a:r>
              <a:rPr lang="en-US" altLang="fr-FR" i="0" kern="1200" dirty="0" smtClean="0">
                <a:latin typeface="Verdana" pitchFamily="34" charset="0"/>
                <a:cs typeface="Arial" pitchFamily="34" charset="0"/>
              </a:rPr>
              <a:t> </a:t>
            </a:r>
            <a:endParaRPr lang="en-US" altLang="fr-FR" i="0" kern="1200" dirty="0">
              <a:latin typeface="Verdana" pitchFamily="34" charset="0"/>
              <a:cs typeface="Arial" pitchFamily="34" charset="0"/>
            </a:endParaRPr>
          </a:p>
          <a:p>
            <a:pPr marL="457200" lvl="1" indent="0" eaLnBrk="1" hangingPunct="1">
              <a:spcBef>
                <a:spcPct val="0"/>
              </a:spcBef>
              <a:spcAft>
                <a:spcPts val="3000"/>
              </a:spcAft>
              <a:buClr>
                <a:srgbClr val="FFC000"/>
              </a:buClr>
              <a:buFont typeface="Wingdings" pitchFamily="2" charset="2"/>
              <a:buChar char="Ø"/>
            </a:pPr>
            <a:r>
              <a:rPr lang="en-US" altLang="fr-FR" sz="2800" b="0" kern="1200" dirty="0">
                <a:latin typeface="Verdana" pitchFamily="34" charset="0"/>
                <a:ea typeface="+mn-ea"/>
                <a:cs typeface="Arial" pitchFamily="34" charset="0"/>
              </a:rPr>
              <a:t>€850, €800, €750</a:t>
            </a:r>
          </a:p>
          <a:p>
            <a:pPr marL="0" lvl="0" indent="0" eaLnBrk="1" hangingPunct="1">
              <a:spcBef>
                <a:spcPct val="0"/>
              </a:spcBef>
              <a:spcAft>
                <a:spcPts val="3000"/>
              </a:spcAft>
              <a:buClr>
                <a:srgbClr val="FFC000"/>
              </a:buClr>
              <a:buFont typeface="Wingdings" pitchFamily="2" charset="2"/>
              <a:buChar char="Ø"/>
            </a:pPr>
            <a:r>
              <a:rPr lang="ru-RU" altLang="fr-FR" i="0" kern="1200" dirty="0" smtClean="0">
                <a:latin typeface="Verdana" pitchFamily="34" charset="0"/>
                <a:cs typeface="Arial" pitchFamily="34" charset="0"/>
              </a:rPr>
              <a:t> Отъезжающие </a:t>
            </a:r>
            <a:endParaRPr lang="en-US" altLang="fr-FR" i="0" kern="1200" dirty="0">
              <a:latin typeface="Verdana" pitchFamily="34" charset="0"/>
              <a:cs typeface="Arial" pitchFamily="34" charset="0"/>
            </a:endParaRPr>
          </a:p>
          <a:p>
            <a:pPr marL="457200" lvl="1" indent="0" eaLnBrk="1" hangingPunct="1">
              <a:spcBef>
                <a:spcPct val="0"/>
              </a:spcBef>
              <a:spcAft>
                <a:spcPts val="3000"/>
              </a:spcAft>
              <a:buClr>
                <a:srgbClr val="FFC000"/>
              </a:buClr>
              <a:buFont typeface="Wingdings" pitchFamily="2" charset="2"/>
              <a:buChar char="Ø"/>
            </a:pPr>
            <a:r>
              <a:rPr lang="en-US" altLang="fr-FR" sz="2800" b="0" kern="1200" dirty="0">
                <a:latin typeface="Verdana" pitchFamily="34" charset="0"/>
                <a:ea typeface="+mn-ea"/>
                <a:cs typeface="Arial" pitchFamily="34" charset="0"/>
              </a:rPr>
              <a:t>€650</a:t>
            </a:r>
          </a:p>
          <a:p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97200396"/>
              </p:ext>
            </p:extLst>
          </p:nvPr>
        </p:nvGraphicFramePr>
        <p:xfrm>
          <a:off x="4648200" y="2492375"/>
          <a:ext cx="4038600" cy="3566160"/>
        </p:xfrm>
        <a:graphic>
          <a:graphicData uri="http://schemas.openxmlformats.org/drawingml/2006/table">
            <a:tbl>
              <a:tblPr firstRow="1" bandRow="1">
                <a:tableStyleId>{37CE84F3-28C3-443E-9E96-99CF82512B78}</a:tableStyleId>
              </a:tblPr>
              <a:tblGrid>
                <a:gridCol w="2019300"/>
                <a:gridCol w="20193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r>
                        <a:rPr lang="ru-RU" dirty="0" smtClean="0"/>
                        <a:t> Группа более высокий уровень  жизни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DK, IE, FR, IT, AT, FI, SE, UK, LI, NO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r>
                        <a:rPr lang="ru-RU" dirty="0" smtClean="0"/>
                        <a:t> Группа средний уровень жизни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BE, CZ, DE, EL, ES, HR, CY, LU, NL, PO, SI, IS, TR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r>
                        <a:rPr lang="ru-RU" dirty="0" smtClean="0"/>
                        <a:t> Группа </a:t>
                      </a:r>
                      <a:endParaRPr lang="en-US" dirty="0" smtClean="0"/>
                    </a:p>
                    <a:p>
                      <a:r>
                        <a:rPr lang="ru-RU" dirty="0" smtClean="0"/>
                        <a:t>Более низкий уровень жизни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BG, EE, LV, LT, HU, MT,  PL, RO, SK, FYROM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72011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Стоимость единицы для персонала 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6538596"/>
              </p:ext>
            </p:extLst>
          </p:nvPr>
        </p:nvGraphicFramePr>
        <p:xfrm>
          <a:off x="1187624" y="2420888"/>
          <a:ext cx="6696744" cy="285496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3538736"/>
                <a:gridCol w="3158008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/>
                        <a:t>Принимающая страна </a:t>
                      </a:r>
                      <a:endParaRPr lang="en-GB" sz="1800" b="1" kern="1200" dirty="0">
                        <a:solidFill>
                          <a:schemeClr val="bg1"/>
                        </a:solidFill>
                        <a:latin typeface="Verdana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/>
                        <a:t>Командировочные </a:t>
                      </a:r>
                      <a:endParaRPr lang="en-GB" sz="1800" b="1" kern="1200" dirty="0">
                        <a:solidFill>
                          <a:schemeClr val="bg1"/>
                        </a:solidFill>
                        <a:latin typeface="Verdana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 smtClean="0"/>
                        <a:t>DK, IE, NL, SE, UK</a:t>
                      </a:r>
                      <a:endParaRPr lang="en-GB" sz="1800" b="0" kern="1200" dirty="0">
                        <a:solidFill>
                          <a:schemeClr val="bg1"/>
                        </a:solidFill>
                        <a:latin typeface="Verdana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kern="1200" dirty="0" smtClean="0"/>
                        <a:t>160</a:t>
                      </a:r>
                      <a:endParaRPr lang="en-GB" sz="2400" b="0" kern="1200" dirty="0">
                        <a:solidFill>
                          <a:schemeClr val="bg1"/>
                        </a:solidFill>
                        <a:latin typeface="Verdana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kern="1200" dirty="0" smtClean="0"/>
                        <a:t>BE, BG, CZ, EL, FR, IT, CY, LU, HU, AT, PL, RO, FI, IS, LI, NO, TR</a:t>
                      </a:r>
                      <a:endParaRPr lang="en-GB" sz="1800" b="0" kern="1200" dirty="0">
                        <a:solidFill>
                          <a:schemeClr val="bg1"/>
                        </a:solidFill>
                        <a:latin typeface="Verdana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kern="1200" dirty="0" smtClean="0"/>
                        <a:t>140</a:t>
                      </a:r>
                      <a:endParaRPr lang="en-GB" sz="2400" b="0" kern="1200" dirty="0">
                        <a:solidFill>
                          <a:schemeClr val="bg1"/>
                        </a:solidFill>
                        <a:latin typeface="Verdana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kern="1200" dirty="0" smtClean="0"/>
                        <a:t>DE, ES, LV, MT, PO, SK, FYROM </a:t>
                      </a:r>
                      <a:endParaRPr lang="en-GB" sz="1800" b="0" kern="1200" dirty="0">
                        <a:solidFill>
                          <a:schemeClr val="bg1"/>
                        </a:solidFill>
                        <a:latin typeface="Verdana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kern="1200" dirty="0" smtClean="0"/>
                        <a:t>120</a:t>
                      </a:r>
                      <a:endParaRPr lang="en-GB" sz="2400" b="0" kern="1200" dirty="0">
                        <a:solidFill>
                          <a:schemeClr val="bg1"/>
                        </a:solidFill>
                        <a:latin typeface="Verdana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kern="1200" dirty="0" smtClean="0"/>
                        <a:t>EE, HR, LT, SI</a:t>
                      </a:r>
                      <a:endParaRPr lang="en-GB" sz="1800" b="0" kern="1200" dirty="0">
                        <a:solidFill>
                          <a:schemeClr val="bg1"/>
                        </a:solidFill>
                        <a:latin typeface="Verdana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kern="1200" dirty="0" smtClean="0"/>
                        <a:t>100</a:t>
                      </a:r>
                      <a:endParaRPr lang="en-GB" sz="2400" b="0" kern="1200" dirty="0">
                        <a:solidFill>
                          <a:schemeClr val="bg1"/>
                        </a:solidFill>
                        <a:latin typeface="Verdana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200" dirty="0" smtClean="0"/>
                        <a:t>Страны Партнеры </a:t>
                      </a:r>
                      <a:endParaRPr lang="en-GB" sz="1800" b="1" kern="1200" dirty="0">
                        <a:solidFill>
                          <a:schemeClr val="bg1"/>
                        </a:solidFill>
                        <a:latin typeface="Verdana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kern="1200" dirty="0" smtClean="0"/>
                        <a:t>160</a:t>
                      </a:r>
                      <a:endParaRPr lang="en-GB" sz="2400" b="0" kern="1200" dirty="0">
                        <a:solidFill>
                          <a:schemeClr val="bg1"/>
                        </a:solidFill>
                        <a:latin typeface="Verdana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5575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Проездные расходы </a:t>
            </a:r>
            <a:r>
              <a:rPr lang="en-US" sz="4000" dirty="0"/>
              <a:t/>
            </a:r>
            <a:br>
              <a:rPr lang="en-US" sz="4000" dirty="0"/>
            </a:br>
            <a:endParaRPr lang="ru-RU" sz="4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8731792"/>
              </p:ext>
            </p:extLst>
          </p:nvPr>
        </p:nvGraphicFramePr>
        <p:xfrm>
          <a:off x="539552" y="2492896"/>
          <a:ext cx="8229600" cy="2595880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marL="21590" algn="ctr">
                        <a:spcAft>
                          <a:spcPts val="0"/>
                        </a:spcAft>
                      </a:pPr>
                      <a:r>
                        <a:rPr lang="ru-RU" sz="2000" kern="150" dirty="0" smtClean="0">
                          <a:effectLst/>
                        </a:rPr>
                        <a:t>Расстояние</a:t>
                      </a:r>
                      <a:r>
                        <a:rPr lang="ru-RU" sz="2000" kern="150" baseline="0" dirty="0" smtClean="0">
                          <a:effectLst/>
                        </a:rPr>
                        <a:t> </a:t>
                      </a:r>
                      <a:r>
                        <a:rPr lang="en-GB" sz="2000" kern="150" baseline="0" dirty="0" smtClean="0">
                          <a:effectLst/>
                        </a:rPr>
                        <a:t>(</a:t>
                      </a:r>
                      <a:r>
                        <a:rPr lang="ru-RU" sz="2000" kern="150" baseline="0" dirty="0" smtClean="0">
                          <a:effectLst/>
                        </a:rPr>
                        <a:t>км</a:t>
                      </a:r>
                      <a:r>
                        <a:rPr lang="en-GB" sz="2000" kern="150" baseline="0" dirty="0" smtClean="0">
                          <a:effectLst/>
                        </a:rPr>
                        <a:t>)</a:t>
                      </a:r>
                      <a:endParaRPr lang="en-GB" sz="3600" b="1" kern="15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marL="21590" algn="ctr">
                        <a:spcAft>
                          <a:spcPts val="0"/>
                        </a:spcAft>
                      </a:pPr>
                      <a:r>
                        <a:rPr lang="ru-RU" sz="2000" kern="150" dirty="0" smtClean="0">
                          <a:effectLst/>
                        </a:rPr>
                        <a:t>Сумма </a:t>
                      </a:r>
                      <a:r>
                        <a:rPr lang="en-GB" sz="2000" kern="150" dirty="0" smtClean="0">
                          <a:effectLst/>
                        </a:rPr>
                        <a:t> € / </a:t>
                      </a:r>
                      <a:r>
                        <a:rPr lang="ru-RU" sz="2000" kern="150" dirty="0" smtClean="0">
                          <a:effectLst/>
                        </a:rPr>
                        <a:t>участника </a:t>
                      </a:r>
                      <a:endParaRPr lang="en-GB" sz="3600" b="1" kern="15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3975" marR="53975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kern="150" dirty="0" smtClean="0">
                          <a:effectLst/>
                        </a:rPr>
                        <a:t>100 - 499</a:t>
                      </a:r>
                      <a:endParaRPr lang="en-GB" sz="3600" b="0" kern="15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kern="150" dirty="0" smtClean="0">
                          <a:effectLst/>
                        </a:rPr>
                        <a:t>180</a:t>
                      </a:r>
                      <a:endParaRPr lang="en-GB" sz="3600" b="0" kern="15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3975" marR="53975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kern="150" dirty="0" smtClean="0">
                          <a:effectLst/>
                        </a:rPr>
                        <a:t>500 - 1999</a:t>
                      </a:r>
                      <a:endParaRPr lang="en-GB" sz="3600" b="0" kern="15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kern="150" dirty="0" smtClean="0">
                          <a:effectLst/>
                        </a:rPr>
                        <a:t>275</a:t>
                      </a:r>
                      <a:endParaRPr lang="en-GB" sz="3600" b="0" kern="15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3975" marR="53975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kern="150" dirty="0" smtClean="0">
                          <a:effectLst/>
                        </a:rPr>
                        <a:t>2000 - 2999</a:t>
                      </a:r>
                      <a:endParaRPr lang="en-GB" sz="3600" b="0" kern="15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kern="150" dirty="0" smtClean="0">
                          <a:effectLst/>
                        </a:rPr>
                        <a:t>360</a:t>
                      </a:r>
                      <a:endParaRPr lang="en-GB" sz="3600" b="0" kern="15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3975" marR="53975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kern="150" dirty="0" smtClean="0">
                          <a:effectLst/>
                        </a:rPr>
                        <a:t>3000 - 3999</a:t>
                      </a:r>
                      <a:endParaRPr lang="en-GB" sz="3600" b="0" kern="15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kern="150" dirty="0" smtClean="0">
                          <a:effectLst/>
                        </a:rPr>
                        <a:t>530</a:t>
                      </a:r>
                      <a:endParaRPr lang="en-GB" sz="3600" b="0" kern="15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3975" marR="53975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kern="150" dirty="0" smtClean="0">
                          <a:effectLst/>
                        </a:rPr>
                        <a:t>4000 - 7999</a:t>
                      </a:r>
                      <a:endParaRPr lang="en-GB" sz="3600" b="0" kern="15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kern="150" dirty="0" smtClean="0">
                          <a:effectLst/>
                        </a:rPr>
                        <a:t>820</a:t>
                      </a:r>
                      <a:endParaRPr lang="en-GB" sz="3600" b="0" kern="15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3975" marR="53975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kern="150" dirty="0" smtClean="0">
                          <a:effectLst/>
                        </a:rPr>
                        <a:t>≥8000</a:t>
                      </a:r>
                      <a:endParaRPr lang="en-GB" sz="3600" b="0" kern="15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kern="150" dirty="0" smtClean="0">
                          <a:effectLst/>
                        </a:rPr>
                        <a:t>1100</a:t>
                      </a:r>
                      <a:endParaRPr lang="en-GB" sz="3600" b="0" kern="15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3975" marR="53975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51302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Конкурс </a:t>
            </a:r>
            <a:r>
              <a:rPr lang="en-US" dirty="0" smtClean="0"/>
              <a:t>2015  </a:t>
            </a:r>
            <a:r>
              <a:rPr lang="en-US" dirty="0"/>
              <a:t>	€121.3 </a:t>
            </a:r>
            <a:r>
              <a:rPr lang="ru-RU" dirty="0" smtClean="0"/>
              <a:t>млн. 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132857"/>
            <a:ext cx="8229600" cy="3888532"/>
          </a:xfrm>
        </p:spPr>
        <p:txBody>
          <a:bodyPr/>
          <a:lstStyle/>
          <a:p>
            <a:pPr marL="0" lvl="0" indent="0">
              <a:lnSpc>
                <a:spcPct val="150000"/>
              </a:lnSpc>
              <a:spcBef>
                <a:spcPct val="0"/>
              </a:spcBef>
              <a:buClr>
                <a:srgbClr val="FF9933"/>
              </a:buClr>
              <a:buNone/>
              <a:defRPr/>
            </a:pPr>
            <a:r>
              <a:rPr lang="en-GB" altLang="fr-FR" sz="2800" i="0" kern="1200" dirty="0">
                <a:latin typeface="Verdana" pitchFamily="34" charset="0"/>
                <a:cs typeface="Arial" pitchFamily="34" charset="0"/>
              </a:rPr>
              <a:t>10 </a:t>
            </a:r>
            <a:r>
              <a:rPr lang="ru-RU" altLang="fr-FR" sz="2800" i="0" kern="1200" dirty="0" smtClean="0">
                <a:latin typeface="Verdana" pitchFamily="34" charset="0"/>
                <a:cs typeface="Arial" pitchFamily="34" charset="0"/>
              </a:rPr>
              <a:t>Бюджетных пакетов </a:t>
            </a:r>
            <a:endParaRPr lang="en-GB" altLang="fr-FR" sz="2800" i="0" kern="1200" dirty="0">
              <a:latin typeface="Verdana" pitchFamily="34" charset="0"/>
              <a:cs typeface="Arial" pitchFamily="34" charset="0"/>
            </a:endParaRPr>
          </a:p>
          <a:p>
            <a:pPr marL="533400" lvl="0" indent="-350838">
              <a:lnSpc>
                <a:spcPct val="150000"/>
              </a:lnSpc>
              <a:spcBef>
                <a:spcPct val="0"/>
              </a:spcBef>
              <a:buClr>
                <a:srgbClr val="FF9933"/>
              </a:buClr>
              <a:buFont typeface="Wingdings" pitchFamily="2" charset="2"/>
              <a:buChar char="Ø"/>
              <a:tabLst>
                <a:tab pos="92075" algn="l"/>
              </a:tabLst>
              <a:defRPr/>
            </a:pPr>
            <a:r>
              <a:rPr lang="en-GB" altLang="fr-FR" b="1" i="0" kern="1200" dirty="0">
                <a:latin typeface="Verdana" pitchFamily="34" charset="0"/>
                <a:cs typeface="Arial" pitchFamily="34" charset="0"/>
              </a:rPr>
              <a:t>ENI:</a:t>
            </a:r>
            <a:r>
              <a:rPr lang="en-GB" altLang="fr-FR" i="0" kern="1200" dirty="0">
                <a:latin typeface="Verdana" pitchFamily="34" charset="0"/>
                <a:cs typeface="Arial" pitchFamily="34" charset="0"/>
              </a:rPr>
              <a:t> </a:t>
            </a:r>
            <a:r>
              <a:rPr lang="ru-RU" altLang="fr-FR" i="0" kern="1200" dirty="0" smtClean="0">
                <a:latin typeface="Verdana" pitchFamily="34" charset="0"/>
                <a:cs typeface="Arial" pitchFamily="34" charset="0"/>
              </a:rPr>
              <a:t>Южное Соседство</a:t>
            </a:r>
            <a:r>
              <a:rPr lang="en-GB" altLang="fr-FR" i="0" kern="1200" dirty="0" smtClean="0">
                <a:latin typeface="Verdana" pitchFamily="34" charset="0"/>
                <a:cs typeface="Arial" pitchFamily="34" charset="0"/>
              </a:rPr>
              <a:t>, </a:t>
            </a:r>
            <a:r>
              <a:rPr lang="ru-RU" altLang="fr-FR" i="0" kern="1200" dirty="0" smtClean="0">
                <a:latin typeface="Verdana" pitchFamily="34" charset="0"/>
                <a:cs typeface="Arial" pitchFamily="34" charset="0"/>
              </a:rPr>
              <a:t>Восточное Соседство</a:t>
            </a:r>
            <a:r>
              <a:rPr lang="en-GB" altLang="fr-FR" i="0" kern="1200" dirty="0" smtClean="0">
                <a:latin typeface="Verdana" pitchFamily="34" charset="0"/>
                <a:cs typeface="Arial" pitchFamily="34" charset="0"/>
              </a:rPr>
              <a:t>, </a:t>
            </a:r>
            <a:r>
              <a:rPr lang="ru-RU" altLang="fr-FR" i="0" kern="1200" dirty="0" smtClean="0">
                <a:latin typeface="Verdana" pitchFamily="34" charset="0"/>
                <a:cs typeface="Arial" pitchFamily="34" charset="0"/>
              </a:rPr>
              <a:t>Россия </a:t>
            </a:r>
            <a:endParaRPr lang="en-GB" altLang="fr-FR" i="0" kern="1200" dirty="0">
              <a:latin typeface="Verdana" pitchFamily="34" charset="0"/>
              <a:cs typeface="Arial" pitchFamily="34" charset="0"/>
            </a:endParaRPr>
          </a:p>
          <a:p>
            <a:pPr marL="533400" lvl="0" indent="-350838">
              <a:lnSpc>
                <a:spcPct val="150000"/>
              </a:lnSpc>
              <a:spcBef>
                <a:spcPct val="0"/>
              </a:spcBef>
              <a:buClr>
                <a:srgbClr val="FF9933"/>
              </a:buClr>
              <a:buFont typeface="Wingdings" pitchFamily="2" charset="2"/>
              <a:buChar char="Ø"/>
              <a:tabLst>
                <a:tab pos="441325" algn="l"/>
              </a:tabLst>
              <a:defRPr/>
            </a:pPr>
            <a:r>
              <a:rPr lang="en-GB" altLang="fr-FR" b="1" i="0" kern="1200" dirty="0">
                <a:latin typeface="Verdana" pitchFamily="34" charset="0"/>
                <a:cs typeface="Arial" pitchFamily="34" charset="0"/>
              </a:rPr>
              <a:t>DCI:</a:t>
            </a:r>
            <a:r>
              <a:rPr lang="en-GB" altLang="fr-FR" i="0" kern="1200" dirty="0">
                <a:latin typeface="Verdana" pitchFamily="34" charset="0"/>
                <a:cs typeface="Arial" pitchFamily="34" charset="0"/>
              </a:rPr>
              <a:t> </a:t>
            </a:r>
            <a:r>
              <a:rPr lang="ru-RU" altLang="fr-FR" i="0" kern="1200" dirty="0" smtClean="0">
                <a:latin typeface="Verdana" pitchFamily="34" charset="0"/>
                <a:cs typeface="Arial" pitchFamily="34" charset="0"/>
              </a:rPr>
              <a:t>Латинская Америка</a:t>
            </a:r>
            <a:r>
              <a:rPr lang="en-GB" altLang="fr-FR" i="0" kern="1200" dirty="0" smtClean="0">
                <a:latin typeface="Verdana" pitchFamily="34" charset="0"/>
                <a:cs typeface="Arial" pitchFamily="34" charset="0"/>
              </a:rPr>
              <a:t>, </a:t>
            </a:r>
            <a:r>
              <a:rPr lang="ru-RU" altLang="fr-FR" i="0" kern="1200" dirty="0" smtClean="0">
                <a:latin typeface="Verdana" pitchFamily="34" charset="0"/>
                <a:cs typeface="Arial" pitchFamily="34" charset="0"/>
              </a:rPr>
              <a:t>Азия</a:t>
            </a:r>
            <a:r>
              <a:rPr lang="en-GB" altLang="fr-FR" i="0" kern="1200" dirty="0" smtClean="0">
                <a:latin typeface="Verdana" pitchFamily="34" charset="0"/>
                <a:cs typeface="Arial" pitchFamily="34" charset="0"/>
              </a:rPr>
              <a:t>, </a:t>
            </a:r>
            <a:r>
              <a:rPr lang="ru-RU" altLang="fr-FR" i="0" kern="1200" dirty="0" smtClean="0">
                <a:latin typeface="Verdana" pitchFamily="34" charset="0"/>
                <a:cs typeface="Arial" pitchFamily="34" charset="0"/>
              </a:rPr>
              <a:t>Центральная Азия</a:t>
            </a:r>
            <a:r>
              <a:rPr lang="en-GB" altLang="fr-FR" i="0" kern="1200" dirty="0" smtClean="0">
                <a:latin typeface="Verdana" pitchFamily="34" charset="0"/>
                <a:cs typeface="Arial" pitchFamily="34" charset="0"/>
              </a:rPr>
              <a:t>, </a:t>
            </a:r>
            <a:r>
              <a:rPr lang="ru-RU" altLang="fr-FR" i="0" kern="1200" dirty="0" smtClean="0">
                <a:latin typeface="Verdana" pitchFamily="34" charset="0"/>
                <a:cs typeface="Arial" pitchFamily="34" charset="0"/>
              </a:rPr>
              <a:t>Южная Африка </a:t>
            </a:r>
            <a:endParaRPr lang="en-GB" altLang="fr-FR" i="0" kern="1200" dirty="0">
              <a:latin typeface="Verdana" pitchFamily="34" charset="0"/>
              <a:cs typeface="Arial" pitchFamily="34" charset="0"/>
            </a:endParaRPr>
          </a:p>
          <a:p>
            <a:pPr marL="533400" lvl="0" indent="-350838">
              <a:lnSpc>
                <a:spcPct val="150000"/>
              </a:lnSpc>
              <a:spcBef>
                <a:spcPct val="0"/>
              </a:spcBef>
              <a:buClr>
                <a:srgbClr val="FF9933"/>
              </a:buClr>
              <a:buFont typeface="Wingdings" pitchFamily="2" charset="2"/>
              <a:buChar char="Ø"/>
              <a:tabLst>
                <a:tab pos="715963" algn="l"/>
              </a:tabLst>
              <a:defRPr/>
            </a:pPr>
            <a:r>
              <a:rPr lang="en-GB" altLang="fr-FR" b="1" i="0" kern="1200" dirty="0">
                <a:latin typeface="Verdana" pitchFamily="34" charset="0"/>
                <a:cs typeface="Arial" pitchFamily="34" charset="0"/>
              </a:rPr>
              <a:t>IPA: </a:t>
            </a:r>
            <a:r>
              <a:rPr lang="ru-RU" altLang="fr-FR" i="0" kern="1200" dirty="0" smtClean="0">
                <a:latin typeface="Verdana" pitchFamily="34" charset="0"/>
                <a:cs typeface="Arial" pitchFamily="34" charset="0"/>
              </a:rPr>
              <a:t>Западные Балканы </a:t>
            </a:r>
            <a:endParaRPr lang="en-GB" altLang="fr-FR" i="0" kern="1200" dirty="0">
              <a:latin typeface="Verdana" pitchFamily="34" charset="0"/>
              <a:cs typeface="Arial" pitchFamily="34" charset="0"/>
            </a:endParaRPr>
          </a:p>
          <a:p>
            <a:pPr marL="533400" lvl="0" indent="-350838">
              <a:lnSpc>
                <a:spcPct val="150000"/>
              </a:lnSpc>
              <a:spcBef>
                <a:spcPct val="0"/>
              </a:spcBef>
              <a:buClr>
                <a:srgbClr val="FF9933"/>
              </a:buClr>
              <a:buFont typeface="Wingdings" pitchFamily="2" charset="2"/>
              <a:buChar char="Ø"/>
              <a:tabLst>
                <a:tab pos="715963" algn="l"/>
              </a:tabLst>
              <a:defRPr/>
            </a:pPr>
            <a:r>
              <a:rPr lang="en-GB" altLang="fr-FR" b="1" i="0" kern="1200" dirty="0">
                <a:latin typeface="Verdana" pitchFamily="34" charset="0"/>
                <a:cs typeface="Arial" pitchFamily="34" charset="0"/>
              </a:rPr>
              <a:t>PI:</a:t>
            </a:r>
            <a:r>
              <a:rPr lang="en-GB" altLang="fr-FR" i="0" kern="1200" dirty="0">
                <a:latin typeface="Verdana" pitchFamily="34" charset="0"/>
                <a:cs typeface="Arial" pitchFamily="34" charset="0"/>
              </a:rPr>
              <a:t>   </a:t>
            </a:r>
            <a:r>
              <a:rPr lang="ru-RU" altLang="fr-FR" i="0" kern="1200" dirty="0" smtClean="0">
                <a:latin typeface="Verdana" pitchFamily="34" charset="0"/>
                <a:cs typeface="Arial" pitchFamily="34" charset="0"/>
              </a:rPr>
              <a:t>Северная Америка, Индустриально развитые страны Азии </a:t>
            </a:r>
            <a:endParaRPr lang="en-GB" altLang="fr-FR" i="0" kern="1200" dirty="0">
              <a:latin typeface="Verdana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9350460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NTO powerpoint template140801. ppt</Template>
  <TotalTime>2934</TotalTime>
  <Words>831</Words>
  <Application>Microsoft Office PowerPoint</Application>
  <PresentationFormat>Экран (4:3)</PresentationFormat>
  <Paragraphs>174</Paragraphs>
  <Slides>18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Blank</vt:lpstr>
      <vt:lpstr>Генствами </vt:lpstr>
      <vt:lpstr>Презентация PowerPoint</vt:lpstr>
      <vt:lpstr>Презентация PowerPoint</vt:lpstr>
      <vt:lpstr>Мобильность, основанная на соглашениях </vt:lpstr>
      <vt:lpstr> Управление мобильностью</vt:lpstr>
      <vt:lpstr> Стоимость Единицы Unit Costs </vt:lpstr>
      <vt:lpstr> Стоимость единицы для персонала  </vt:lpstr>
      <vt:lpstr> Проездные расходы  </vt:lpstr>
      <vt:lpstr>Конкурс 2015   €121.3 млн. </vt:lpstr>
      <vt:lpstr> Мобильность по регионам* Распределяются между 33 Странами Программы  </vt:lpstr>
      <vt:lpstr>Как подать заявку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Больше информации:</vt:lpstr>
    </vt:vector>
  </TitlesOfParts>
  <Company>European Commission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turneem</dc:creator>
  <cp:lastModifiedBy>Наталья</cp:lastModifiedBy>
  <cp:revision>216</cp:revision>
  <dcterms:created xsi:type="dcterms:W3CDTF">2011-10-28T10:25:18Z</dcterms:created>
  <dcterms:modified xsi:type="dcterms:W3CDTF">2014-10-22T10:43:03Z</dcterms:modified>
</cp:coreProperties>
</file>