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4" r:id="rId5"/>
    <p:sldId id="380" r:id="rId6"/>
    <p:sldId id="404" r:id="rId7"/>
    <p:sldId id="387" r:id="rId8"/>
    <p:sldId id="381" r:id="rId9"/>
    <p:sldId id="382" r:id="rId10"/>
    <p:sldId id="410" r:id="rId11"/>
    <p:sldId id="411" r:id="rId12"/>
    <p:sldId id="388" r:id="rId13"/>
    <p:sldId id="389" r:id="rId14"/>
    <p:sldId id="390" r:id="rId15"/>
    <p:sldId id="401" r:id="rId16"/>
    <p:sldId id="409" r:id="rId17"/>
    <p:sldId id="403" r:id="rId18"/>
  </p:sldIdLst>
  <p:sldSz cx="9906000" cy="6858000" type="A4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CC"/>
    <a:srgbClr val="FF9900"/>
    <a:srgbClr val="007E3F"/>
    <a:srgbClr val="FFCC00"/>
    <a:srgbClr val="333399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1590" y="-42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560" y="-10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11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981" y="0"/>
            <a:ext cx="291411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14119" cy="4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981" y="9380538"/>
            <a:ext cx="2914119" cy="4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D9A737C-4338-446E-8734-DCEEE0F34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5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11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981" y="0"/>
            <a:ext cx="291411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741363"/>
            <a:ext cx="534511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086" y="4690269"/>
            <a:ext cx="5378479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14119" cy="4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981" y="9380538"/>
            <a:ext cx="2914119" cy="4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 defTabSz="919670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16F11E6-7B71-43EE-9EE0-882C792C2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91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34480" indent="-282492" defTabSz="91967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29970" indent="-225994" defTabSz="91967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581958" indent="-225994" defTabSz="91967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33946" indent="-225994" defTabSz="91967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D229975-D259-4CB0-AB4D-6A5B74D21584}" type="slidenum">
              <a:rPr lang="en-GB" sz="12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34480" indent="-282492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29970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581958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33946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fld id="{E48D0773-C00C-40DF-8CDA-9AB5A4038EB9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34480" indent="-282492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29970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581958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33946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fld id="{1E2729C8-6003-4D4D-81EF-02334C6C6936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34480" indent="-282492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29970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581958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33946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fld id="{7FE034DB-DD61-4BE5-A85B-53065CEA715B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34480" indent="-282492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29970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581958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33946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fld id="{195BAE74-08F5-42A1-B5A9-87B5FCD75FBA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1pPr>
            <a:lvl2pPr marL="734480" indent="-282492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2pPr>
            <a:lvl3pPr marL="1129970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3pPr>
            <a:lvl4pPr marL="1581958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4pPr>
            <a:lvl5pPr marL="2033946" indent="-225994" defTabSz="919670" eaLnBrk="0" hangingPunct="0"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5pPr>
            <a:lvl6pPr marL="2485934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6pPr>
            <a:lvl7pPr marL="2937921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7pPr>
            <a:lvl8pPr marL="3389909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8pPr>
            <a:lvl9pPr marL="3841897" indent="-225994" defTabSz="9196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cs typeface="Arial" charset="0"/>
                <a:sym typeface="Webdings" pitchFamily="18" charset="2"/>
              </a:defRPr>
            </a:lvl9pPr>
          </a:lstStyle>
          <a:p>
            <a:pPr eaLnBrk="1" hangingPunct="1"/>
            <a:fld id="{595B0147-ED11-4068-9780-04E0346A9F9A}" type="slidenum">
              <a:rPr lang="en-GB" altLang="en-US" sz="12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1E2709-6C27-456D-8639-FCAE1C182205}" type="datetime1">
              <a:rPr lang="en-GB"/>
              <a:pPr>
                <a:defRPr/>
              </a:pPr>
              <a:t>22/10/2014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E105FD-4E64-4B19-AB13-62151D661B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8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EDBA-ED1A-4E2A-969A-CC20F20E2B7C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3DCE-E613-4D70-8E18-2C6E52E08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4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E462-6636-4A3A-A052-7739AE0BD537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AFEC-894D-4E63-9BAE-AC25E5097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2F4D-9D47-4BE4-9117-C2D585478EBD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37D-A01C-4527-B6CF-F4E8AA40F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7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B544-6C70-4E13-9F2A-3837484EE6E5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9719-7757-40A7-9EA7-55100913F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0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A9F0-BF1B-4E3F-A558-1C99072508FB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25FC-F3EB-49CC-A906-9DCF9EF94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FB2E-6950-4BE6-85B5-18EA4F6D98C8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99A7-FCCD-4C17-B906-ECE6C42A06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7380-227E-4CEC-A9C3-60F7CE819347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E67F-6103-497F-8C90-F53F611EE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3EA9-410A-4CF4-8FDE-FABC87520393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0EB4-E2D7-45E5-AF12-1792B65D2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2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3747-7CC2-41D7-BEF8-C00B2AC4431E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477C-768F-4486-A653-25C987156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C644-79D1-4445-B411-267AF63BC824}" type="datetime1">
              <a:rPr lang="en-GB"/>
              <a:pPr>
                <a:defRPr/>
              </a:pPr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C338-57E2-46C7-8F37-41773C05C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7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0366C573-6C20-4B96-B7AC-C214DD866D2E}" type="datetime1">
              <a:rPr lang="en-GB"/>
              <a:pPr>
                <a:defRPr/>
              </a:pPr>
              <a:t>22/10/2014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725BCBCF-CEAA-4DFC-8C75-A28A939FB7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_mundus/tools/good_practices_en.php" TargetMode="External"/><Relationship Id="rId2" Type="http://schemas.openxmlformats.org/officeDocument/2006/relationships/hyperlink" Target="http://eacea.ec.europa.eu/erasmus-plus/funding/key-action-1-joint-master-degrees_e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1"/>
          <p:cNvSpPr txBox="1">
            <a:spLocks/>
          </p:cNvSpPr>
          <p:nvPr/>
        </p:nvSpPr>
        <p:spPr bwMode="auto">
          <a:xfrm>
            <a:off x="2519363" y="1557338"/>
            <a:ext cx="71072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ru-RU" altLang="en-US" b="1" kern="0" dirty="0" err="1" smtClean="0">
                <a:solidFill>
                  <a:srgbClr val="F7C943"/>
                </a:solidFill>
                <a:latin typeface="Arial" charset="0"/>
                <a:cs typeface="Arial" charset="0"/>
              </a:rPr>
              <a:t>Эразмус+</a:t>
            </a:r>
            <a:endParaRPr lang="ru-RU" altLang="en-US" b="1" kern="0" dirty="0" smtClean="0">
              <a:solidFill>
                <a:srgbClr val="F7C943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altLang="en-US" b="1" kern="0" dirty="0" smtClean="0">
                <a:solidFill>
                  <a:srgbClr val="F7C943"/>
                </a:solidFill>
                <a:latin typeface="Arial" charset="0"/>
                <a:cs typeface="Arial" charset="0"/>
              </a:rPr>
              <a:t>Совместные магистерские степени</a:t>
            </a:r>
          </a:p>
          <a:p>
            <a:pPr algn="l">
              <a:lnSpc>
                <a:spcPct val="150000"/>
              </a:lnSpc>
              <a:defRPr/>
            </a:pPr>
            <a:endParaRPr lang="ru-RU" altLang="en-US" sz="2400" b="1" kern="0" dirty="0" smtClean="0">
              <a:solidFill>
                <a:srgbClr val="F7C943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altLang="en-US" sz="2400" b="1" kern="0" dirty="0" smtClean="0">
                <a:solidFill>
                  <a:srgbClr val="F7C943"/>
                </a:solidFill>
                <a:latin typeface="Arial" charset="0"/>
                <a:cs typeface="Arial" charset="0"/>
              </a:rPr>
              <a:t>Информационный день 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en-US" sz="2000" b="1" kern="0" dirty="0" smtClean="0">
                <a:solidFill>
                  <a:srgbClr val="F7C943"/>
                </a:solidFill>
                <a:latin typeface="Arial" charset="0"/>
                <a:cs typeface="Arial" charset="0"/>
              </a:rPr>
              <a:t>Национальный офис </a:t>
            </a:r>
            <a:r>
              <a:rPr lang="ru-RU" altLang="en-US" sz="2000" b="1" kern="0" dirty="0" err="1" smtClean="0">
                <a:solidFill>
                  <a:srgbClr val="F7C943"/>
                </a:solidFill>
                <a:latin typeface="Arial" charset="0"/>
                <a:cs typeface="Arial" charset="0"/>
              </a:rPr>
              <a:t>Эразмус</a:t>
            </a:r>
            <a:r>
              <a:rPr lang="ru-RU" altLang="en-US" sz="2000" b="1" kern="0" dirty="0" smtClean="0">
                <a:solidFill>
                  <a:srgbClr val="F7C943"/>
                </a:solidFill>
                <a:latin typeface="Arial" charset="0"/>
                <a:cs typeface="Arial" charset="0"/>
              </a:rPr>
              <a:t>+ в Казахстане 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en-US" sz="1800" b="1" kern="0" smtClean="0">
                <a:solidFill>
                  <a:srgbClr val="F7C943"/>
                </a:solidFill>
                <a:latin typeface="Arial" charset="0"/>
                <a:cs typeface="Arial" charset="0"/>
              </a:rPr>
              <a:t>23 </a:t>
            </a:r>
            <a:r>
              <a:rPr lang="ru-RU" altLang="en-US" sz="1800" b="1" kern="0" dirty="0" smtClean="0">
                <a:solidFill>
                  <a:srgbClr val="F7C943"/>
                </a:solidFill>
                <a:latin typeface="Arial" charset="0"/>
                <a:cs typeface="Arial" charset="0"/>
              </a:rPr>
              <a:t>октября 2014 года</a:t>
            </a:r>
          </a:p>
          <a:p>
            <a:pPr algn="l">
              <a:lnSpc>
                <a:spcPct val="150000"/>
              </a:lnSpc>
              <a:defRPr/>
            </a:pPr>
            <a:endParaRPr lang="ru-RU" altLang="en-US" sz="2400" b="1" kern="0" dirty="0" smtClean="0">
              <a:solidFill>
                <a:srgbClr val="F7C943"/>
              </a:solidFill>
              <a:latin typeface="Arial" charset="0"/>
              <a:cs typeface="Arial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24038"/>
            <a:ext cx="20621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525000" y="6519863"/>
            <a:ext cx="381000" cy="3381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/>
                </a:solidFill>
              </a:rPr>
              <a:pPr algn="ctr">
                <a:defRPr/>
              </a:pPr>
              <a:t>1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5100" y="1358900"/>
            <a:ext cx="9474200" cy="663575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cs typeface="Arial" charset="0"/>
              </a:rPr>
              <a:t>Дополнительные критерии присвоения дополнительных стипендий </a:t>
            </a:r>
            <a:endParaRPr lang="en-GB" altLang="en-US" dirty="0" smtClean="0"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2075" y="2387600"/>
            <a:ext cx="9671050" cy="40322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b="1" cap="small" dirty="0" smtClean="0">
                <a:cs typeface="Arial" pitchFamily="34" charset="0"/>
              </a:rPr>
              <a:t>Дополнительная схема мобильности для студентов из специфических регионов (</a:t>
            </a:r>
            <a:r>
              <a:rPr lang="ru-RU" sz="2000" b="1" cap="small" dirty="0" err="1" smtClean="0">
                <a:cs typeface="Arial" pitchFamily="34" charset="0"/>
              </a:rPr>
              <a:t>суб-регионов</a:t>
            </a:r>
            <a:r>
              <a:rPr lang="ru-RU" sz="2000" b="1" cap="small" dirty="0" smtClean="0">
                <a:cs typeface="Arial" pitchFamily="34" charset="0"/>
              </a:rPr>
              <a:t>) мира </a:t>
            </a:r>
            <a:r>
              <a:rPr lang="en-GB" sz="2000" b="1" cap="small" dirty="0" smtClean="0">
                <a:cs typeface="Arial" pitchFamily="34" charset="0"/>
              </a:rPr>
              <a:t>– </a:t>
            </a:r>
            <a:r>
              <a:rPr lang="ru-RU" sz="2000" b="1" cap="small" dirty="0" smtClean="0">
                <a:cs typeface="Arial" pitchFamily="34" charset="0"/>
              </a:rPr>
              <a:t>дополнительный бюджет </a:t>
            </a:r>
            <a:r>
              <a:rPr lang="en-GB" sz="2000" b="1" cap="small" dirty="0" smtClean="0">
                <a:cs typeface="Arial" pitchFamily="34" charset="0"/>
              </a:rPr>
              <a:t>(</a:t>
            </a:r>
            <a:r>
              <a:rPr lang="ru-RU" sz="2000" b="1" cap="small" dirty="0" smtClean="0">
                <a:cs typeface="Arial" pitchFamily="34" charset="0"/>
              </a:rPr>
              <a:t>направлен на внешние действия ЕС по развитию)</a:t>
            </a:r>
            <a:endParaRPr lang="en-GB" sz="2000" b="1" cap="small" dirty="0" smtClean="0">
              <a:cs typeface="Arial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sz="2000" cap="small" dirty="0" smtClean="0">
                <a:cs typeface="Arial" pitchFamily="34" charset="0"/>
              </a:rPr>
              <a:t>«</a:t>
            </a:r>
            <a:r>
              <a:rPr lang="ru-RU" sz="2000" cap="small" dirty="0" smtClean="0">
                <a:cs typeface="Arial" pitchFamily="34" charset="0"/>
              </a:rPr>
              <a:t>Бюджетная линия </a:t>
            </a:r>
            <a:r>
              <a:rPr lang="en-GB" sz="2000" cap="small" dirty="0" smtClean="0">
                <a:cs typeface="Arial" pitchFamily="34" charset="0"/>
              </a:rPr>
              <a:t>4 </a:t>
            </a:r>
            <a:r>
              <a:rPr lang="ru-RU" sz="2000" cap="small" dirty="0" smtClean="0">
                <a:cs typeface="Arial" pitchFamily="34" charset="0"/>
              </a:rPr>
              <a:t>бюджета </a:t>
            </a:r>
            <a:r>
              <a:rPr lang="ru-RU" sz="2000" cap="small" dirty="0" err="1" smtClean="0">
                <a:cs typeface="Arial" pitchFamily="34" charset="0"/>
              </a:rPr>
              <a:t>ес</a:t>
            </a:r>
            <a:r>
              <a:rPr lang="ru-RU" sz="2000" cap="small" dirty="0" smtClean="0">
                <a:cs typeface="Arial" pitchFamily="34" charset="0"/>
              </a:rPr>
              <a:t> </a:t>
            </a:r>
            <a:r>
              <a:rPr lang="en-GB" sz="2000" cap="small" dirty="0" smtClean="0">
                <a:cs typeface="Arial" pitchFamily="34" charset="0"/>
              </a:rPr>
              <a:t>perspectives" </a:t>
            </a:r>
            <a:endParaRPr lang="en-GB" sz="2000" dirty="0"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dirty="0" smtClean="0">
                <a:cs typeface="Arial" pitchFamily="34" charset="0"/>
              </a:rPr>
              <a:t>Заявители могут подать заявку на дополнительную стипендию на один или более регионов</a:t>
            </a:r>
            <a:r>
              <a:rPr lang="en-GB" sz="2000" b="1" dirty="0" smtClean="0">
                <a:cs typeface="Arial" pitchFamily="34" charset="0"/>
              </a:rPr>
              <a:t>/</a:t>
            </a:r>
            <a:r>
              <a:rPr lang="ru-RU" sz="2000" b="1" dirty="0" err="1" smtClean="0">
                <a:cs typeface="Arial" pitchFamily="34" charset="0"/>
              </a:rPr>
              <a:t>суб-регионов</a:t>
            </a:r>
            <a:r>
              <a:rPr lang="en-GB" sz="2000" b="1" dirty="0" smtClean="0">
                <a:cs typeface="Arial" pitchFamily="34" charset="0"/>
              </a:rPr>
              <a:t>/</a:t>
            </a:r>
            <a:r>
              <a:rPr lang="ru-RU" sz="2000" b="1" dirty="0" smtClean="0">
                <a:cs typeface="Arial" pitchFamily="34" charset="0"/>
              </a:rPr>
              <a:t>стран мира </a:t>
            </a:r>
            <a:r>
              <a:rPr lang="en-GB" sz="2000" dirty="0" smtClean="0">
                <a:cs typeface="Arial" pitchFamily="34" charset="0"/>
              </a:rPr>
              <a:t>:</a:t>
            </a:r>
          </a:p>
          <a:p>
            <a:pPr marL="0" indent="0" algn="just" eaLnBrk="1" hangingPunct="1">
              <a:buFontTx/>
              <a:buNone/>
              <a:defRPr/>
            </a:pPr>
            <a:endParaRPr lang="en-GB" sz="2000" dirty="0">
              <a:cs typeface="Arial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>
                <a:cs typeface="Arial" pitchFamily="34" charset="0"/>
              </a:rPr>
              <a:t>Азия, Центральная Азия, Ближний Восток, Южная Африка, Латинская Америка, Восточные и южные соседствующие страны,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ru-RU" sz="2000" b="1" dirty="0" smtClean="0">
                <a:cs typeface="Arial" pitchFamily="34" charset="0"/>
              </a:rPr>
              <a:t>страны Персидского залива</a:t>
            </a:r>
            <a:endParaRPr lang="en-GB" sz="2000" b="1" dirty="0">
              <a:cs typeface="Arial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n-GB" sz="800" dirty="0">
              <a:cs typeface="Arial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Только те проекты, которые прошли первый отборочный шаг будут оценены по дополнительному критерию соответственно региону</a:t>
            </a:r>
            <a:r>
              <a:rPr lang="en-GB" sz="14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endParaRPr lang="en-GB" sz="1400" b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GB" sz="2000" dirty="0">
              <a:cs typeface="Arial" pitchFamily="34" charset="0"/>
            </a:endParaRPr>
          </a:p>
          <a:p>
            <a:pPr eaLnBrk="1" hangingPunct="1">
              <a:defRPr/>
            </a:pPr>
            <a:endParaRPr lang="en-GB" sz="2000" dirty="0">
              <a:cs typeface="Arial" pitchFamily="34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5100" y="1371600"/>
            <a:ext cx="9474200" cy="663575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cs typeface="Arial" charset="0"/>
              </a:rPr>
              <a:t>Дополнительный критерий для присвоения дополнительных стипендий</a:t>
            </a:r>
            <a:endParaRPr lang="en-GB" altLang="en-US" dirty="0" smtClean="0"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7475" y="2349500"/>
            <a:ext cx="9671050" cy="40322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GB" sz="2000" b="1" cap="small" dirty="0" smtClean="0">
                <a:sym typeface="Wingdings" pitchFamily="2" charset="2"/>
              </a:rPr>
              <a:t>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cs typeface="Arial" pitchFamily="34" charset="0"/>
                <a:sym typeface="Wingdings" pitchFamily="2" charset="2"/>
              </a:rPr>
              <a:t>Ориентировочно</a:t>
            </a:r>
            <a:r>
              <a:rPr lang="en-GB" sz="2000" dirty="0" smtClean="0">
                <a:cs typeface="Arial" pitchFamily="34" charset="0"/>
              </a:rPr>
              <a:t>, </a:t>
            </a:r>
            <a:r>
              <a:rPr lang="ru-RU" sz="2000" dirty="0" smtClean="0">
                <a:cs typeface="Arial" pitchFamily="34" charset="0"/>
              </a:rPr>
              <a:t>консорциум может получить до 4 дополнительных стипендий для студентов за один набор </a:t>
            </a:r>
            <a:r>
              <a:rPr lang="en-GB" sz="2000" dirty="0" smtClean="0">
                <a:cs typeface="Arial" pitchFamily="34" charset="0"/>
              </a:rPr>
              <a:t>– </a:t>
            </a:r>
            <a:r>
              <a:rPr lang="ru-RU" sz="2000" dirty="0" smtClean="0">
                <a:cs typeface="Arial" pitchFamily="34" charset="0"/>
              </a:rPr>
              <a:t>за один ЭМ СМС выпуск </a:t>
            </a:r>
            <a:r>
              <a:rPr lang="en-GB" sz="2000" dirty="0" smtClean="0">
                <a:cs typeface="Arial" pitchFamily="34" charset="0"/>
              </a:rPr>
              <a:t>(3 </a:t>
            </a:r>
            <a:r>
              <a:rPr lang="ru-RU" sz="2000" dirty="0" smtClean="0">
                <a:cs typeface="Arial" pitchFamily="34" charset="0"/>
              </a:rPr>
              <a:t>набора/выпуска за один контракт 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ru-RU" sz="2000" dirty="0" smtClean="0">
                <a:cs typeface="Arial" pitchFamily="34" charset="0"/>
                <a:sym typeface="Wingdings" pitchFamily="2" charset="2"/>
              </a:rPr>
              <a:t>примерно до 12 стипендий )</a:t>
            </a:r>
            <a:endParaRPr lang="en-GB" sz="2000" dirty="0"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fr-BE" sz="2000" dirty="0" smtClean="0">
              <a:cs typeface="Arial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GB" sz="2000" b="1" cap="small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ru-RU" sz="2000" b="1" cap="small" dirty="0" smtClean="0">
                <a:cs typeface="Arial" pitchFamily="34" charset="0"/>
                <a:sym typeface="Wingdings" pitchFamily="2" charset="2"/>
              </a:rPr>
              <a:t>Дополнительный критерий присвоения</a:t>
            </a:r>
            <a:endParaRPr lang="en-GB" sz="2000" b="1" cap="small" dirty="0">
              <a:cs typeface="Arial" pitchFamily="34" charset="0"/>
            </a:endParaRPr>
          </a:p>
          <a:p>
            <a:pPr marL="400050" lvl="1" indent="0" algn="just" eaLnBrk="1" hangingPunct="1">
              <a:buNone/>
              <a:defRPr/>
            </a:pPr>
            <a:r>
              <a:rPr lang="ru-RU" sz="1600" b="1" dirty="0" smtClean="0">
                <a:cs typeface="Arial" pitchFamily="34" charset="0"/>
              </a:rPr>
              <a:t>Соответствие проекта в целевом регионе</a:t>
            </a:r>
            <a:endParaRPr lang="en-GB" sz="1800" dirty="0" smtClean="0">
              <a:cs typeface="Arial" pitchFamily="34" charset="0"/>
            </a:endParaRPr>
          </a:p>
          <a:p>
            <a:pPr marL="400050" lvl="1" indent="0" algn="just" eaLnBrk="1" hangingPunct="1">
              <a:buNone/>
              <a:defRPr/>
            </a:pPr>
            <a:r>
              <a:rPr lang="en-GB" sz="1800" dirty="0" smtClean="0">
                <a:cs typeface="Arial" pitchFamily="34" charset="0"/>
              </a:rPr>
              <a:t>(</a:t>
            </a:r>
            <a:r>
              <a:rPr lang="ru-RU" sz="1800" dirty="0" smtClean="0">
                <a:cs typeface="Arial" pitchFamily="34" charset="0"/>
              </a:rPr>
              <a:t>макс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>
                <a:cs typeface="Arial" pitchFamily="34" charset="0"/>
              </a:rPr>
              <a:t>5 </a:t>
            </a:r>
            <a:r>
              <a:rPr lang="ru-RU" sz="1800" dirty="0" smtClean="0">
                <a:cs typeface="Arial" pitchFamily="34" charset="0"/>
              </a:rPr>
              <a:t>баллов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>
                <a:cs typeface="Arial" pitchFamily="34" charset="0"/>
              </a:rPr>
              <a:t>/ </a:t>
            </a:r>
            <a:r>
              <a:rPr lang="ru-RU" sz="1800" dirty="0" smtClean="0">
                <a:cs typeface="Arial" pitchFamily="34" charset="0"/>
              </a:rPr>
              <a:t>за регион</a:t>
            </a:r>
            <a:r>
              <a:rPr lang="en-GB" sz="1800" dirty="0" smtClean="0">
                <a:cs typeface="Arial" pitchFamily="34" charset="0"/>
              </a:rPr>
              <a:t>)</a:t>
            </a:r>
          </a:p>
          <a:p>
            <a:pPr marL="400050" lvl="1" indent="0" algn="just" eaLnBrk="1" hangingPunct="1">
              <a:buNone/>
              <a:defRPr/>
            </a:pPr>
            <a:endParaRPr lang="en-GB" sz="1800" dirty="0">
              <a:cs typeface="Arial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rgbClr val="C00000"/>
                </a:solidFill>
                <a:cs typeface="Arial" pitchFamily="34" charset="0"/>
              </a:rPr>
              <a:t>Как минимум должны набрать 2.5 балла (на данный регион) для того, чтобы быть рассмотренным на финансирования</a:t>
            </a:r>
            <a:endParaRPr lang="en-GB" sz="18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GB" sz="2000" b="1" dirty="0" smtClean="0">
              <a:cs typeface="Arial" pitchFamily="34" charset="0"/>
            </a:endParaRPr>
          </a:p>
          <a:p>
            <a:pPr marL="180975" indent="-180975" eaLnBrk="1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None/>
              <a:defRPr/>
            </a:pPr>
            <a:r>
              <a:rPr lang="en-GB" sz="2000" b="1" cap="small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ru-RU" sz="2000" b="1" cap="small" dirty="0" smtClean="0">
                <a:cs typeface="Arial" pitchFamily="34" charset="0"/>
                <a:sym typeface="Wingdings" pitchFamily="2" charset="2"/>
              </a:rPr>
              <a:t>Общий дополнительный бюджет </a:t>
            </a:r>
            <a:r>
              <a:rPr lang="fr-BE" sz="2000" cap="small" dirty="0" smtClean="0">
                <a:cs typeface="Arial" pitchFamily="34" charset="0"/>
              </a:rPr>
              <a:t>: </a:t>
            </a:r>
            <a:r>
              <a:rPr lang="ru-RU" sz="2000" cap="small" dirty="0" smtClean="0">
                <a:cs typeface="Arial" pitchFamily="34" charset="0"/>
              </a:rPr>
              <a:t>приблизительно </a:t>
            </a:r>
            <a:r>
              <a:rPr lang="fr-BE" sz="2000" cap="small" dirty="0" smtClean="0">
                <a:cs typeface="Arial" pitchFamily="34" charset="0"/>
              </a:rPr>
              <a:t>25 </a:t>
            </a:r>
            <a:r>
              <a:rPr lang="fr-BE" sz="2000" cap="small" dirty="0">
                <a:cs typeface="Arial" pitchFamily="34" charset="0"/>
              </a:rPr>
              <a:t>Mio €.</a:t>
            </a:r>
            <a:endParaRPr lang="en-GB" sz="2000" cap="small" dirty="0">
              <a:cs typeface="Arial" pitchFamily="34" charset="0"/>
            </a:endParaRPr>
          </a:p>
          <a:p>
            <a:pPr marL="180975" indent="0" eaLnBrk="1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Tx/>
              <a:buNone/>
              <a:defRPr/>
            </a:pP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0500" y="1270000"/>
            <a:ext cx="9474200" cy="663575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cs typeface="Arial" charset="0"/>
              </a:rPr>
              <a:t>Что ожидает </a:t>
            </a:r>
            <a:endParaRPr lang="en-GB" altLang="en-US" dirty="0" smtClean="0"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7638" y="1963738"/>
            <a:ext cx="9671050" cy="40322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42925" indent="-361950" algn="just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000" b="1" u="sng" dirty="0" smtClean="0">
                <a:solidFill>
                  <a:schemeClr val="accent1"/>
                </a:solidFill>
                <a:cs typeface="Arial" panose="020B0604020202020204" pitchFamily="34" charset="0"/>
              </a:rPr>
              <a:t>04.03.2015 – 12:00 CET</a:t>
            </a:r>
            <a:r>
              <a:rPr lang="en-GB" sz="2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:</a:t>
            </a:r>
          </a:p>
          <a:p>
            <a:pPr marL="581025" lvl="1" indent="0" algn="just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ru-RU" sz="1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Сроки второго конкурса </a:t>
            </a:r>
            <a:r>
              <a:rPr lang="en-GB" sz="1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E+:EMJMD</a:t>
            </a:r>
            <a:r>
              <a:rPr lang="ru-RU" sz="1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– </a:t>
            </a:r>
            <a:r>
              <a:rPr lang="ru-RU" sz="1800" b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Эразмус+</a:t>
            </a:r>
            <a:r>
              <a:rPr lang="ru-RU" sz="1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ЭМ СМС</a:t>
            </a:r>
            <a:endParaRPr lang="en-GB" sz="16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942975" lvl="1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Примерно </a:t>
            </a:r>
            <a:r>
              <a:rPr lang="en-GB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18 </a:t>
            </a:r>
            <a:r>
              <a:rPr lang="ru-RU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СМС проекты</a:t>
            </a:r>
            <a:r>
              <a:rPr lang="en-GB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;</a:t>
            </a:r>
          </a:p>
          <a:p>
            <a:pPr marL="942975" lvl="1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Приблизительно </a:t>
            </a:r>
            <a:r>
              <a:rPr lang="en-GB" sz="1800" dirty="0" smtClean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r>
              <a:rPr lang="en-GB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34 65</a:t>
            </a:r>
            <a:r>
              <a:rPr lang="en-GB" sz="1600" b="1" dirty="0" smtClean="0">
                <a:solidFill>
                  <a:srgbClr val="C00000"/>
                </a:solidFill>
              </a:rPr>
              <a:t>0 000 </a:t>
            </a:r>
            <a:r>
              <a:rPr lang="ru-RU" sz="1600" b="1" dirty="0" smtClean="0">
                <a:solidFill>
                  <a:srgbClr val="C00000"/>
                </a:solidFill>
              </a:rPr>
              <a:t>ЕВРО</a:t>
            </a:r>
            <a:r>
              <a:rPr lang="en-GB" sz="1600" dirty="0" smtClean="0">
                <a:solidFill>
                  <a:srgbClr val="C00000"/>
                </a:solidFill>
              </a:rPr>
              <a:t>	+	</a:t>
            </a:r>
            <a:r>
              <a:rPr lang="en-GB" sz="1600" b="1" dirty="0" smtClean="0">
                <a:solidFill>
                  <a:srgbClr val="C00000"/>
                </a:solidFill>
              </a:rPr>
              <a:t>25 000 </a:t>
            </a:r>
            <a:r>
              <a:rPr lang="en-GB" sz="1600" b="1" dirty="0">
                <a:solidFill>
                  <a:srgbClr val="C00000"/>
                </a:solidFill>
              </a:rPr>
              <a:t>000 </a:t>
            </a:r>
            <a:r>
              <a:rPr lang="ru-RU" sz="1600" b="1" dirty="0" smtClean="0">
                <a:solidFill>
                  <a:srgbClr val="C00000"/>
                </a:solidFill>
              </a:rPr>
              <a:t>ЕВРО</a:t>
            </a:r>
            <a:endParaRPr lang="en-GB" sz="1600" b="1" dirty="0" smtClean="0">
              <a:solidFill>
                <a:srgbClr val="C00000"/>
              </a:solidFill>
            </a:endParaRPr>
          </a:p>
          <a:p>
            <a:pPr marL="3724275" lvl="8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None/>
              <a:defRPr/>
            </a:pPr>
            <a:r>
              <a:rPr lang="en-GB" sz="1400" dirty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			</a:t>
            </a:r>
            <a:r>
              <a:rPr lang="en-GB" i="1" dirty="0" smtClean="0">
                <a:solidFill>
                  <a:srgbClr val="C00000"/>
                </a:solidFill>
              </a:rPr>
              <a:t>(</a:t>
            </a:r>
            <a:r>
              <a:rPr lang="ru-RU" i="1" dirty="0" smtClean="0">
                <a:solidFill>
                  <a:srgbClr val="C00000"/>
                </a:solidFill>
              </a:rPr>
              <a:t>Бюджетная статья</a:t>
            </a:r>
            <a:r>
              <a:rPr lang="en-GB" i="1" dirty="0" smtClean="0">
                <a:solidFill>
                  <a:srgbClr val="C00000"/>
                </a:solidFill>
              </a:rPr>
              <a:t>)</a:t>
            </a:r>
          </a:p>
          <a:p>
            <a:pPr marL="581025" lvl="1" indent="0" algn="ctr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None/>
              <a:defRPr/>
            </a:pPr>
            <a:endParaRPr lang="en-GB" sz="20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638175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2000" b="1" u="sng" dirty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2015: </a:t>
            </a:r>
            <a:r>
              <a:rPr lang="ru-RU" sz="2000" b="1" u="sng" dirty="0" smtClean="0">
                <a:solidFill>
                  <a:schemeClr val="accent1"/>
                </a:solidFill>
                <a:cs typeface="Arial" panose="020B0604020202020204" pitchFamily="34" charset="0"/>
              </a:rPr>
              <a:t>конец</a:t>
            </a:r>
            <a:r>
              <a:rPr lang="en-GB" sz="2000" b="1" u="sng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 Q2/Q3:</a:t>
            </a:r>
          </a:p>
          <a:p>
            <a:pPr marL="638175" indent="-457200" algn="ctr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2000" b="1" u="sng" dirty="0" smtClean="0">
                <a:solidFill>
                  <a:schemeClr val="accent1"/>
                </a:solidFill>
                <a:ea typeface="+mn-ea"/>
                <a:cs typeface="Arial" panose="020B0604020202020204" pitchFamily="34" charset="0"/>
              </a:rPr>
              <a:t>Решение по новым отобранным ЭМ СМС</a:t>
            </a:r>
            <a:endParaRPr lang="en-GB" sz="2000" b="1" u="sng" dirty="0">
              <a:solidFill>
                <a:schemeClr val="accent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03200" y="1193800"/>
            <a:ext cx="9474200" cy="663575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cs typeface="Arial" charset="0"/>
              </a:rPr>
              <a:t>Подача </a:t>
            </a:r>
            <a:r>
              <a:rPr lang="ru-RU" altLang="en-US" dirty="0" err="1" smtClean="0">
                <a:cs typeface="Arial" charset="0"/>
              </a:rPr>
              <a:t>завяки</a:t>
            </a:r>
            <a:endParaRPr lang="en-GB" altLang="en-US" dirty="0" smtClean="0"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7475" y="1892300"/>
            <a:ext cx="9671050" cy="4032250"/>
          </a:xfrm>
        </p:spPr>
        <p:txBody>
          <a:bodyPr/>
          <a:lstStyle/>
          <a:p>
            <a:pPr marL="180975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GB" altLang="en-US" sz="1500" b="1" dirty="0" smtClean="0">
                <a:cs typeface="Arial" charset="0"/>
              </a:rPr>
              <a:t> </a:t>
            </a:r>
            <a:r>
              <a:rPr lang="ru-RU" altLang="en-US" sz="1500" b="1" dirty="0" smtClean="0">
                <a:cs typeface="Arial" charset="0"/>
              </a:rPr>
              <a:t>ЭМ СМС</a:t>
            </a:r>
            <a:endParaRPr lang="en-GB" altLang="en-US" sz="1500" b="1" dirty="0" smtClean="0">
              <a:cs typeface="Arial" charset="0"/>
            </a:endParaRPr>
          </a:p>
          <a:p>
            <a:pPr marL="809625" lvl="1" indent="-2667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fr-BE" altLang="en-US" sz="1500" dirty="0" smtClean="0">
                <a:cs typeface="Arial" charset="0"/>
                <a:hlinkClick r:id="rId2"/>
              </a:rPr>
              <a:t>http://eacea.ec.europa.eu/erasmus-plus/funding_en</a:t>
            </a:r>
          </a:p>
          <a:p>
            <a:pPr marL="809625" lvl="1" indent="-2667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fr-BE" altLang="en-US" sz="1500" dirty="0" smtClean="0">
                <a:cs typeface="Arial" charset="0"/>
                <a:hlinkClick r:id="rId2"/>
              </a:rPr>
              <a:t>http://eacea.ec.europa.eu/erasmus-plus/funding/key-action-1-joint-master-degrees_en</a:t>
            </a:r>
            <a:endParaRPr lang="fr-BE" altLang="en-US" sz="1500" dirty="0" smtClean="0">
              <a:cs typeface="Arial" charset="0"/>
            </a:endParaRPr>
          </a:p>
          <a:p>
            <a:pPr marL="809625" lvl="1" indent="-26670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</a:pPr>
            <a:r>
              <a:rPr lang="ru-RU" altLang="en-US" sz="1500" dirty="0" smtClean="0">
                <a:ea typeface="Verdana" pitchFamily="34" charset="0"/>
                <a:cs typeface="Arial" charset="0"/>
              </a:rPr>
              <a:t>Заявки должны быть предоставлены в электронной форме с приложениями</a:t>
            </a:r>
            <a:endParaRPr lang="en-GB" altLang="en-US" sz="1500" dirty="0" smtClean="0">
              <a:ea typeface="Verdana" pitchFamily="34" charset="0"/>
              <a:cs typeface="Arial" charset="0"/>
            </a:endParaRP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Зарегистрируйте организацию в Портале участника и получите идентификационный код участника </a:t>
            </a:r>
            <a:r>
              <a:rPr lang="en-GB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(PIC)</a:t>
            </a: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Создайте свою электронную форму заявки использую свой </a:t>
            </a:r>
            <a:r>
              <a:rPr lang="en-GB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PIC</a:t>
            </a: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 </a:t>
            </a:r>
            <a:endParaRPr lang="en-GB" altLang="en-US" sz="1500" dirty="0" smtClean="0">
              <a:solidFill>
                <a:srgbClr val="0F5494"/>
              </a:solidFill>
              <a:ea typeface="Verdana" pitchFamily="34" charset="0"/>
              <a:cs typeface="Arial" charset="0"/>
            </a:endParaRP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Заполните электронную форму</a:t>
            </a:r>
            <a:endParaRPr lang="en-GB" altLang="en-US" sz="1500" dirty="0" smtClean="0">
              <a:solidFill>
                <a:srgbClr val="0F5494"/>
              </a:solidFill>
              <a:ea typeface="Verdana" pitchFamily="34" charset="0"/>
              <a:cs typeface="Arial" charset="0"/>
            </a:endParaRP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Прикрепите завершенные версии приложений к электронной форме</a:t>
            </a:r>
            <a:endParaRPr lang="en-GB" altLang="en-US" sz="1500" dirty="0" smtClean="0">
              <a:solidFill>
                <a:srgbClr val="0F5494"/>
              </a:solidFill>
              <a:ea typeface="Verdana" pitchFamily="34" charset="0"/>
              <a:cs typeface="Arial" charset="0"/>
            </a:endParaRP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Предоставьте электронную форму в </a:t>
            </a:r>
            <a:r>
              <a:rPr lang="ru-RU" altLang="en-US" sz="1500" dirty="0" err="1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он-лайн</a:t>
            </a:r>
            <a:r>
              <a:rPr lang="ru-RU" altLang="en-US" sz="1500" dirty="0" smtClean="0">
                <a:solidFill>
                  <a:srgbClr val="0F5494"/>
                </a:solidFill>
                <a:ea typeface="Verdana" pitchFamily="34" charset="0"/>
                <a:cs typeface="Arial" charset="0"/>
              </a:rPr>
              <a:t> режиме</a:t>
            </a:r>
            <a:endParaRPr lang="en-GB" altLang="en-US" sz="1500" dirty="0" smtClean="0">
              <a:solidFill>
                <a:srgbClr val="0F5494"/>
              </a:solidFill>
              <a:ea typeface="Verdana" pitchFamily="34" charset="0"/>
              <a:cs typeface="Arial" charset="0"/>
            </a:endParaRPr>
          </a:p>
          <a:p>
            <a:pPr marL="180975" indent="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</a:pPr>
            <a:r>
              <a:rPr lang="ru-RU" altLang="en-US" sz="1500" b="1" dirty="0" smtClean="0">
                <a:cs typeface="Arial" charset="0"/>
              </a:rPr>
              <a:t>Наилучшие примеры СМС доступны на</a:t>
            </a:r>
            <a:endParaRPr lang="en-GB" altLang="en-US" sz="1500" b="1" dirty="0" smtClean="0">
              <a:cs typeface="Arial" charset="0"/>
            </a:endParaRPr>
          </a:p>
          <a:p>
            <a:pPr marL="809625" lvl="1" indent="-266700"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en-GB" altLang="en-US" sz="1500" dirty="0" smtClean="0">
                <a:cs typeface="Arial" charset="0"/>
                <a:hlinkClick r:id="rId3"/>
              </a:rPr>
              <a:t>http://eacea.ec.europa.eu/erasmus_mundus/tools/good_practices_en.php</a:t>
            </a:r>
            <a:endParaRPr lang="en-GB" altLang="en-US" sz="1500" b="1" dirty="0" smtClean="0">
              <a:cs typeface="Arial" charset="0"/>
            </a:endParaRPr>
          </a:p>
          <a:p>
            <a:pPr marL="1200150" lvl="3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Verdana" pitchFamily="34" charset="0"/>
              <a:buAutoNum type="arabicPeriod"/>
            </a:pPr>
            <a:endParaRPr lang="en-GB" altLang="en-US" sz="1500" b="1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55163" y="6519863"/>
            <a:ext cx="350837" cy="338137"/>
          </a:xfrm>
        </p:spPr>
        <p:txBody>
          <a:bodyPr/>
          <a:lstStyle/>
          <a:p>
            <a:pPr algn="ctr">
              <a:defRPr/>
            </a:pPr>
            <a:fld id="{27174F4B-C864-4FFE-A765-AEB1AFEBB6DF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13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6"/>
          <p:cNvSpPr>
            <a:spLocks noGrp="1"/>
          </p:cNvSpPr>
          <p:nvPr>
            <p:ph type="body" idx="1"/>
          </p:nvPr>
        </p:nvSpPr>
        <p:spPr>
          <a:xfrm>
            <a:off x="782638" y="2492375"/>
            <a:ext cx="8420100" cy="19145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altLang="en-US" sz="2800" dirty="0" smtClean="0">
                <a:latin typeface="+mj-lt"/>
                <a:cs typeface="Arial" charset="0"/>
              </a:rPr>
              <a:t>Благодарим вас </a:t>
            </a:r>
            <a:r>
              <a:rPr lang="ru-RU" altLang="en-US" sz="2800" smtClean="0">
                <a:latin typeface="+mj-lt"/>
                <a:cs typeface="Arial" charset="0"/>
              </a:rPr>
              <a:t>за внимание!</a:t>
            </a:r>
            <a:endParaRPr lang="en-GB" altLang="en-US" sz="2800" dirty="0" smtClean="0">
              <a:latin typeface="+mj-lt"/>
              <a:cs typeface="Arial" charset="0"/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55163" y="6519863"/>
            <a:ext cx="350837" cy="338137"/>
          </a:xfrm>
        </p:spPr>
        <p:txBody>
          <a:bodyPr/>
          <a:lstStyle/>
          <a:p>
            <a:pPr algn="ctr">
              <a:defRPr/>
            </a:pPr>
            <a:fld id="{F1F95DAC-8DA6-4E5A-9BA9-BA97BF402141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14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579938"/>
            <a:ext cx="472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1463675"/>
            <a:ext cx="93599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/>
          <a:lstStyle/>
          <a:p>
            <a:pPr marL="88900" indent="358775" algn="ctr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3200" b="1" dirty="0">
                <a:solidFill>
                  <a:srgbClr val="0F5494"/>
                </a:solidFill>
                <a:cs typeface="+mn-cs"/>
              </a:rPr>
              <a:t> </a:t>
            </a:r>
            <a:endParaRPr lang="en-GB" sz="1600" b="1" dirty="0">
              <a:solidFill>
                <a:srgbClr val="C00000"/>
              </a:solidFill>
              <a:cs typeface="+mn-cs"/>
            </a:endParaRP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F5494"/>
                </a:solidFill>
                <a:cs typeface="+mn-cs"/>
              </a:rPr>
              <a:t>Selected and </a:t>
            </a:r>
            <a:r>
              <a:rPr lang="en-GB" sz="2000" b="1" dirty="0">
                <a:solidFill>
                  <a:srgbClr val="0F5494"/>
                </a:solidFill>
                <a:cs typeface="+mn-cs"/>
              </a:rPr>
              <a:t>supported</a:t>
            </a:r>
            <a:r>
              <a:rPr lang="en-GB" sz="2000" dirty="0">
                <a:solidFill>
                  <a:srgbClr val="0F5494"/>
                </a:solidFill>
                <a:cs typeface="+mn-cs"/>
              </a:rPr>
              <a:t> by the European Commission</a:t>
            </a: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endParaRPr lang="en-GB" sz="2000" dirty="0">
              <a:solidFill>
                <a:srgbClr val="0F5494"/>
              </a:solidFill>
              <a:cs typeface="+mn-cs"/>
            </a:endParaRPr>
          </a:p>
          <a:p>
            <a:pPr marL="361950" indent="-276225" algn="ctr" eaLnBrk="0" hangingPunct="0">
              <a:spcBef>
                <a:spcPct val="50000"/>
              </a:spcBef>
              <a:tabLst>
                <a:tab pos="85725" algn="l"/>
              </a:tabLs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МОБИЛЬНОСТЬ </a:t>
            </a:r>
            <a:r>
              <a:rPr lang="en-GB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ОТКРЫТАЯ ДЛЯ ВСЕГО МИРА</a:t>
            </a:r>
            <a:endParaRPr lang="en-GB" b="1" u="sng" dirty="0">
              <a:solidFill>
                <a:srgbClr val="C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en-GB" sz="8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5725" algn="ctr">
              <a:spcBef>
                <a:spcPct val="50000"/>
              </a:spcBef>
              <a:buClr>
                <a:srgbClr val="C00000"/>
              </a:buClr>
              <a:buSzPct val="90000"/>
              <a:defRPr/>
            </a:pPr>
            <a:r>
              <a:rPr lang="ru-RU" b="1" u="sng" dirty="0" smtClean="0">
                <a:solidFill>
                  <a:srgbClr val="0F549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Мобильность </a:t>
            </a:r>
            <a:r>
              <a:rPr lang="ru-RU" b="1" u="sng" smtClean="0">
                <a:solidFill>
                  <a:srgbClr val="0F549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для получения степени</a:t>
            </a:r>
            <a:endParaRPr lang="en-GB" b="1" u="sng" dirty="0">
              <a:solidFill>
                <a:srgbClr val="0F549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61950">
              <a:spcBef>
                <a:spcPct val="50000"/>
              </a:spcBef>
              <a:buClr>
                <a:srgbClr val="0F5494"/>
              </a:buClr>
              <a:buSzPct val="90000"/>
              <a:defRPr/>
            </a:pPr>
            <a:endParaRPr lang="en-GB" sz="1400" b="1" u="sng" dirty="0">
              <a:solidFill>
                <a:srgbClr val="33669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61950" algn="ctr">
              <a:spcBef>
                <a:spcPct val="50000"/>
              </a:spcBef>
              <a:buClr>
                <a:srgbClr val="0F5494"/>
              </a:buClr>
              <a:buSzPct val="90000"/>
              <a:defRPr/>
            </a:pPr>
            <a:r>
              <a:rPr lang="ru-RU" sz="2000" b="1" u="sng" dirty="0" smtClean="0">
                <a:solidFill>
                  <a:srgbClr val="3366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Высококачественные совместные магистерские программы предлагаются </a:t>
            </a:r>
          </a:p>
          <a:p>
            <a:pPr marL="361950" algn="ctr">
              <a:spcBef>
                <a:spcPct val="50000"/>
              </a:spcBef>
              <a:buClr>
                <a:srgbClr val="0F5494"/>
              </a:buClr>
              <a:buSzPct val="90000"/>
              <a:defRPr/>
            </a:pPr>
            <a:r>
              <a:rPr lang="ru-RU" sz="2000" b="1" u="sng" dirty="0" smtClean="0">
                <a:solidFill>
                  <a:srgbClr val="3366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консорциумом университетов с целью привлечения </a:t>
            </a:r>
          </a:p>
          <a:p>
            <a:pPr marL="361950" algn="ctr">
              <a:spcBef>
                <a:spcPct val="50000"/>
              </a:spcBef>
              <a:buClr>
                <a:srgbClr val="0F5494"/>
              </a:buClr>
              <a:buSzPct val="90000"/>
              <a:defRPr/>
            </a:pPr>
            <a:r>
              <a:rPr lang="ru-RU" sz="2000" b="1" u="sng" dirty="0" smtClean="0">
                <a:solidFill>
                  <a:srgbClr val="3366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наилучших студентов со всего мира</a:t>
            </a:r>
            <a:r>
              <a:rPr lang="en-GB" sz="2000" b="1" dirty="0" smtClean="0">
                <a:solidFill>
                  <a:srgbClr val="3366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80975" lvl="1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endParaRPr lang="en-GB" sz="20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28600" y="1566863"/>
            <a:ext cx="9359900" cy="153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F218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altLang="en-US" sz="2000" b="1" dirty="0" smtClean="0">
                <a:solidFill>
                  <a:srgbClr val="0F5494"/>
                </a:solidFill>
                <a:ea typeface="MS PGothic" pitchFamily="34" charset="-128"/>
              </a:rPr>
              <a:t>ЭРАЗМУС</a:t>
            </a:r>
            <a:r>
              <a:rPr lang="fr-BE" altLang="en-US" sz="2000" b="1" dirty="0" smtClean="0">
                <a:solidFill>
                  <a:srgbClr val="0F5494"/>
                </a:solidFill>
                <a:ea typeface="MS PGothic" pitchFamily="34" charset="-128"/>
              </a:rPr>
              <a:t>+</a:t>
            </a:r>
            <a:endParaRPr lang="fr-BE" altLang="en-US" sz="2000" b="1" dirty="0">
              <a:solidFill>
                <a:srgbClr val="0F5494"/>
              </a:solidFill>
              <a:ea typeface="MS PGothic" pitchFamily="34" charset="-128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altLang="en-US" sz="2000" dirty="0" smtClean="0">
                <a:solidFill>
                  <a:srgbClr val="0F5494"/>
                </a:solidFill>
                <a:ea typeface="MS PGothic" pitchFamily="34" charset="-128"/>
              </a:rPr>
              <a:t>Ключевое действие </a:t>
            </a:r>
            <a:r>
              <a:rPr lang="fr-BE" altLang="en-US" sz="2000" dirty="0" smtClean="0">
                <a:solidFill>
                  <a:srgbClr val="0F5494"/>
                </a:solidFill>
                <a:ea typeface="MS PGothic" pitchFamily="34" charset="-128"/>
              </a:rPr>
              <a:t>1</a:t>
            </a:r>
            <a:endParaRPr lang="en-GB" altLang="en-US" sz="2000" dirty="0">
              <a:solidFill>
                <a:srgbClr val="0F5494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ru-RU" altLang="en-US" sz="2000" b="1" dirty="0" smtClean="0">
                <a:solidFill>
                  <a:srgbClr val="0F5494"/>
                </a:solidFill>
              </a:rPr>
              <a:t>Индивидуальная мобильность с целью обучения </a:t>
            </a:r>
            <a:r>
              <a:rPr lang="en-GB" altLang="en-US" sz="2000" b="1" dirty="0">
                <a:solidFill>
                  <a:srgbClr val="0F5494"/>
                </a:solidFill>
              </a:rPr>
              <a:t/>
            </a:r>
            <a:br>
              <a:rPr lang="en-GB" altLang="en-US" sz="2000" b="1" dirty="0">
                <a:solidFill>
                  <a:srgbClr val="0F5494"/>
                </a:solidFill>
              </a:rPr>
            </a:br>
            <a:r>
              <a:rPr lang="en-GB" altLang="en-US" sz="2000" b="1" dirty="0">
                <a:solidFill>
                  <a:srgbClr val="0F5494"/>
                </a:solidFill>
              </a:rPr>
              <a:t>- </a:t>
            </a:r>
            <a:r>
              <a:rPr lang="ru-RU" altLang="en-US" sz="2000" b="1" dirty="0" smtClean="0">
                <a:solidFill>
                  <a:srgbClr val="0F5494"/>
                </a:solidFill>
              </a:rPr>
              <a:t>Высшее образование</a:t>
            </a:r>
            <a:r>
              <a:rPr lang="en-GB" altLang="en-US" sz="2000" b="1" dirty="0" smtClean="0">
                <a:solidFill>
                  <a:srgbClr val="0F5494"/>
                </a:solidFill>
              </a:rPr>
              <a:t> </a:t>
            </a:r>
            <a:r>
              <a:rPr lang="en-GB" altLang="en-US" sz="2000" b="1" dirty="0">
                <a:solidFill>
                  <a:srgbClr val="0F5494"/>
                </a:solidFill>
              </a:rPr>
              <a:t>-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6413" y="1463675"/>
            <a:ext cx="8502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/>
          <a:lstStyle/>
          <a:p>
            <a:pPr marL="88900" indent="358775" algn="ctr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3200" b="1" dirty="0">
                <a:solidFill>
                  <a:srgbClr val="0F5494"/>
                </a:solidFill>
                <a:cs typeface="+mn-cs"/>
              </a:rPr>
              <a:t> </a:t>
            </a:r>
            <a:r>
              <a:rPr lang="ru-RU" sz="3200" b="1" dirty="0" smtClean="0">
                <a:solidFill>
                  <a:srgbClr val="0F5494"/>
                </a:solidFill>
                <a:cs typeface="+mn-cs"/>
              </a:rPr>
              <a:t>ЭМ совместные магистерские степени</a:t>
            </a:r>
            <a:r>
              <a:rPr lang="en-GB" sz="2800" b="1" dirty="0" smtClean="0">
                <a:solidFill>
                  <a:srgbClr val="0F5494"/>
                </a:solidFill>
                <a:cs typeface="+mn-cs"/>
              </a:rPr>
              <a:t>:</a:t>
            </a:r>
            <a:endParaRPr lang="en-GB" sz="2800" b="1" dirty="0">
              <a:solidFill>
                <a:srgbClr val="0F5494"/>
              </a:solidFill>
              <a:cs typeface="+mn-cs"/>
            </a:endParaRPr>
          </a:p>
          <a:p>
            <a:pPr marL="447675" indent="-447675" algn="ctr" eaLnBrk="0" hangingPunct="0">
              <a:spcBef>
                <a:spcPct val="50000"/>
              </a:spcBef>
              <a:buClr>
                <a:srgbClr val="FFD400"/>
              </a:buClr>
              <a:buSzPct val="90000"/>
              <a:defRPr/>
            </a:pPr>
            <a:r>
              <a:rPr lang="en-GB" sz="1200" b="1" dirty="0">
                <a:solidFill>
                  <a:srgbClr val="0F5494"/>
                </a:solidFill>
                <a:cs typeface="+mn-cs"/>
              </a:rPr>
              <a:t>		</a:t>
            </a:r>
            <a:br>
              <a:rPr lang="en-GB" sz="1200" b="1" dirty="0">
                <a:solidFill>
                  <a:srgbClr val="0F5494"/>
                </a:solidFill>
                <a:cs typeface="+mn-cs"/>
              </a:rPr>
            </a:br>
            <a:r>
              <a:rPr lang="en-GB" sz="1200" b="1" dirty="0">
                <a:solidFill>
                  <a:srgbClr val="0F5494"/>
                </a:solidFill>
                <a:cs typeface="+mn-cs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cs typeface="+mn-cs"/>
              </a:rPr>
              <a:t>Высоко интегрированные международные магистерские программы </a:t>
            </a:r>
            <a:endParaRPr lang="en-GB" sz="1800" b="1" dirty="0">
              <a:solidFill>
                <a:srgbClr val="C00000"/>
              </a:solidFill>
              <a:cs typeface="+mn-cs"/>
            </a:endParaRPr>
          </a:p>
          <a:p>
            <a:pPr marL="447675" indent="-447675" algn="ctr" eaLnBrk="0" hangingPunct="0">
              <a:spcBef>
                <a:spcPct val="50000"/>
              </a:spcBef>
              <a:buClr>
                <a:srgbClr val="FFD400"/>
              </a:buClr>
              <a:buSzPct val="90000"/>
              <a:defRPr/>
            </a:pPr>
            <a:endParaRPr lang="en-GB" sz="1400" b="1" dirty="0">
              <a:solidFill>
                <a:srgbClr val="C00000"/>
              </a:solidFill>
              <a:cs typeface="+mn-cs"/>
            </a:endParaRP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F5494"/>
                </a:solidFill>
              </a:rPr>
              <a:t>Поддерживаются и отбираются Европейской Комиссией</a:t>
            </a:r>
            <a:r>
              <a:rPr lang="en-GB" sz="1400" dirty="0" smtClean="0">
                <a:solidFill>
                  <a:srgbClr val="0F5494"/>
                </a:solidFill>
                <a:cs typeface="+mn-cs"/>
              </a:rPr>
              <a:t>/EACEA</a:t>
            </a:r>
            <a:endParaRPr lang="en-GB" sz="1400" dirty="0">
              <a:solidFill>
                <a:srgbClr val="0F5494"/>
              </a:solidFill>
              <a:cs typeface="+mn-cs"/>
            </a:endParaRP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Разрабатываются и предоставляются консорциумом университетов </a:t>
            </a: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программных стран, если соответствует, а также</a:t>
            </a:r>
            <a:r>
              <a:rPr lang="en-US" sz="1400" dirty="0" smtClean="0">
                <a:solidFill>
                  <a:srgbClr val="0F5494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srgbClr val="0F5494"/>
                </a:solidFill>
                <a:cs typeface="+mn-cs"/>
              </a:rPr>
              <a:t>с участием партнерских стран</a:t>
            </a:r>
            <a:endParaRPr lang="en-GB" sz="1400" dirty="0">
              <a:solidFill>
                <a:srgbClr val="0F5494"/>
              </a:solidFill>
              <a:cs typeface="+mn-cs"/>
            </a:endParaRP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Обязательное условие – обучение, как минимум, в двух различных </a:t>
            </a: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программных странах </a:t>
            </a:r>
            <a:r>
              <a:rPr lang="en-GB" sz="1400" dirty="0" smtClean="0">
                <a:solidFill>
                  <a:srgbClr val="0F5494"/>
                </a:solidFill>
                <a:cs typeface="+mn-cs"/>
              </a:rPr>
              <a:t>(</a:t>
            </a:r>
            <a:r>
              <a:rPr lang="ru-RU" sz="1400" dirty="0" smtClean="0">
                <a:solidFill>
                  <a:srgbClr val="0F5494"/>
                </a:solidFill>
                <a:cs typeface="+mn-cs"/>
              </a:rPr>
              <a:t>ЕС</a:t>
            </a:r>
            <a:r>
              <a:rPr lang="en-GB" sz="1400" dirty="0" smtClean="0">
                <a:solidFill>
                  <a:srgbClr val="0F5494"/>
                </a:solidFill>
                <a:cs typeface="+mn-cs"/>
              </a:rPr>
              <a:t> </a:t>
            </a:r>
            <a:r>
              <a:rPr lang="en-GB" sz="1400" dirty="0">
                <a:solidFill>
                  <a:srgbClr val="0F5494"/>
                </a:solidFill>
                <a:cs typeface="+mn-cs"/>
              </a:rPr>
              <a:t>28 + </a:t>
            </a:r>
            <a:r>
              <a:rPr lang="en-GB" sz="1400" dirty="0" smtClean="0">
                <a:solidFill>
                  <a:srgbClr val="0F5494"/>
                </a:solidFill>
                <a:cs typeface="+mn-cs"/>
              </a:rPr>
              <a:t>EEA </a:t>
            </a:r>
            <a:r>
              <a:rPr lang="en-GB" sz="1400" dirty="0">
                <a:solidFill>
                  <a:srgbClr val="0F5494"/>
                </a:solidFill>
                <a:cs typeface="+mn-cs"/>
              </a:rPr>
              <a:t>+ MK + TK)</a:t>
            </a: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Результат – присвоение полностью признаваемой совместной </a:t>
            </a:r>
          </a:p>
          <a:p>
            <a:pPr marL="539750" lvl="1" indent="-358775" algn="just" eaLnBrk="0" hangingPunct="0">
              <a:spcBef>
                <a:spcPct val="50000"/>
              </a:spcBef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r>
              <a:rPr lang="ru-RU" sz="1400" dirty="0" smtClean="0">
                <a:solidFill>
                  <a:srgbClr val="0F5494"/>
                </a:solidFill>
                <a:cs typeface="+mn-cs"/>
              </a:rPr>
              <a:t>степени или множественных степеней</a:t>
            </a:r>
            <a:r>
              <a:rPr lang="ru-RU" sz="1900" dirty="0" smtClean="0">
                <a:solidFill>
                  <a:srgbClr val="0F5494"/>
                </a:solidFill>
                <a:cs typeface="+mn-cs"/>
              </a:rPr>
              <a:t> </a:t>
            </a:r>
            <a:endParaRPr lang="en-GB" sz="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 dirty="0" smtClean="0">
                <a:cs typeface="Arial" charset="0"/>
              </a:rPr>
              <a:t>Участие организаций</a:t>
            </a:r>
            <a:br>
              <a:rPr lang="ru-RU" altLang="en-US" dirty="0" smtClean="0">
                <a:cs typeface="Arial" charset="0"/>
              </a:rPr>
            </a:br>
            <a:endParaRPr lang="en-GB" altLang="en-US" i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4775" y="1866900"/>
            <a:ext cx="9671050" cy="4032250"/>
          </a:xfrm>
        </p:spPr>
        <p:txBody>
          <a:bodyPr/>
          <a:lstStyle/>
          <a:p>
            <a:pPr marL="542925" indent="-36195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altLang="en-US" sz="1600" dirty="0" smtClean="0">
                <a:cs typeface="Arial" charset="0"/>
              </a:rPr>
              <a:t>ЭМ СМС открыты для любых государственных или частных организаций, расположенных в программной или партнерской странах</a:t>
            </a:r>
            <a:endParaRPr lang="en-GB" altLang="en-US" sz="1600" dirty="0" smtClean="0">
              <a:cs typeface="Arial" charset="0"/>
            </a:endParaRPr>
          </a:p>
          <a:p>
            <a:pPr marL="809625" lvl="1" indent="-266700" algn="just"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ru-RU" altLang="en-US" sz="1600" dirty="0" smtClean="0">
                <a:cs typeface="Arial" charset="0"/>
              </a:rPr>
              <a:t>Высшие учебные заведения (ВУЗы</a:t>
            </a:r>
            <a:r>
              <a:rPr lang="en-GB" altLang="en-US" sz="1600" dirty="0" smtClean="0">
                <a:cs typeface="Arial" charset="0"/>
              </a:rPr>
              <a:t>)</a:t>
            </a:r>
          </a:p>
          <a:p>
            <a:pPr marL="809625" lvl="1" indent="-26670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ru-RU" altLang="en-US" sz="1600" dirty="0" smtClean="0">
                <a:cs typeface="Arial" charset="0"/>
              </a:rPr>
              <a:t>Неакадемические партнеры </a:t>
            </a:r>
            <a:r>
              <a:rPr lang="en-GB" altLang="en-US" sz="1600" dirty="0" smtClean="0">
                <a:cs typeface="Arial" charset="0"/>
              </a:rPr>
              <a:t>(</a:t>
            </a:r>
            <a:r>
              <a:rPr lang="ru-RU" altLang="en-US" sz="1600" dirty="0" smtClean="0">
                <a:cs typeface="Arial" charset="0"/>
              </a:rPr>
              <a:t>предприятия</a:t>
            </a:r>
            <a:r>
              <a:rPr lang="en-GB" altLang="en-US" sz="1600" dirty="0" smtClean="0">
                <a:cs typeface="Arial" charset="0"/>
              </a:rPr>
              <a:t>, </a:t>
            </a:r>
            <a:r>
              <a:rPr lang="ru-RU" altLang="en-US" sz="1600" dirty="0" smtClean="0">
                <a:cs typeface="Arial" charset="0"/>
              </a:rPr>
              <a:t>неправительственные организации</a:t>
            </a:r>
            <a:r>
              <a:rPr lang="en-GB" altLang="en-US" sz="1600" dirty="0" smtClean="0">
                <a:cs typeface="Arial" charset="0"/>
              </a:rPr>
              <a:t>,</a:t>
            </a:r>
            <a:r>
              <a:rPr lang="ru-RU" altLang="en-US" sz="1600" dirty="0" smtClean="0">
                <a:cs typeface="Arial" charset="0"/>
              </a:rPr>
              <a:t> некоммерческие организации</a:t>
            </a:r>
            <a:r>
              <a:rPr lang="en-GB" altLang="en-US" sz="1600" dirty="0" smtClean="0">
                <a:cs typeface="Arial" charset="0"/>
              </a:rPr>
              <a:t>, </a:t>
            </a:r>
            <a:r>
              <a:rPr lang="ru-RU" altLang="en-US" sz="1600" dirty="0" smtClean="0">
                <a:cs typeface="Arial" charset="0"/>
              </a:rPr>
              <a:t>фонды</a:t>
            </a:r>
            <a:r>
              <a:rPr lang="en-GB" altLang="en-US" sz="1600" dirty="0" smtClean="0">
                <a:cs typeface="Arial" charset="0"/>
              </a:rPr>
              <a:t>, </a:t>
            </a:r>
            <a:r>
              <a:rPr lang="ru-RU" altLang="en-US" sz="1600" dirty="0" smtClean="0">
                <a:cs typeface="Arial" charset="0"/>
              </a:rPr>
              <a:t>и т.д.</a:t>
            </a:r>
            <a:r>
              <a:rPr lang="en-GB" altLang="en-US" sz="1600" dirty="0" smtClean="0">
                <a:cs typeface="Arial" charset="0"/>
              </a:rPr>
              <a:t>)</a:t>
            </a:r>
          </a:p>
          <a:p>
            <a:pPr marL="542925" indent="-36195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altLang="en-US" sz="1600" b="1" u="sng" dirty="0" smtClean="0">
                <a:cs typeface="Arial" charset="0"/>
              </a:rPr>
              <a:t>Заявителем должен выступить ВУЗ, учрежденный в программной стране</a:t>
            </a:r>
            <a:r>
              <a:rPr lang="en-GB" altLang="en-US" sz="1600" dirty="0" smtClean="0">
                <a:cs typeface="Arial" charset="0"/>
              </a:rPr>
              <a:t>. </a:t>
            </a:r>
            <a:r>
              <a:rPr lang="ru-RU" altLang="en-US" sz="1600" dirty="0" smtClean="0">
                <a:cs typeface="Arial" charset="0"/>
              </a:rPr>
              <a:t>Данный ВУЗ подает заявку от имени консорциума СМС </a:t>
            </a:r>
            <a:endParaRPr lang="en-GB" altLang="en-US" sz="1600" dirty="0" smtClean="0">
              <a:cs typeface="Arial" charset="0"/>
            </a:endParaRPr>
          </a:p>
          <a:p>
            <a:pPr marL="542925" indent="-361950" algn="just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altLang="en-US" sz="1600" b="1" u="sng" dirty="0" smtClean="0">
                <a:cs typeface="Arial" charset="0"/>
              </a:rPr>
              <a:t>Минимальное количество членов консорциума</a:t>
            </a:r>
            <a:r>
              <a:rPr lang="en-GB" altLang="en-US" sz="1600" dirty="0" smtClean="0">
                <a:cs typeface="Arial" charset="0"/>
              </a:rPr>
              <a:t>: </a:t>
            </a:r>
            <a:r>
              <a:rPr lang="ru-RU" altLang="en-US" sz="1600" dirty="0" smtClean="0">
                <a:cs typeface="Arial" charset="0"/>
              </a:rPr>
              <a:t>как минимум,</a:t>
            </a:r>
            <a:r>
              <a:rPr lang="en-GB" altLang="en-US" sz="1600" dirty="0" smtClean="0">
                <a:cs typeface="Arial" charset="0"/>
              </a:rPr>
              <a:t> </a:t>
            </a:r>
            <a:r>
              <a:rPr lang="ru-RU" altLang="en-US" sz="1600" dirty="0" smtClean="0">
                <a:cs typeface="Arial" charset="0"/>
              </a:rPr>
              <a:t>3 ВУЗа в качестве полных партнеров из 3х различных программных стран </a:t>
            </a:r>
          </a:p>
          <a:p>
            <a:pPr marL="542925" indent="-36195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altLang="en-US" sz="1600" b="1" dirty="0" smtClean="0">
                <a:cs typeface="Arial" charset="0"/>
              </a:rPr>
              <a:t>Ассоциированные партнеры </a:t>
            </a:r>
            <a:r>
              <a:rPr lang="en-GB" altLang="en-US" sz="1600" dirty="0" smtClean="0">
                <a:cs typeface="Arial" charset="0"/>
              </a:rPr>
              <a:t>(</a:t>
            </a:r>
            <a:r>
              <a:rPr lang="ru-RU" altLang="en-US" sz="1600" dirty="0" smtClean="0">
                <a:cs typeface="Arial" charset="0"/>
              </a:rPr>
              <a:t>по выбору</a:t>
            </a:r>
            <a:r>
              <a:rPr lang="en-GB" altLang="en-US" sz="1600" dirty="0" smtClean="0">
                <a:cs typeface="Arial" charset="0"/>
              </a:rPr>
              <a:t>): </a:t>
            </a:r>
            <a:r>
              <a:rPr lang="ru-RU" altLang="en-US" sz="1600" dirty="0" smtClean="0">
                <a:cs typeface="Arial" charset="0"/>
              </a:rPr>
              <a:t>вносят косвенный вклад в реализацию специфических заданий/мероприятий, например: распространение</a:t>
            </a:r>
            <a:r>
              <a:rPr lang="en-GB" altLang="en-US" sz="1600" dirty="0" smtClean="0">
                <a:cs typeface="Arial" charset="0"/>
              </a:rPr>
              <a:t>,</a:t>
            </a:r>
            <a:r>
              <a:rPr lang="ru-RU" altLang="en-US" sz="1600" dirty="0" smtClean="0">
                <a:cs typeface="Arial" charset="0"/>
              </a:rPr>
              <a:t> передача знаний и навыков</a:t>
            </a:r>
            <a:r>
              <a:rPr lang="en-GB" altLang="en-US" sz="1600" dirty="0" smtClean="0">
                <a:cs typeface="Arial" charset="0"/>
              </a:rPr>
              <a:t>, </a:t>
            </a:r>
            <a:r>
              <a:rPr lang="ru-RU" altLang="en-US" sz="1600" dirty="0" smtClean="0">
                <a:cs typeface="Arial" charset="0"/>
              </a:rPr>
              <a:t>дополнительные курсы, возможность прохождения практики или стажировки</a:t>
            </a:r>
            <a:r>
              <a:rPr lang="en-GB" altLang="en-US" sz="1600" dirty="0" smtClean="0">
                <a:cs typeface="Arial" charset="0"/>
              </a:rPr>
              <a:t>. </a:t>
            </a:r>
            <a:br>
              <a:rPr lang="en-GB" altLang="en-US" sz="1600" dirty="0" smtClean="0">
                <a:cs typeface="Arial" charset="0"/>
              </a:rPr>
            </a:br>
            <a:r>
              <a:rPr lang="ru-RU" altLang="en-US" sz="1600" dirty="0" smtClean="0">
                <a:cs typeface="Arial" charset="0"/>
              </a:rPr>
              <a:t>В управлении контрактом </a:t>
            </a:r>
            <a:r>
              <a:rPr lang="ru-RU" altLang="en-US" sz="1600" u="sng" dirty="0" smtClean="0">
                <a:cs typeface="Arial" charset="0"/>
              </a:rPr>
              <a:t>не рассматриваются как участники ЭМ СМС консорциума </a:t>
            </a:r>
            <a:endParaRPr lang="en-GB" altLang="en-US" sz="1600" u="sng" dirty="0" smtClean="0">
              <a:cs typeface="Arial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6413" y="1412875"/>
            <a:ext cx="873601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/>
          <a:lstStyle/>
          <a:p>
            <a:pPr marL="88900" eaLnBrk="0" hangingPunct="0">
              <a:spcBef>
                <a:spcPct val="50000"/>
              </a:spcBef>
              <a:buClr>
                <a:srgbClr val="FFD400"/>
              </a:buClr>
              <a:buSzPct val="90000"/>
              <a:defRPr/>
            </a:pPr>
            <a:endParaRPr lang="en-GB" sz="800" dirty="0">
              <a:solidFill>
                <a:srgbClr val="0F5494"/>
              </a:solidFill>
              <a:cs typeface="+mn-cs"/>
            </a:endParaRPr>
          </a:p>
          <a:p>
            <a:pPr marL="88900" indent="358775" algn="ctr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2800" b="1" dirty="0" smtClean="0">
                <a:solidFill>
                  <a:srgbClr val="0F5494"/>
                </a:solidFill>
                <a:cs typeface="+mn-cs"/>
              </a:rPr>
              <a:t>Финансовая поддержка оказывается для</a:t>
            </a:r>
            <a:r>
              <a:rPr lang="en-GB" sz="2800" b="1" dirty="0" smtClean="0">
                <a:solidFill>
                  <a:srgbClr val="0F5494"/>
                </a:solidFill>
                <a:cs typeface="+mn-cs"/>
              </a:rPr>
              <a:t>:</a:t>
            </a:r>
          </a:p>
          <a:p>
            <a:pPr marL="180975" indent="-180975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ru-RU" sz="2000" dirty="0" smtClean="0">
                <a:solidFill>
                  <a:srgbClr val="0F5494"/>
                </a:solidFill>
                <a:cs typeface="+mn-cs"/>
              </a:rPr>
              <a:t>Управления консорциумом и реализации СМС в последующие 3 набора </a:t>
            </a:r>
            <a:endParaRPr lang="en-GB" sz="2000" dirty="0">
              <a:solidFill>
                <a:srgbClr val="0F5494"/>
              </a:solidFill>
              <a:cs typeface="+mn-cs"/>
            </a:endParaRPr>
          </a:p>
          <a:p>
            <a:pPr marL="638175" lvl="3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altLang="en-US" sz="2000" dirty="0" smtClean="0">
                <a:latin typeface="Arial" charset="0"/>
              </a:rPr>
              <a:t> Общий фиксированный бюджет на 3 набора студентов </a:t>
            </a:r>
            <a:endParaRPr lang="en-GB" altLang="en-US" sz="2000" dirty="0">
              <a:latin typeface="Arial" charset="0"/>
            </a:endParaRPr>
          </a:p>
          <a:p>
            <a:pPr marL="457200" lvl="3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tabLst>
                <a:tab pos="180975" algn="l"/>
              </a:tabLst>
              <a:defRPr/>
            </a:pPr>
            <a:r>
              <a:rPr lang="en-GB" altLang="en-US" sz="2000" dirty="0" smtClean="0">
                <a:latin typeface="Arial" charset="0"/>
              </a:rPr>
              <a:t>(13-20 </a:t>
            </a:r>
            <a:r>
              <a:rPr lang="ru-RU" altLang="en-US" sz="2000" dirty="0" smtClean="0">
                <a:latin typeface="Arial" charset="0"/>
              </a:rPr>
              <a:t>стипендий за один набор </a:t>
            </a:r>
            <a:r>
              <a:rPr lang="en-GB" altLang="en-US" sz="2000" dirty="0" smtClean="0">
                <a:latin typeface="Arial" charset="0"/>
                <a:sym typeface="Wingdings" pitchFamily="2" charset="2"/>
              </a:rPr>
              <a:t> </a:t>
            </a:r>
            <a:r>
              <a:rPr lang="en-GB" altLang="en-US" sz="2000" dirty="0">
                <a:latin typeface="Arial" charset="0"/>
                <a:sym typeface="Wingdings" pitchFamily="2" charset="2"/>
              </a:rPr>
              <a:t>39-60 </a:t>
            </a:r>
            <a:r>
              <a:rPr lang="ru-RU" altLang="en-US" sz="2000" dirty="0" smtClean="0">
                <a:latin typeface="Arial" charset="0"/>
                <a:sym typeface="Wingdings" pitchFamily="2" charset="2"/>
              </a:rPr>
              <a:t>за одно соглашение)</a:t>
            </a:r>
            <a:endParaRPr lang="en-GB" altLang="en-US" sz="2000" dirty="0" smtClean="0">
              <a:latin typeface="Arial" charset="0"/>
              <a:sym typeface="Wingdings" pitchFamily="2" charset="2"/>
            </a:endParaRPr>
          </a:p>
          <a:p>
            <a:pPr marL="180975" lvl="2" indent="-180975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2000" dirty="0" smtClean="0">
                <a:solidFill>
                  <a:srgbClr val="0F5494"/>
                </a:solidFill>
                <a:cs typeface="+mn-cs"/>
              </a:rPr>
              <a:t>Покрытия расходов приглашенных ученых</a:t>
            </a:r>
            <a:r>
              <a:rPr lang="en-GB" sz="2000" dirty="0" smtClean="0">
                <a:solidFill>
                  <a:srgbClr val="0F5494"/>
                </a:solidFill>
                <a:cs typeface="+mn-cs"/>
              </a:rPr>
              <a:t>/</a:t>
            </a:r>
            <a:r>
              <a:rPr lang="ru-RU" sz="2000" dirty="0" smtClean="0">
                <a:solidFill>
                  <a:srgbClr val="0F5494"/>
                </a:solidFill>
                <a:cs typeface="+mn-cs"/>
              </a:rPr>
              <a:t>гостевых лекторов, </a:t>
            </a:r>
          </a:p>
          <a:p>
            <a:pPr marL="180975" lvl="2" indent="-180975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90000"/>
              <a:tabLst>
                <a:tab pos="180975" algn="l"/>
              </a:tabLst>
              <a:defRPr/>
            </a:pPr>
            <a:r>
              <a:rPr lang="ru-RU" sz="2000" dirty="0" smtClean="0">
                <a:solidFill>
                  <a:srgbClr val="0F5494"/>
                </a:solidFill>
                <a:cs typeface="+mn-cs"/>
              </a:rPr>
              <a:t>вовлеченных в преподавание и </a:t>
            </a:r>
            <a:r>
              <a:rPr lang="en-GB" sz="2000" dirty="0" smtClean="0">
                <a:solidFill>
                  <a:srgbClr val="0F5494"/>
                </a:solidFill>
                <a:cs typeface="+mn-cs"/>
              </a:rPr>
              <a:t>excellence </a:t>
            </a:r>
            <a:r>
              <a:rPr lang="en-GB" sz="2000" dirty="0">
                <a:solidFill>
                  <a:srgbClr val="0F5494"/>
                </a:solidFill>
                <a:cs typeface="+mn-cs"/>
              </a:rPr>
              <a:t>of the EMJMD</a:t>
            </a:r>
          </a:p>
          <a:p>
            <a:pPr marL="180975" lvl="2" indent="-180975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2000" dirty="0" smtClean="0">
                <a:solidFill>
                  <a:srgbClr val="0F5494"/>
                </a:solidFill>
                <a:cs typeface="+mn-cs"/>
              </a:rPr>
              <a:t>Высокие стипендии присваиваются наилучшим </a:t>
            </a:r>
          </a:p>
          <a:p>
            <a:pPr marL="180975" lvl="2" indent="-180975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90000"/>
              <a:tabLst>
                <a:tab pos="180975" algn="l"/>
              </a:tabLst>
              <a:defRPr/>
            </a:pPr>
            <a:r>
              <a:rPr lang="ru-RU" sz="2000" dirty="0" smtClean="0">
                <a:solidFill>
                  <a:srgbClr val="0F5494"/>
                </a:solidFill>
                <a:cs typeface="+mn-cs"/>
              </a:rPr>
              <a:t>студентам магистратуры со всего мира</a:t>
            </a:r>
            <a:endParaRPr lang="en-GB" sz="2000" dirty="0">
              <a:solidFill>
                <a:srgbClr val="0F5494"/>
              </a:solidFill>
              <a:cs typeface="+mn-cs"/>
            </a:endParaRPr>
          </a:p>
          <a:p>
            <a:pPr marL="88900" eaLnBrk="0" hangingPunct="0">
              <a:spcBef>
                <a:spcPct val="50000"/>
              </a:spcBef>
              <a:buClr>
                <a:srgbClr val="FFD400"/>
              </a:buClr>
              <a:buSzPct val="90000"/>
              <a:tabLst>
                <a:tab pos="447675" algn="l"/>
              </a:tabLst>
              <a:defRPr/>
            </a:pPr>
            <a:endParaRPr lang="en-GB" sz="80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6413" y="1412875"/>
            <a:ext cx="873601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/>
          <a:lstStyle/>
          <a:p>
            <a:pPr marL="1162050" lvl="3" indent="457200" algn="ctr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800" b="1" dirty="0" smtClean="0">
                <a:solidFill>
                  <a:srgbClr val="0F5494"/>
                </a:solidFill>
                <a:cs typeface="+mn-cs"/>
              </a:rPr>
              <a:t>Обладатели стипендии</a:t>
            </a:r>
            <a:r>
              <a:rPr lang="en-GB" sz="1800" b="1" dirty="0" smtClean="0">
                <a:solidFill>
                  <a:srgbClr val="0F5494"/>
                </a:solidFill>
                <a:cs typeface="+mn-cs"/>
              </a:rPr>
              <a:t>:</a:t>
            </a:r>
            <a:endParaRPr lang="en-GB" sz="1800" b="1" dirty="0">
              <a:solidFill>
                <a:srgbClr val="0F5494"/>
              </a:solidFill>
              <a:cs typeface="+mn-cs"/>
            </a:endParaRPr>
          </a:p>
          <a:p>
            <a:pPr marL="1460500" lvl="3" indent="358775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tabLst>
                <a:tab pos="447675" algn="l"/>
              </a:tabLst>
              <a:defRPr/>
            </a:pPr>
            <a:endParaRPr lang="fr-BE" sz="1800" b="1" dirty="0">
              <a:solidFill>
                <a:srgbClr val="0F5494"/>
              </a:solidFill>
              <a:cs typeface="+mn-cs"/>
            </a:endParaRP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Получат полную стипендию, которая будет покрывать оплату </a:t>
            </a: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за их обучение,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 </a:t>
            </a:r>
            <a:r>
              <a:rPr lang="ru-RU" sz="1800" dirty="0" smtClean="0">
                <a:solidFill>
                  <a:srgbClr val="0F5494"/>
                </a:solidFill>
                <a:cs typeface="+mn-cs"/>
              </a:rPr>
              <a:t>проезд и расходы на проживание</a:t>
            </a:r>
            <a:endParaRPr lang="en-GB" sz="1800" b="1" dirty="0">
              <a:solidFill>
                <a:srgbClr val="0F5494"/>
              </a:solidFill>
              <a:cs typeface="+mn-cs"/>
            </a:endParaRP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Будут обеспечены страховкой (здоровья, от несчастных случаев)</a:t>
            </a:r>
            <a:endParaRPr lang="en-GB" sz="1800" b="1" dirty="0">
              <a:solidFill>
                <a:srgbClr val="0F5494"/>
              </a:solidFill>
              <a:cs typeface="+mn-cs"/>
            </a:endParaRP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Будут обучаться 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(</a:t>
            </a:r>
            <a:r>
              <a:rPr lang="ru-RU" sz="1800" dirty="0" smtClean="0">
                <a:solidFill>
                  <a:srgbClr val="0F5494"/>
                </a:solidFill>
                <a:cs typeface="+mn-cs"/>
              </a:rPr>
              <a:t>проводить исследование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, </a:t>
            </a:r>
            <a:r>
              <a:rPr lang="ru-RU" sz="1800" dirty="0" smtClean="0">
                <a:solidFill>
                  <a:srgbClr val="0F5494"/>
                </a:solidFill>
                <a:cs typeface="+mn-cs"/>
              </a:rPr>
              <a:t>проходить стажировку)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 </a:t>
            </a:r>
            <a:endParaRPr lang="ru-RU" sz="1800" dirty="0" smtClean="0">
              <a:solidFill>
                <a:srgbClr val="0F5494"/>
              </a:solidFill>
              <a:cs typeface="+mn-cs"/>
            </a:endParaRP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как минимум, в двух различных программных странах ЭМ СМС консорциума </a:t>
            </a: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После успешного окончания магистратуры получат полностью признаваемую</a:t>
            </a:r>
          </a:p>
          <a:p>
            <a:pPr marL="180975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tabLst>
                <a:tab pos="4476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 совместную (множественную) степень 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(</a:t>
            </a:r>
            <a:r>
              <a:rPr lang="en-GB" sz="1800" dirty="0">
                <a:solidFill>
                  <a:srgbClr val="0F5494"/>
                </a:solidFill>
                <a:cs typeface="+mn-cs"/>
              </a:rPr>
              <a:t>comprising a Joint Diploma Supplement</a:t>
            </a:r>
            <a:r>
              <a:rPr lang="en-GB" sz="1800" dirty="0" smtClean="0">
                <a:solidFill>
                  <a:srgbClr val="0F5494"/>
                </a:solidFill>
                <a:cs typeface="+mn-cs"/>
              </a:rPr>
              <a:t>)</a:t>
            </a:r>
            <a:endParaRPr lang="en-GB" sz="1800" dirty="0">
              <a:solidFill>
                <a:srgbClr val="0F5494"/>
              </a:solidFill>
              <a:cs typeface="+mn-cs"/>
            </a:endParaRPr>
          </a:p>
          <a:p>
            <a:pPr marL="180975" lvl="2" indent="-180975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1800" dirty="0" smtClean="0">
                <a:solidFill>
                  <a:srgbClr val="0F5494"/>
                </a:solidFill>
                <a:cs typeface="+mn-cs"/>
              </a:rPr>
              <a:t>Смогут вступить в Ассоциацию студентов и выпускников </a:t>
            </a:r>
            <a:r>
              <a:rPr lang="ru-RU" sz="1800" dirty="0" err="1" smtClean="0">
                <a:solidFill>
                  <a:srgbClr val="0F5494"/>
                </a:solidFill>
                <a:cs typeface="+mn-cs"/>
              </a:rPr>
              <a:t>Эразмус+</a:t>
            </a:r>
            <a:endParaRPr lang="en-GB" sz="1800" b="1" dirty="0" smtClean="0">
              <a:solidFill>
                <a:srgbClr val="0F5494"/>
              </a:solidFill>
              <a:cs typeface="+mn-cs"/>
            </a:endParaRPr>
          </a:p>
          <a:p>
            <a:pPr marL="342900" lvl="2" indent="-342900" algn="just" eaLnBrk="0" hangingPunct="0">
              <a:spcBef>
                <a:spcPct val="50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tabLst>
                <a:tab pos="180975" algn="l"/>
              </a:tabLst>
              <a:defRPr/>
            </a:pPr>
            <a:r>
              <a:rPr lang="ru-RU" sz="1800" b="1" dirty="0" smtClean="0">
                <a:sym typeface="Wingdings" pitchFamily="2" charset="2"/>
              </a:rPr>
              <a:t>Студенты напрямую подают заявку в ВУЗы</a:t>
            </a:r>
            <a:endParaRPr lang="en-GB" sz="1800" b="1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" y="1409700"/>
            <a:ext cx="9474200" cy="663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 dirty="0" smtClean="0">
                <a:cs typeface="Arial" charset="0"/>
              </a:rPr>
              <a:t>Грант</a:t>
            </a:r>
            <a:r>
              <a:rPr lang="en-GB" altLang="en-US" dirty="0" smtClean="0">
                <a:cs typeface="Arial" charset="0"/>
              </a:rPr>
              <a:t> – </a:t>
            </a:r>
            <a:r>
              <a:rPr lang="ru-RU" altLang="en-US" dirty="0" smtClean="0">
                <a:cs typeface="Arial" charset="0"/>
              </a:rPr>
              <a:t>Бюджет на </a:t>
            </a:r>
            <a:r>
              <a:rPr lang="en-GB" altLang="en-US" dirty="0" smtClean="0">
                <a:cs typeface="Arial" charset="0"/>
              </a:rPr>
              <a:t/>
            </a:r>
            <a:br>
              <a:rPr lang="en-GB" altLang="en-US" dirty="0" smtClean="0">
                <a:cs typeface="Arial" charset="0"/>
              </a:rPr>
            </a:br>
            <a:r>
              <a:rPr lang="ru-RU" altLang="en-US" i="1" dirty="0" smtClean="0">
                <a:solidFill>
                  <a:srgbClr val="C00000"/>
                </a:solidFill>
                <a:ea typeface="+mn-ea"/>
                <a:cs typeface="Arial" charset="0"/>
              </a:rPr>
              <a:t>Организацию </a:t>
            </a:r>
            <a:r>
              <a:rPr lang="en-GB" altLang="en-US" i="1" dirty="0" smtClean="0">
                <a:solidFill>
                  <a:srgbClr val="C00000"/>
                </a:solidFill>
                <a:ea typeface="+mn-ea"/>
                <a:cs typeface="Arial" charset="0"/>
              </a:rPr>
              <a:t>&amp; </a:t>
            </a:r>
            <a:r>
              <a:rPr lang="ru-RU" altLang="en-US" i="1" dirty="0" smtClean="0">
                <a:solidFill>
                  <a:srgbClr val="C00000"/>
                </a:solidFill>
                <a:ea typeface="+mn-ea"/>
                <a:cs typeface="Arial" charset="0"/>
              </a:rPr>
              <a:t>индивидуальным лицам</a:t>
            </a:r>
            <a:endParaRPr lang="en-GB" altLang="en-US" i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7475" y="2349500"/>
            <a:ext cx="9671050" cy="4032250"/>
          </a:xfrm>
        </p:spPr>
        <p:txBody>
          <a:bodyPr/>
          <a:lstStyle/>
          <a:p>
            <a:pPr marL="523875" lvl="2" indent="-3429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à"/>
            </a:pPr>
            <a:r>
              <a:rPr lang="ru-RU" altLang="en-US" b="1" dirty="0" smtClean="0">
                <a:cs typeface="Arial" charset="0"/>
              </a:rPr>
              <a:t>Грант ЕС будет составлять примерно </a:t>
            </a:r>
            <a:r>
              <a:rPr lang="en-GB" altLang="en-US" dirty="0" smtClean="0">
                <a:cs typeface="Arial" charset="0"/>
              </a:rPr>
              <a:t> </a:t>
            </a:r>
            <a:r>
              <a:rPr lang="en-GB" altLang="en-US" b="1" dirty="0" smtClean="0">
                <a:cs typeface="Arial" charset="0"/>
              </a:rPr>
              <a:t>3 </a:t>
            </a:r>
            <a:r>
              <a:rPr lang="ru-RU" altLang="en-US" b="1" dirty="0" smtClean="0">
                <a:cs typeface="Arial" charset="0"/>
              </a:rPr>
              <a:t>млн. евро</a:t>
            </a:r>
            <a:endParaRPr lang="en-GB" altLang="en-US" b="1" dirty="0" smtClean="0">
              <a:cs typeface="Arial" charset="0"/>
            </a:endParaRPr>
          </a:p>
          <a:p>
            <a:pPr marL="523875" lvl="2" indent="-3429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à"/>
            </a:pPr>
            <a:r>
              <a:rPr lang="ru-RU" altLang="en-US" b="1" dirty="0" smtClean="0">
                <a:cs typeface="Arial" charset="0"/>
              </a:rPr>
              <a:t>Грант ЕС будет выплачен отобранному Заявителю </a:t>
            </a:r>
            <a:r>
              <a:rPr lang="fr-BE" altLang="en-US" b="1" dirty="0" smtClean="0">
                <a:cs typeface="Arial" charset="0"/>
              </a:rPr>
              <a:t>= </a:t>
            </a:r>
            <a:r>
              <a:rPr lang="ru-RU" altLang="en-US" b="1" dirty="0" smtClean="0">
                <a:cs typeface="Arial" charset="0"/>
              </a:rPr>
              <a:t>Координатору </a:t>
            </a:r>
            <a:r>
              <a:rPr lang="fr-BE" altLang="en-US" b="1" dirty="0" smtClean="0">
                <a:cs typeface="Arial" charset="0"/>
              </a:rPr>
              <a:t> = </a:t>
            </a:r>
            <a:r>
              <a:rPr lang="ru-RU" altLang="en-US" b="1" dirty="0" smtClean="0">
                <a:cs typeface="Arial" charset="0"/>
              </a:rPr>
              <a:t>Бенефициару </a:t>
            </a:r>
            <a:endParaRPr lang="fr-BE" altLang="en-US" sz="2000" b="1" dirty="0" smtClean="0">
              <a:solidFill>
                <a:srgbClr val="C00000"/>
              </a:solidFill>
              <a:cs typeface="Arial" charset="0"/>
            </a:endParaRPr>
          </a:p>
          <a:p>
            <a:pPr marL="180975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</a:pPr>
            <a:r>
              <a:rPr lang="fr-BE" altLang="en-US" sz="2000" b="1" dirty="0" smtClean="0">
                <a:solidFill>
                  <a:srgbClr val="C00000"/>
                </a:solidFill>
                <a:cs typeface="Arial" charset="0"/>
              </a:rPr>
              <a:t>1. </a:t>
            </a:r>
            <a:r>
              <a:rPr lang="ru-RU" altLang="en-US" sz="2000" b="1" dirty="0" smtClean="0">
                <a:solidFill>
                  <a:srgbClr val="C00000"/>
                </a:solidFill>
                <a:cs typeface="Arial" charset="0"/>
              </a:rPr>
              <a:t>Вниманию организаций </a:t>
            </a:r>
            <a:r>
              <a:rPr lang="fr-BE" altLang="en-US" sz="2000" b="1" dirty="0" smtClean="0">
                <a:solidFill>
                  <a:srgbClr val="C00000"/>
                </a:solidFill>
                <a:cs typeface="Arial" charset="0"/>
              </a:rPr>
              <a:t>- </a:t>
            </a:r>
            <a:r>
              <a:rPr lang="ru-RU" altLang="en-US" sz="2000" b="1" dirty="0" smtClean="0">
                <a:solidFill>
                  <a:srgbClr val="C00000"/>
                </a:solidFill>
                <a:cs typeface="Arial" charset="0"/>
              </a:rPr>
              <a:t>ВУЗов</a:t>
            </a:r>
            <a:endParaRPr lang="en-GB" altLang="en-US" sz="2000" b="1" dirty="0" smtClean="0">
              <a:solidFill>
                <a:srgbClr val="C00000"/>
              </a:solidFill>
              <a:cs typeface="Arial" charset="0"/>
            </a:endParaRPr>
          </a:p>
          <a:p>
            <a:pPr marL="809625" lvl="1" indent="-2667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en-GB" altLang="en-US" sz="2000" i="1" dirty="0" smtClean="0">
                <a:cs typeface="Arial" charset="0"/>
              </a:rPr>
              <a:t>Lump sum </a:t>
            </a:r>
            <a:r>
              <a:rPr lang="ru-RU" altLang="en-US" sz="2000" i="1" dirty="0" smtClean="0">
                <a:cs typeface="Arial" charset="0"/>
              </a:rPr>
              <a:t>для управления консорциумом </a:t>
            </a:r>
            <a:r>
              <a:rPr lang="en-GB" altLang="en-US" sz="2000" i="1" dirty="0" smtClean="0">
                <a:cs typeface="Arial" charset="0"/>
              </a:rPr>
              <a:t>(</a:t>
            </a:r>
            <a:r>
              <a:rPr lang="ru-RU" altLang="en-US" sz="2000" i="1" dirty="0" smtClean="0">
                <a:cs typeface="Arial" charset="0"/>
              </a:rPr>
              <a:t>включая приглашенных ученых</a:t>
            </a:r>
            <a:r>
              <a:rPr lang="en-GB" altLang="en-US" sz="2000" i="1" dirty="0" smtClean="0">
                <a:cs typeface="Arial" charset="0"/>
              </a:rPr>
              <a:t>/</a:t>
            </a:r>
            <a:r>
              <a:rPr lang="ru-RU" altLang="en-US" sz="2000" i="1" dirty="0" smtClean="0">
                <a:cs typeface="Arial" charset="0"/>
              </a:rPr>
              <a:t>гостевых профессоров</a:t>
            </a:r>
            <a:r>
              <a:rPr lang="en-GB" altLang="en-US" sz="2000" i="1" dirty="0" smtClean="0">
                <a:cs typeface="Arial" charset="0"/>
              </a:rPr>
              <a:t>; </a:t>
            </a:r>
            <a:r>
              <a:rPr lang="ru-RU" altLang="en-US" sz="2000" i="1" dirty="0" smtClean="0">
                <a:cs typeface="Arial" charset="0"/>
              </a:rPr>
              <a:t>как минимум, 4 приглашенных ученых/гостевых профессоров за один набор, минимальный период – 8 недель</a:t>
            </a:r>
            <a:r>
              <a:rPr lang="en-GB" altLang="en-US" sz="2000" i="1" dirty="0" smtClean="0">
                <a:cs typeface="Arial" charset="0"/>
              </a:rPr>
              <a:t>)</a:t>
            </a:r>
          </a:p>
          <a:p>
            <a:pPr marL="809625" lvl="1" indent="-26670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en-GB" altLang="en-US" b="1" dirty="0" smtClean="0">
                <a:cs typeface="Arial" charset="0"/>
              </a:rPr>
              <a:t>170 000 </a:t>
            </a:r>
            <a:r>
              <a:rPr lang="ru-RU" altLang="en-US" b="1" dirty="0" smtClean="0">
                <a:cs typeface="Arial" charset="0"/>
              </a:rPr>
              <a:t>ЕВРО </a:t>
            </a:r>
            <a:r>
              <a:rPr lang="en-GB" altLang="en-US" dirty="0" smtClean="0">
                <a:cs typeface="Arial" charset="0"/>
              </a:rPr>
              <a:t>=&gt; 20 000 </a:t>
            </a:r>
            <a:r>
              <a:rPr lang="ru-RU" altLang="en-US" dirty="0" smtClean="0">
                <a:cs typeface="Arial" charset="0"/>
              </a:rPr>
              <a:t>ЕВРО на подготовительный год </a:t>
            </a:r>
            <a:r>
              <a:rPr lang="en-GB" altLang="en-US" dirty="0" smtClean="0">
                <a:cs typeface="Arial" charset="0"/>
              </a:rPr>
              <a:t> + 50 000 </a:t>
            </a:r>
            <a:r>
              <a:rPr lang="ru-RU" altLang="en-US" dirty="0" smtClean="0">
                <a:cs typeface="Arial" charset="0"/>
              </a:rPr>
              <a:t>ЕВРО за один набор </a:t>
            </a:r>
            <a:r>
              <a:rPr lang="en-GB" altLang="en-US" dirty="0" smtClean="0">
                <a:cs typeface="Arial" charset="0"/>
              </a:rPr>
              <a:t> </a:t>
            </a:r>
            <a:endParaRPr lang="en-GB" altLang="en-US" i="1" dirty="0" smtClean="0">
              <a:cs typeface="Arial" charset="0"/>
            </a:endParaRPr>
          </a:p>
          <a:p>
            <a:pPr marL="180975" lvl="3" indent="0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</a:pPr>
            <a:r>
              <a:rPr lang="en-GB" altLang="en-US" sz="2000" b="1" i="1" dirty="0" smtClean="0">
                <a:solidFill>
                  <a:srgbClr val="0F5494"/>
                </a:solidFill>
                <a:cs typeface="Arial" charset="0"/>
              </a:rPr>
              <a:t>	</a:t>
            </a:r>
            <a:endParaRPr lang="en-GB" altLang="en-US" sz="2000" b="1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5" y="1339850"/>
            <a:ext cx="891540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 sz="3200" dirty="0" smtClean="0">
                <a:cs typeface="Arial" charset="0"/>
              </a:rPr>
              <a:t>Грант </a:t>
            </a:r>
            <a:r>
              <a:rPr lang="en-GB" altLang="en-US" sz="3200" dirty="0" smtClean="0">
                <a:cs typeface="Arial" charset="0"/>
              </a:rPr>
              <a:t> – </a:t>
            </a:r>
            <a:r>
              <a:rPr lang="ru-RU" altLang="en-US" sz="3200" dirty="0" smtClean="0">
                <a:cs typeface="Arial" charset="0"/>
              </a:rPr>
              <a:t>Бюджет для </a:t>
            </a:r>
            <a:r>
              <a:rPr lang="en-GB" altLang="en-US" sz="3200" dirty="0" smtClean="0">
                <a:cs typeface="Arial" charset="0"/>
              </a:rPr>
              <a:t/>
            </a:r>
            <a:br>
              <a:rPr lang="en-GB" altLang="en-US" sz="3200" dirty="0" smtClean="0">
                <a:cs typeface="Arial" charset="0"/>
              </a:rPr>
            </a:br>
            <a:r>
              <a:rPr lang="ru-RU" altLang="en-US" sz="3200" i="1" dirty="0" smtClean="0">
                <a:solidFill>
                  <a:srgbClr val="C00000"/>
                </a:solidFill>
                <a:ea typeface="+mn-ea"/>
                <a:cs typeface="Arial" charset="0"/>
              </a:rPr>
              <a:t>Организаций </a:t>
            </a:r>
            <a:r>
              <a:rPr lang="en-GB" altLang="en-US" i="1" dirty="0" smtClean="0">
                <a:solidFill>
                  <a:srgbClr val="C00000"/>
                </a:solidFill>
                <a:ea typeface="+mn-ea"/>
                <a:cs typeface="Arial" charset="0"/>
              </a:rPr>
              <a:t>&amp; </a:t>
            </a:r>
            <a:r>
              <a:rPr lang="ru-RU" altLang="en-US" i="1" dirty="0" smtClean="0">
                <a:solidFill>
                  <a:srgbClr val="C00000"/>
                </a:solidFill>
                <a:ea typeface="+mn-ea"/>
                <a:cs typeface="Arial" charset="0"/>
              </a:rPr>
              <a:t>Индивидуальных лиц </a:t>
            </a:r>
            <a:endParaRPr lang="en-GB" altLang="en-US" i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475" y="2276475"/>
            <a:ext cx="9671050" cy="4105275"/>
          </a:xfrm>
        </p:spPr>
        <p:txBody>
          <a:bodyPr/>
          <a:lstStyle/>
          <a:p>
            <a:pPr marL="180975" lvl="3" indent="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  <a:defRPr/>
            </a:pPr>
            <a:r>
              <a:rPr lang="fr-BE" sz="1600" b="1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2. </a:t>
            </a:r>
            <a:r>
              <a:rPr lang="ru-RU" sz="1600" b="1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Вниманию индивидуальных лиц = студентов </a:t>
            </a:r>
          </a:p>
          <a:p>
            <a:pPr marL="180975" lvl="3" indent="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  <a:defRPr/>
            </a:pPr>
            <a:r>
              <a:rPr lang="ru-RU" altLang="en-US" sz="1600" dirty="0" smtClean="0">
                <a:solidFill>
                  <a:srgbClr val="0F5494"/>
                </a:solidFill>
                <a:ea typeface="+mn-ea"/>
                <a:cs typeface="Arial" panose="020B0604020202020204" pitchFamily="34" charset="0"/>
              </a:rPr>
              <a:t>Максимум </a:t>
            </a:r>
            <a:r>
              <a:rPr lang="en-GB" altLang="en-US" sz="1600" dirty="0" smtClean="0">
                <a:solidFill>
                  <a:srgbClr val="0F5494"/>
                </a:solidFill>
                <a:ea typeface="+mn-ea"/>
                <a:cs typeface="Arial" panose="020B0604020202020204" pitchFamily="34" charset="0"/>
              </a:rPr>
              <a:t>25 </a:t>
            </a:r>
            <a:r>
              <a:rPr lang="en-GB" altLang="en-US" sz="1600" dirty="0">
                <a:solidFill>
                  <a:srgbClr val="0F5494"/>
                </a:solidFill>
                <a:ea typeface="+mn-ea"/>
                <a:cs typeface="Arial" panose="020B0604020202020204" pitchFamily="34" charset="0"/>
              </a:rPr>
              <a:t>000 </a:t>
            </a:r>
            <a:r>
              <a:rPr lang="ru-RU" altLang="en-US" sz="1600" dirty="0" smtClean="0">
                <a:solidFill>
                  <a:srgbClr val="0F5494"/>
                </a:solidFill>
                <a:ea typeface="+mn-ea"/>
                <a:cs typeface="Arial" panose="020B0604020202020204" pitchFamily="34" charset="0"/>
              </a:rPr>
              <a:t>ЕВРО на один академический год и на одну стипендию </a:t>
            </a:r>
            <a:endParaRPr lang="en-GB" altLang="en-US" sz="1600" dirty="0">
              <a:solidFill>
                <a:srgbClr val="0F5494"/>
              </a:solidFill>
              <a:ea typeface="+mn-ea"/>
              <a:cs typeface="Arial" panose="020B0604020202020204" pitchFamily="34" charset="0"/>
            </a:endParaRPr>
          </a:p>
          <a:p>
            <a:pPr marL="466725" lvl="3" indent="-28575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Char char="-"/>
              <a:defRPr/>
            </a:pPr>
            <a:r>
              <a:rPr lang="ru-RU" altLang="en-US" sz="1600" dirty="0" smtClean="0">
                <a:solidFill>
                  <a:srgbClr val="0F5494"/>
                </a:solidFill>
                <a:ea typeface="+mn-ea"/>
                <a:cs typeface="Arial" panose="020B0604020202020204" pitchFamily="34" charset="0"/>
              </a:rPr>
              <a:t>Фактический размер индивидуальных стипендий будет варьироваться в соответствии с</a:t>
            </a:r>
            <a:endParaRPr lang="en-GB" altLang="en-US" sz="1600" dirty="0">
              <a:solidFill>
                <a:srgbClr val="0F5494"/>
              </a:solidFill>
              <a:ea typeface="+mn-ea"/>
              <a:cs typeface="Arial" panose="020B0604020202020204" pitchFamily="34" charset="0"/>
            </a:endParaRPr>
          </a:p>
          <a:p>
            <a:pPr marL="1438275" lvl="3" indent="-180975" eaLnBrk="1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+mj-lt"/>
              <a:buAutoNum type="alphaLcParenR"/>
              <a:defRPr/>
            </a:pP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Продолжительностью ЭМ СМС </a:t>
            </a:r>
            <a:r>
              <a:rPr lang="en-GB" altLang="en-US" sz="1600" dirty="0" smtClean="0">
                <a:solidFill>
                  <a:srgbClr val="0F5494"/>
                </a:solidFill>
                <a:cs typeface="Arial" charset="0"/>
              </a:rPr>
              <a:t>(</a:t>
            </a:r>
            <a:r>
              <a:rPr lang="en-GB" altLang="en-US" sz="1600" dirty="0">
                <a:solidFill>
                  <a:srgbClr val="0F5494"/>
                </a:solidFill>
                <a:cs typeface="Arial" charset="0"/>
              </a:rPr>
              <a:t>60, 90 </a:t>
            </a: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или</a:t>
            </a:r>
            <a:r>
              <a:rPr lang="en-GB" altLang="en-US" sz="1600" dirty="0" smtClean="0">
                <a:solidFill>
                  <a:srgbClr val="0F5494"/>
                </a:solidFill>
                <a:cs typeface="Arial" charset="0"/>
              </a:rPr>
              <a:t> </a:t>
            </a:r>
            <a:r>
              <a:rPr lang="en-GB" altLang="en-US" sz="1600" dirty="0">
                <a:solidFill>
                  <a:srgbClr val="0F5494"/>
                </a:solidFill>
                <a:cs typeface="Arial" charset="0"/>
              </a:rPr>
              <a:t>120 </a:t>
            </a: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кредит часов</a:t>
            </a:r>
            <a:r>
              <a:rPr lang="en-GB" altLang="en-US" sz="1600" dirty="0" smtClean="0">
                <a:solidFill>
                  <a:srgbClr val="0F5494"/>
                </a:solidFill>
                <a:cs typeface="Arial" charset="0"/>
              </a:rPr>
              <a:t>)</a:t>
            </a:r>
            <a:endParaRPr lang="en-GB" altLang="en-US" sz="1600" dirty="0">
              <a:solidFill>
                <a:srgbClr val="0F5494"/>
              </a:solidFill>
              <a:cs typeface="Arial" charset="0"/>
            </a:endParaRPr>
          </a:p>
          <a:p>
            <a:pPr marL="1438275" lvl="3" indent="-180975" eaLnBrk="1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+mj-lt"/>
              <a:buAutoNum type="alphaLcParenR"/>
              <a:defRPr/>
            </a:pP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Страной проживания </a:t>
            </a:r>
            <a:r>
              <a:rPr lang="en-GB" altLang="en-US" sz="1600" dirty="0" smtClean="0">
                <a:solidFill>
                  <a:srgbClr val="0F5494"/>
                </a:solidFill>
                <a:cs typeface="Arial" charset="0"/>
              </a:rPr>
              <a:t>/</a:t>
            </a: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гражданства </a:t>
            </a:r>
            <a:endParaRPr lang="en-GB" altLang="en-US" sz="1600" b="1" dirty="0">
              <a:solidFill>
                <a:srgbClr val="0F5494"/>
              </a:solidFill>
              <a:cs typeface="Arial" charset="0"/>
            </a:endParaRPr>
          </a:p>
          <a:p>
            <a:pPr marL="1438275" lvl="3" indent="-180975" eaLnBrk="1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+mj-lt"/>
              <a:buAutoNum type="alphaLcParenR"/>
              <a:defRPr/>
            </a:pPr>
            <a:r>
              <a:rPr lang="ru-RU" altLang="en-US" sz="1600" dirty="0" smtClean="0">
                <a:solidFill>
                  <a:srgbClr val="0F5494"/>
                </a:solidFill>
                <a:cs typeface="Arial" charset="0"/>
              </a:rPr>
              <a:t> расходами участия в ЭМ СМС </a:t>
            </a:r>
            <a:endParaRPr lang="en-GB" altLang="en-US" sz="1600" b="1" dirty="0">
              <a:solidFill>
                <a:srgbClr val="0F5494"/>
              </a:solidFill>
              <a:cs typeface="Arial" charset="0"/>
            </a:endParaRPr>
          </a:p>
          <a:p>
            <a:pPr marL="1257300" lvl="3" indent="0" eaLnBrk="1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Tx/>
              <a:buNone/>
              <a:defRPr/>
            </a:pPr>
            <a:endParaRPr lang="en-GB" altLang="en-US" sz="1600" i="1" dirty="0">
              <a:solidFill>
                <a:srgbClr val="0F5494"/>
              </a:solidFill>
              <a:cs typeface="Arial" charset="0"/>
            </a:endParaRPr>
          </a:p>
          <a:p>
            <a:pPr marL="180975" indent="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Tx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Стипендия для студентов включает </a:t>
            </a:r>
            <a:r>
              <a:rPr lang="en-GB" sz="1600" b="1" dirty="0" smtClean="0">
                <a:cs typeface="Arial" panose="020B0604020202020204" pitchFamily="34" charset="0"/>
              </a:rPr>
              <a:t>:</a:t>
            </a:r>
            <a:endParaRPr lang="en-GB" altLang="en-US" sz="1600" b="1" dirty="0">
              <a:cs typeface="Arial" panose="020B0604020202020204" pitchFamily="34" charset="0"/>
            </a:endParaRPr>
          </a:p>
          <a:p>
            <a:pPr marL="361950" lvl="1" indent="180975" eaLnBrk="1" hangingPunct="1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cs typeface="Arial" panose="020B0604020202020204" pitchFamily="34" charset="0"/>
              </a:rPr>
              <a:t> сумма на проезд</a:t>
            </a:r>
            <a:r>
              <a:rPr lang="en-GB" sz="1600" dirty="0" smtClean="0">
                <a:cs typeface="Arial" panose="020B0604020202020204" pitchFamily="34" charset="0"/>
              </a:rPr>
              <a:t>: </a:t>
            </a:r>
            <a:r>
              <a:rPr lang="ru-RU" sz="1600" dirty="0" smtClean="0">
                <a:cs typeface="Arial" panose="020B0604020202020204" pitchFamily="34" charset="0"/>
              </a:rPr>
              <a:t>от </a:t>
            </a:r>
            <a:r>
              <a:rPr lang="en-GB" sz="1600" dirty="0" smtClean="0">
                <a:cs typeface="Arial" panose="020B0604020202020204" pitchFamily="34" charset="0"/>
              </a:rPr>
              <a:t>1 </a:t>
            </a:r>
            <a:r>
              <a:rPr lang="en-GB" sz="1600" dirty="0">
                <a:cs typeface="Arial" panose="020B0604020202020204" pitchFamily="34" charset="0"/>
              </a:rPr>
              <a:t>000 </a:t>
            </a:r>
            <a:r>
              <a:rPr lang="ru-RU" sz="1600" dirty="0" smtClean="0">
                <a:cs typeface="Arial" panose="020B0604020202020204" pitchFamily="34" charset="0"/>
              </a:rPr>
              <a:t>до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3 000 </a:t>
            </a:r>
            <a:r>
              <a:rPr lang="ru-RU" sz="1600" dirty="0" smtClean="0">
                <a:cs typeface="Arial" panose="020B0604020202020204" pitchFamily="34" charset="0"/>
              </a:rPr>
              <a:t>ЕВРО за один академический год 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61950" lvl="1" indent="180975" eaLnBrk="1" hangingPunct="1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cs typeface="Arial" panose="020B0604020202020204" pitchFamily="34" charset="0"/>
              </a:rPr>
              <a:t> сумма на размещение</a:t>
            </a:r>
            <a:r>
              <a:rPr lang="en-GB" sz="1600" dirty="0" smtClean="0">
                <a:cs typeface="Arial" panose="020B0604020202020204" pitchFamily="34" charset="0"/>
              </a:rPr>
              <a:t>:1 </a:t>
            </a:r>
            <a:r>
              <a:rPr lang="en-GB" sz="1600" dirty="0">
                <a:cs typeface="Arial" panose="020B0604020202020204" pitchFamily="34" charset="0"/>
              </a:rPr>
              <a:t>000 </a:t>
            </a:r>
            <a:r>
              <a:rPr lang="ru-RU" sz="1600" dirty="0" smtClean="0">
                <a:cs typeface="Arial" panose="020B0604020202020204" pitchFamily="34" charset="0"/>
              </a:rPr>
              <a:t>ЕВРО</a:t>
            </a:r>
            <a:r>
              <a:rPr lang="en-GB" sz="1600" dirty="0" smtClean="0"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cs typeface="Arial" panose="020B0604020202020204" pitchFamily="34" charset="0"/>
              </a:rPr>
              <a:t>только для студентов из партнерских стран</a:t>
            </a:r>
            <a:endParaRPr lang="en-GB" sz="1600" i="1" dirty="0">
              <a:cs typeface="Arial" panose="020B0604020202020204" pitchFamily="34" charset="0"/>
            </a:endParaRPr>
          </a:p>
          <a:p>
            <a:pPr marL="361950" lvl="1" indent="180975" eaLnBrk="1" hangingPunct="1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cs typeface="Arial" panose="020B0604020202020204" pitchFamily="34" charset="0"/>
              </a:rPr>
              <a:t>Фиксированная ежемесячная сумма </a:t>
            </a:r>
            <a:r>
              <a:rPr lang="en-GB" sz="1600" dirty="0" smtClean="0">
                <a:cs typeface="Arial" panose="020B0604020202020204" pitchFamily="34" charset="0"/>
              </a:rPr>
              <a:t>: </a:t>
            </a:r>
            <a:r>
              <a:rPr lang="ru-RU" sz="1600" dirty="0" smtClean="0">
                <a:cs typeface="Arial" panose="020B0604020202020204" pitchFamily="34" charset="0"/>
              </a:rPr>
              <a:t>1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000 </a:t>
            </a:r>
            <a:r>
              <a:rPr lang="ru-RU" sz="1600" dirty="0" smtClean="0">
                <a:cs typeface="Arial" panose="020B0604020202020204" pitchFamily="34" charset="0"/>
              </a:rPr>
              <a:t>Евро</a:t>
            </a:r>
            <a:r>
              <a:rPr lang="en-GB" sz="1600" dirty="0" smtClean="0"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cs typeface="Arial" panose="020B0604020202020204" pitchFamily="34" charset="0"/>
              </a:rPr>
              <a:t>всем студентам </a:t>
            </a:r>
            <a:endParaRPr lang="en-GB" altLang="en-US" sz="1600" dirty="0">
              <a:cs typeface="Arial" panose="020B0604020202020204" pitchFamily="34" charset="0"/>
            </a:endParaRPr>
          </a:p>
          <a:p>
            <a:pPr marL="361950" lvl="1" indent="180975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cs typeface="Arial" panose="020B0604020202020204" pitchFamily="34" charset="0"/>
              </a:rPr>
              <a:t>Расходы на участие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ru-RU" sz="1600" dirty="0" smtClean="0">
                <a:cs typeface="Arial" panose="020B0604020202020204" pitchFamily="34" charset="0"/>
              </a:rPr>
              <a:t>оплата за обучение</a:t>
            </a:r>
            <a:r>
              <a:rPr lang="en-GB" sz="1600" dirty="0" smtClean="0">
                <a:cs typeface="Arial" panose="020B0604020202020204" pitchFamily="34" charset="0"/>
              </a:rPr>
              <a:t>:  </a:t>
            </a:r>
            <a:r>
              <a:rPr lang="ru-RU" sz="1600" dirty="0" smtClean="0">
                <a:cs typeface="Arial" panose="020B0604020202020204" pitchFamily="34" charset="0"/>
              </a:rPr>
              <a:t>макс.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9 000 </a:t>
            </a:r>
            <a:r>
              <a:rPr lang="ru-RU" sz="1600" dirty="0" smtClean="0">
                <a:cs typeface="Arial" panose="020B0604020202020204" pitchFamily="34" charset="0"/>
              </a:rPr>
              <a:t>евро</a:t>
            </a:r>
            <a:r>
              <a:rPr lang="en-GB" sz="1600" dirty="0" smtClean="0">
                <a:cs typeface="Arial" panose="020B0604020202020204" pitchFamily="34" charset="0"/>
              </a:rPr>
              <a:t>/ </a:t>
            </a:r>
            <a:r>
              <a:rPr lang="ru-RU" sz="1600" dirty="0" smtClean="0">
                <a:cs typeface="Arial" panose="020B0604020202020204" pitchFamily="34" charset="0"/>
              </a:rPr>
              <a:t>год</a:t>
            </a:r>
            <a:r>
              <a:rPr lang="en-GB" sz="1600" dirty="0" smtClean="0"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cs typeface="Arial" panose="020B0604020202020204" pitchFamily="34" charset="0"/>
              </a:rPr>
              <a:t>студентам из партнерских стран, </a:t>
            </a:r>
            <a:r>
              <a:rPr lang="en-GB" sz="1600" dirty="0" smtClean="0">
                <a:cs typeface="Arial" panose="020B0604020202020204" pitchFamily="34" charset="0"/>
              </a:rPr>
              <a:t>4 </a:t>
            </a:r>
            <a:r>
              <a:rPr lang="en-GB" sz="1600" dirty="0">
                <a:cs typeface="Arial" panose="020B0604020202020204" pitchFamily="34" charset="0"/>
              </a:rPr>
              <a:t>500 </a:t>
            </a:r>
            <a:r>
              <a:rPr lang="ru-RU" sz="1600" dirty="0" smtClean="0">
                <a:cs typeface="Arial" panose="020B0604020202020204" pitchFamily="34" charset="0"/>
              </a:rPr>
              <a:t>Евро</a:t>
            </a:r>
            <a:r>
              <a:rPr lang="en-GB" sz="1600" dirty="0" smtClean="0">
                <a:cs typeface="Arial" panose="020B0604020202020204" pitchFamily="34" charset="0"/>
              </a:rPr>
              <a:t>/ </a:t>
            </a:r>
            <a:r>
              <a:rPr lang="ru-RU" sz="1600" dirty="0" smtClean="0">
                <a:cs typeface="Arial" panose="020B0604020202020204" pitchFamily="34" charset="0"/>
              </a:rPr>
              <a:t>год</a:t>
            </a:r>
            <a:r>
              <a:rPr lang="en-GB" sz="1600" dirty="0" smtClean="0">
                <a:cs typeface="Arial" panose="020B0604020202020204" pitchFamily="34" charset="0"/>
              </a:rPr>
              <a:t>- </a:t>
            </a:r>
            <a:r>
              <a:rPr lang="ru-RU" sz="1600" dirty="0" smtClean="0">
                <a:cs typeface="Arial" panose="020B0604020202020204" pitchFamily="34" charset="0"/>
              </a:rPr>
              <a:t>студентам из программных стран</a:t>
            </a:r>
            <a:endParaRPr lang="en-GB" altLang="en-US" sz="16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dirty="0" smtClean="0">
                <a:cs typeface="Arial" charset="0"/>
              </a:rPr>
              <a:t>Критерии для присвоения гранта ЭМ СМС</a:t>
            </a:r>
            <a:endParaRPr lang="en-GB" altLang="en-US" dirty="0" smtClean="0"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0175" y="1803400"/>
            <a:ext cx="9671050" cy="4032250"/>
          </a:xfrm>
        </p:spPr>
        <p:txBody>
          <a:bodyPr/>
          <a:lstStyle/>
          <a:p>
            <a:pPr marL="180975" indent="0" eaLnBrk="1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Tx/>
              <a:buNone/>
              <a:defRPr/>
            </a:pPr>
            <a:r>
              <a:rPr lang="ru-RU" sz="1700" dirty="0" smtClean="0">
                <a:cs typeface="Arial" panose="020B0604020202020204" pitchFamily="34" charset="0"/>
              </a:rPr>
              <a:t>Проект будет оценен по следующим критериям</a:t>
            </a:r>
            <a:r>
              <a:rPr lang="en-GB" sz="1700" dirty="0" smtClean="0">
                <a:cs typeface="Arial" panose="020B0604020202020204" pitchFamily="34" charset="0"/>
              </a:rPr>
              <a:t>:</a:t>
            </a:r>
          </a:p>
          <a:p>
            <a:pPr marL="542925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Соответствие проекта </a:t>
            </a:r>
            <a:r>
              <a:rPr lang="en-GB" sz="1700" dirty="0" smtClean="0">
                <a:cs typeface="Arial" panose="020B0604020202020204" pitchFamily="34" charset="0"/>
              </a:rPr>
              <a:t>(</a:t>
            </a:r>
            <a:r>
              <a:rPr lang="ru-RU" sz="1700" dirty="0" smtClean="0">
                <a:cs typeface="Arial" panose="020B0604020202020204" pitchFamily="34" charset="0"/>
              </a:rPr>
              <a:t>макс. </a:t>
            </a:r>
            <a:r>
              <a:rPr lang="en-GB" sz="1700" dirty="0" smtClean="0">
                <a:cs typeface="Arial" panose="020B0604020202020204" pitchFamily="34" charset="0"/>
              </a:rPr>
              <a:t>30</a:t>
            </a:r>
            <a:r>
              <a:rPr lang="ru-RU" sz="1700" dirty="0" smtClean="0">
                <a:cs typeface="Arial" panose="020B0604020202020204" pitchFamily="34" charset="0"/>
              </a:rPr>
              <a:t> баллов</a:t>
            </a:r>
            <a:r>
              <a:rPr lang="en-GB" sz="1700" dirty="0" smtClean="0">
                <a:cs typeface="Arial" panose="020B0604020202020204" pitchFamily="34" charset="0"/>
              </a:rPr>
              <a:t>)</a:t>
            </a:r>
            <a:endParaRPr lang="en-GB" sz="1700" dirty="0">
              <a:cs typeface="Arial" panose="020B0604020202020204" pitchFamily="34" charset="0"/>
            </a:endParaRPr>
          </a:p>
          <a:p>
            <a:pPr marL="542925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Качество проектной заявки и реализации </a:t>
            </a:r>
            <a:r>
              <a:rPr lang="en-GB" sz="1700" dirty="0" smtClean="0">
                <a:cs typeface="Arial" panose="020B0604020202020204" pitchFamily="34" charset="0"/>
              </a:rPr>
              <a:t>(</a:t>
            </a:r>
            <a:r>
              <a:rPr lang="ru-RU" sz="1700" dirty="0" smtClean="0">
                <a:cs typeface="Arial" panose="020B0604020202020204" pitchFamily="34" charset="0"/>
              </a:rPr>
              <a:t>макс. 2</a:t>
            </a:r>
            <a:r>
              <a:rPr lang="en-GB" sz="1700" dirty="0" smtClean="0">
                <a:cs typeface="Arial" panose="020B0604020202020204" pitchFamily="34" charset="0"/>
              </a:rPr>
              <a:t>5 </a:t>
            </a:r>
            <a:r>
              <a:rPr lang="ru-RU" sz="1700" dirty="0" smtClean="0">
                <a:cs typeface="Arial" panose="020B0604020202020204" pitchFamily="34" charset="0"/>
              </a:rPr>
              <a:t>баллов</a:t>
            </a:r>
            <a:r>
              <a:rPr lang="en-GB" sz="1700" dirty="0" smtClean="0">
                <a:cs typeface="Arial" panose="020B0604020202020204" pitchFamily="34" charset="0"/>
              </a:rPr>
              <a:t>)</a:t>
            </a:r>
            <a:endParaRPr lang="en-GB" sz="1700" dirty="0">
              <a:cs typeface="Arial" panose="020B0604020202020204" pitchFamily="34" charset="0"/>
            </a:endParaRPr>
          </a:p>
          <a:p>
            <a:pPr marL="542925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Качество проектной команды </a:t>
            </a:r>
            <a:r>
              <a:rPr lang="en-GB" sz="1700" b="1" dirty="0" smtClean="0">
                <a:cs typeface="Arial" panose="020B0604020202020204" pitchFamily="34" charset="0"/>
              </a:rPr>
              <a:t>&amp;</a:t>
            </a:r>
            <a:r>
              <a:rPr lang="ru-RU" sz="1700" b="1" dirty="0" smtClean="0">
                <a:cs typeface="Arial" panose="020B0604020202020204" pitchFamily="34" charset="0"/>
              </a:rPr>
              <a:t> структура сотрудничества </a:t>
            </a:r>
            <a:r>
              <a:rPr lang="en-GB" sz="1700" dirty="0" smtClean="0">
                <a:cs typeface="Arial" panose="020B0604020202020204" pitchFamily="34" charset="0"/>
              </a:rPr>
              <a:t>(</a:t>
            </a:r>
            <a:r>
              <a:rPr lang="ru-RU" sz="1700" dirty="0" smtClean="0">
                <a:cs typeface="Arial" panose="020B0604020202020204" pitchFamily="34" charset="0"/>
              </a:rPr>
              <a:t>макс</a:t>
            </a:r>
            <a:r>
              <a:rPr lang="en-GB" sz="1700" dirty="0" smtClean="0">
                <a:cs typeface="Arial" panose="020B0604020202020204" pitchFamily="34" charset="0"/>
              </a:rPr>
              <a:t> 20 </a:t>
            </a:r>
            <a:r>
              <a:rPr lang="ru-RU" sz="1700" dirty="0" smtClean="0">
                <a:cs typeface="Arial" panose="020B0604020202020204" pitchFamily="34" charset="0"/>
              </a:rPr>
              <a:t>б.</a:t>
            </a:r>
            <a:r>
              <a:rPr lang="en-GB" sz="1700" dirty="0" smtClean="0">
                <a:cs typeface="Arial" panose="020B0604020202020204" pitchFamily="34" charset="0"/>
              </a:rPr>
              <a:t>) </a:t>
            </a:r>
            <a:endParaRPr lang="en-GB" sz="1700" dirty="0">
              <a:cs typeface="Arial" panose="020B0604020202020204" pitchFamily="34" charset="0"/>
            </a:endParaRPr>
          </a:p>
          <a:p>
            <a:pPr marL="542925" indent="-36195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Воздействие и распространение </a:t>
            </a:r>
            <a:r>
              <a:rPr lang="en-GB" sz="1700" dirty="0" smtClean="0">
                <a:cs typeface="Arial" panose="020B0604020202020204" pitchFamily="34" charset="0"/>
              </a:rPr>
              <a:t>(</a:t>
            </a:r>
            <a:r>
              <a:rPr lang="ru-RU" sz="1700" dirty="0" smtClean="0">
                <a:cs typeface="Arial" panose="020B0604020202020204" pitchFamily="34" charset="0"/>
              </a:rPr>
              <a:t>макс.</a:t>
            </a:r>
            <a:r>
              <a:rPr lang="en-GB" sz="1700" dirty="0" smtClean="0">
                <a:cs typeface="Arial" panose="020B0604020202020204" pitchFamily="34" charset="0"/>
              </a:rPr>
              <a:t>25 </a:t>
            </a:r>
            <a:r>
              <a:rPr lang="ru-RU" sz="1700" dirty="0" smtClean="0">
                <a:cs typeface="Arial" panose="020B0604020202020204" pitchFamily="34" charset="0"/>
              </a:rPr>
              <a:t>баллов</a:t>
            </a:r>
            <a:r>
              <a:rPr lang="en-GB" sz="1700" dirty="0" smtClean="0">
                <a:cs typeface="Arial" panose="020B0604020202020204" pitchFamily="34" charset="0"/>
              </a:rPr>
              <a:t>)</a:t>
            </a:r>
            <a:endParaRPr lang="en-GB" sz="1700" dirty="0">
              <a:cs typeface="Arial" panose="020B0604020202020204" pitchFamily="34" charset="0"/>
            </a:endParaRPr>
          </a:p>
          <a:p>
            <a:pPr marL="180975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  <a:defRPr/>
            </a:pPr>
            <a:r>
              <a:rPr lang="ru-RU" sz="1700" dirty="0" smtClean="0">
                <a:cs typeface="Arial" panose="020B0604020202020204" pitchFamily="34" charset="0"/>
              </a:rPr>
              <a:t>Для того, чтобы быть рассмотренным на финансирование, проект должен набрать, как минимум, 70 баллов от общего</a:t>
            </a:r>
          </a:p>
          <a:p>
            <a:pPr marL="180975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  <a:defRPr/>
            </a:pPr>
            <a:r>
              <a:rPr lang="fr-BE" sz="1700" dirty="0" smtClean="0">
                <a:solidFill>
                  <a:srgbClr val="FF0000"/>
                </a:solidFill>
                <a:cs typeface="Arial" panose="020B0604020202020204" pitchFamily="34" charset="0"/>
              </a:rPr>
              <a:t>&amp;</a:t>
            </a:r>
            <a:endParaRPr lang="en-GB" sz="17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809625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Шаг 1</a:t>
            </a:r>
            <a:r>
              <a:rPr lang="en-GB" sz="1700" dirty="0" smtClean="0">
                <a:cs typeface="Arial" panose="020B0604020202020204" pitchFamily="34" charset="0"/>
              </a:rPr>
              <a:t>: </a:t>
            </a:r>
            <a:r>
              <a:rPr lang="en-GB" sz="1700" b="1" dirty="0">
                <a:cs typeface="Arial" panose="020B0604020202020204" pitchFamily="34" charset="0"/>
              </a:rPr>
              <a:t>75%</a:t>
            </a:r>
            <a:r>
              <a:rPr lang="en-GB" sz="1700" dirty="0">
                <a:cs typeface="Arial" panose="020B0604020202020204" pitchFamily="34" charset="0"/>
              </a:rPr>
              <a:t> (22,5 </a:t>
            </a:r>
            <a:r>
              <a:rPr lang="ru-RU" sz="1700" dirty="0" smtClean="0">
                <a:cs typeface="Arial" panose="020B0604020202020204" pitchFamily="34" charset="0"/>
              </a:rPr>
              <a:t>баллов</a:t>
            </a:r>
            <a:r>
              <a:rPr lang="en-GB" sz="1700" dirty="0" smtClean="0">
                <a:cs typeface="Arial" panose="020B0604020202020204" pitchFamily="34" charset="0"/>
              </a:rPr>
              <a:t>) </a:t>
            </a:r>
            <a:r>
              <a:rPr lang="ru-RU" sz="1700" dirty="0" smtClean="0">
                <a:cs typeface="Arial" panose="020B0604020202020204" pitchFamily="34" charset="0"/>
              </a:rPr>
              <a:t>от максимального количества баллов на </a:t>
            </a:r>
            <a:r>
              <a:rPr lang="en-GB" sz="1700" dirty="0" smtClean="0">
                <a:cs typeface="Arial" panose="020B0604020202020204" pitchFamily="34" charset="0"/>
              </a:rPr>
              <a:t>«</a:t>
            </a:r>
            <a:r>
              <a:rPr lang="ru-RU" sz="1700" dirty="0" smtClean="0">
                <a:cs typeface="Arial" panose="020B0604020202020204" pitchFamily="34" charset="0"/>
              </a:rPr>
              <a:t>соответствие</a:t>
            </a:r>
            <a:r>
              <a:rPr lang="en-GB" sz="1700" dirty="0" smtClean="0">
                <a:cs typeface="Arial" panose="020B0604020202020204" pitchFamily="34" charset="0"/>
              </a:rPr>
              <a:t>"</a:t>
            </a:r>
            <a:endParaRPr lang="en-GB" sz="1700" dirty="0">
              <a:cs typeface="Arial" panose="020B0604020202020204" pitchFamily="34" charset="0"/>
            </a:endParaRPr>
          </a:p>
          <a:p>
            <a:pPr marL="809625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700" b="1" dirty="0" smtClean="0">
                <a:cs typeface="Arial" panose="020B0604020202020204" pitchFamily="34" charset="0"/>
              </a:rPr>
              <a:t>Шаг 2</a:t>
            </a:r>
            <a:r>
              <a:rPr lang="en-GB" sz="1700" b="1" dirty="0" smtClean="0">
                <a:cs typeface="Arial" panose="020B0604020202020204" pitchFamily="34" charset="0"/>
              </a:rPr>
              <a:t>: </a:t>
            </a:r>
            <a:r>
              <a:rPr lang="en-GB" sz="1700" b="1" dirty="0">
                <a:cs typeface="Arial" panose="020B0604020202020204" pitchFamily="34" charset="0"/>
              </a:rPr>
              <a:t>60% </a:t>
            </a:r>
            <a:r>
              <a:rPr lang="en-GB" sz="1700" dirty="0" smtClean="0">
                <a:cs typeface="Arial" panose="020B0604020202020204" pitchFamily="34" charset="0"/>
              </a:rPr>
              <a:t>o</a:t>
            </a:r>
            <a:r>
              <a:rPr lang="ru-RU" sz="1700" dirty="0" smtClean="0">
                <a:cs typeface="Arial" panose="020B0604020202020204" pitchFamily="34" charset="0"/>
              </a:rPr>
              <a:t>т максимального количества баллов по каждому последующему критерию</a:t>
            </a:r>
            <a:endParaRPr lang="en-GB" altLang="en-US" sz="17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25000" y="6519863"/>
            <a:ext cx="381000" cy="338137"/>
          </a:xfrm>
        </p:spPr>
        <p:txBody>
          <a:bodyPr/>
          <a:lstStyle/>
          <a:p>
            <a:pPr algn="ctr">
              <a:defRPr/>
            </a:pPr>
            <a:fld id="{0A2278E6-95D6-4F3E-B64F-CA9225509249}" type="slidenum">
              <a:rPr lang="en-GB" sz="10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ae82fe2decaedfe0477810f6be58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5db682b37e7972ee8b6ef4a5d84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2ED66A-7D25-4211-AC4D-9413F8A2E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18084-0CEE-434C-8915-294FC141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B22C26-10DD-4865-94D2-C0C840474DEC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Erasmus+_en</Template>
  <TotalTime>794</TotalTime>
  <Words>925</Words>
  <Application>Microsoft Office PowerPoint</Application>
  <PresentationFormat>Лист A4 (210x297 мм)</PresentationFormat>
  <Paragraphs>147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Erasmus+_en</vt:lpstr>
      <vt:lpstr>Презентация PowerPoint</vt:lpstr>
      <vt:lpstr>Презентация PowerPoint</vt:lpstr>
      <vt:lpstr>Презентация PowerPoint</vt:lpstr>
      <vt:lpstr>Участие организаций </vt:lpstr>
      <vt:lpstr>Презентация PowerPoint</vt:lpstr>
      <vt:lpstr>Презентация PowerPoint</vt:lpstr>
      <vt:lpstr>Грант – Бюджет на  Организацию &amp; индивидуальным лицам</vt:lpstr>
      <vt:lpstr>Грант  – Бюджет для  Организаций &amp; Индивидуальных лиц </vt:lpstr>
      <vt:lpstr>Критерии для присвоения гранта ЭМ СМС</vt:lpstr>
      <vt:lpstr>Дополнительные критерии присвоения дополнительных стипендий </vt:lpstr>
      <vt:lpstr>Дополнительный критерий для присвоения дополнительных стипендий</vt:lpstr>
      <vt:lpstr>Что ожидает </vt:lpstr>
      <vt:lpstr>Подача завяки</vt:lpstr>
      <vt:lpstr>Презентация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PALAVROVA Elena (EACEA)</dc:creator>
  <cp:lastModifiedBy>А</cp:lastModifiedBy>
  <cp:revision>77</cp:revision>
  <cp:lastPrinted>2014-09-28T22:16:06Z</cp:lastPrinted>
  <dcterms:created xsi:type="dcterms:W3CDTF">2014-09-09T07:50:06Z</dcterms:created>
  <dcterms:modified xsi:type="dcterms:W3CDTF">2014-10-22T10:24:08Z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