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65" r:id="rId4"/>
    <p:sldId id="259" r:id="rId5"/>
    <p:sldId id="260" r:id="rId6"/>
    <p:sldId id="262" r:id="rId7"/>
    <p:sldId id="263" r:id="rId8"/>
    <p:sldId id="264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F51DA-5B1C-4C8F-8672-EA774B61AF0E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3666-4424-46E0-A2F4-9C0D64150B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asmusplus.kz/" TargetMode="External"/><Relationship Id="rId2" Type="http://schemas.openxmlformats.org/officeDocument/2006/relationships/hyperlink" Target="mailto:neo@erasmusplus.k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62880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/>
                </a:solidFill>
              </a:rPr>
              <a:t>НЕО в </a:t>
            </a:r>
            <a:r>
              <a:rPr lang="ru-RU" sz="5400" b="1" dirty="0">
                <a:solidFill>
                  <a:schemeClr val="tx2"/>
                </a:solidFill>
              </a:rPr>
              <a:t>К</a:t>
            </a:r>
            <a:r>
              <a:rPr lang="ru-RU" sz="5400" b="1" dirty="0" smtClean="0">
                <a:solidFill>
                  <a:schemeClr val="tx2"/>
                </a:solidFill>
              </a:rPr>
              <a:t>азахстане  </a:t>
            </a:r>
            <a:endParaRPr lang="ru-RU" sz="5400" b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3140967"/>
            <a:ext cx="7408333" cy="2304257"/>
          </a:xfrm>
        </p:spPr>
        <p:txBody>
          <a:bodyPr/>
          <a:lstStyle/>
          <a:p>
            <a:r>
              <a:rPr lang="ru-RU" dirty="0" smtClean="0"/>
              <a:t>НТО – с июня 2005 г.</a:t>
            </a:r>
          </a:p>
          <a:p>
            <a:r>
              <a:rPr lang="ru-RU" dirty="0" smtClean="0"/>
              <a:t>НЕО (Национальный Офис программы </a:t>
            </a:r>
            <a:r>
              <a:rPr lang="ru-RU" dirty="0" err="1" smtClean="0"/>
              <a:t>Эразмус</a:t>
            </a:r>
            <a:r>
              <a:rPr lang="ru-RU" dirty="0" smtClean="0"/>
              <a:t> + в Казахстане)  - с января 2014 г.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40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контакты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 050000</a:t>
            </a:r>
            <a:r>
              <a:rPr lang="ru-RU" dirty="0"/>
              <a:t>, </a:t>
            </a:r>
            <a:r>
              <a:rPr lang="ru-RU" dirty="0" smtClean="0"/>
              <a:t>г. Алматы</a:t>
            </a:r>
            <a:r>
              <a:rPr lang="ru-RU" dirty="0"/>
              <a:t>, ул. </a:t>
            </a:r>
            <a:r>
              <a:rPr lang="ru-RU" dirty="0" smtClean="0"/>
              <a:t>Гоголя, </a:t>
            </a:r>
            <a:r>
              <a:rPr lang="ru-RU" dirty="0"/>
              <a:t>84А, офис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en-US" dirty="0" smtClean="0"/>
              <a:t>207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  Тел</a:t>
            </a:r>
            <a:r>
              <a:rPr lang="ru-RU" dirty="0"/>
              <a:t>.: +7 727 </a:t>
            </a:r>
            <a:r>
              <a:rPr lang="ru-RU" dirty="0" smtClean="0"/>
              <a:t>2669407 </a:t>
            </a:r>
          </a:p>
          <a:p>
            <a:r>
              <a:rPr lang="ru-RU" dirty="0"/>
              <a:t> </a:t>
            </a:r>
            <a:r>
              <a:rPr lang="ru-RU" dirty="0" smtClean="0"/>
              <a:t> Тел</a:t>
            </a:r>
            <a:r>
              <a:rPr lang="ru-RU" dirty="0"/>
              <a:t>./факс: +7 727 2663956</a:t>
            </a:r>
          </a:p>
          <a:p>
            <a:r>
              <a:rPr lang="ru-RU" dirty="0" smtClean="0"/>
              <a:t>  </a:t>
            </a:r>
            <a:r>
              <a:rPr lang="en-US" dirty="0" smtClean="0"/>
              <a:t>E-mail</a:t>
            </a:r>
            <a:r>
              <a:rPr lang="en-US" dirty="0"/>
              <a:t>: </a:t>
            </a:r>
            <a:r>
              <a:rPr lang="en-US" u="sng" dirty="0">
                <a:hlinkClick r:id="rId2"/>
              </a:rPr>
              <a:t>neo@erasmusplus.kz</a:t>
            </a:r>
            <a:r>
              <a:rPr lang="en-US" dirty="0"/>
              <a:t> </a:t>
            </a:r>
            <a:endParaRPr lang="ru-RU" dirty="0"/>
          </a:p>
          <a:p>
            <a:r>
              <a:rPr lang="ru-RU" u="sng" dirty="0" smtClean="0">
                <a:hlinkClick r:id="rId3"/>
              </a:rPr>
              <a:t>  </a:t>
            </a:r>
            <a:r>
              <a:rPr lang="en-US" u="sng" dirty="0" smtClean="0">
                <a:hlinkClick r:id="rId3"/>
              </a:rPr>
              <a:t>www.erasmusplus.kz</a:t>
            </a:r>
            <a:r>
              <a:rPr lang="en-US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637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74566"/>
            <a:ext cx="8229600" cy="922114"/>
          </a:xfrm>
        </p:spPr>
        <p:txBody>
          <a:bodyPr/>
          <a:lstStyle/>
          <a:p>
            <a:r>
              <a:rPr lang="ru-RU" dirty="0" smtClean="0"/>
              <a:t>Основные задачи НЕО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Содействие Европейской Комиссии, </a:t>
            </a:r>
            <a:r>
              <a:rPr lang="en-GB" dirty="0" smtClean="0"/>
              <a:t>EACEA </a:t>
            </a:r>
            <a:r>
              <a:rPr lang="ru-RU" dirty="0" smtClean="0"/>
              <a:t>, Представительству ЕС в </a:t>
            </a:r>
            <a:r>
              <a:rPr lang="ru-RU" dirty="0" smtClean="0"/>
              <a:t>Казахстане, Министерству </a:t>
            </a:r>
            <a:r>
              <a:rPr lang="ru-RU" dirty="0" smtClean="0"/>
              <a:t>Образования и Науки РК в реализации международного компонента Программы </a:t>
            </a:r>
            <a:r>
              <a:rPr lang="ru-RU" dirty="0" err="1" smtClean="0"/>
              <a:t>Эразмус</a:t>
            </a:r>
            <a:r>
              <a:rPr lang="ru-RU" dirty="0" smtClean="0"/>
              <a:t>+ </a:t>
            </a:r>
            <a:endParaRPr lang="ru-RU" dirty="0" smtClean="0"/>
          </a:p>
          <a:p>
            <a:r>
              <a:rPr lang="ru-RU" dirty="0" smtClean="0"/>
              <a:t>Предоставление информации и консультаций  для  заинтересованных организаций и лиц по вопросам сотрудничества с ЕС в области высшего образования в рамках программы </a:t>
            </a:r>
            <a:r>
              <a:rPr lang="ru-RU" dirty="0" err="1" smtClean="0"/>
              <a:t>Эразмус</a:t>
            </a:r>
            <a:r>
              <a:rPr lang="ru-RU" dirty="0" smtClean="0"/>
              <a:t> +. </a:t>
            </a:r>
            <a:endParaRPr lang="ru-RU" dirty="0"/>
          </a:p>
          <a:p>
            <a:pPr lvl="0"/>
            <a:r>
              <a:rPr lang="ru-RU" dirty="0" smtClean="0"/>
              <a:t>Поддержка, продвижение, мониторинг и распространение информации, касающейся мероприятий программы </a:t>
            </a:r>
            <a:r>
              <a:rPr lang="ru-RU" dirty="0" err="1" smtClean="0"/>
              <a:t>Эразмус</a:t>
            </a:r>
            <a:r>
              <a:rPr lang="ru-RU" dirty="0" smtClean="0"/>
              <a:t> + в области высшего образования, открытой для Стран Партнеров (Ключевые Действия </a:t>
            </a:r>
            <a:r>
              <a:rPr lang="en-GB" dirty="0" smtClean="0"/>
              <a:t>1</a:t>
            </a:r>
            <a:r>
              <a:rPr lang="en-GB" dirty="0"/>
              <a:t>, 2 </a:t>
            </a:r>
            <a:r>
              <a:rPr lang="ru-RU" dirty="0" smtClean="0"/>
              <a:t>и</a:t>
            </a:r>
            <a:r>
              <a:rPr lang="en-GB" dirty="0" smtClean="0"/>
              <a:t> </a:t>
            </a:r>
            <a:r>
              <a:rPr lang="en-GB" dirty="0"/>
              <a:t>3</a:t>
            </a:r>
            <a:r>
              <a:rPr lang="en-GB" dirty="0" smtClean="0"/>
              <a:t>).</a:t>
            </a:r>
            <a:endParaRPr lang="ru-RU" dirty="0" smtClean="0"/>
          </a:p>
          <a:p>
            <a:r>
              <a:rPr lang="ru-RU" dirty="0" smtClean="0"/>
              <a:t>Повышение информированности, узнаваемости, соответствия, эффективности и влияния международного компонента программы </a:t>
            </a:r>
            <a:r>
              <a:rPr lang="ru-RU" dirty="0" err="1" smtClean="0"/>
              <a:t>Эразмус</a:t>
            </a:r>
            <a:r>
              <a:rPr lang="ru-RU" dirty="0" smtClean="0"/>
              <a:t> +, содействие </a:t>
            </a:r>
            <a:r>
              <a:rPr lang="ru-RU" dirty="0" smtClean="0"/>
              <a:t>ее </a:t>
            </a:r>
            <a:r>
              <a:rPr lang="ru-RU" dirty="0" smtClean="0"/>
              <a:t>продвижению и распространению информации о программе в стране</a:t>
            </a:r>
            <a:r>
              <a:rPr lang="en-GB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9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43218"/>
            <a:ext cx="8229600" cy="1143000"/>
          </a:xfrm>
        </p:spPr>
        <p:txBody>
          <a:bodyPr/>
          <a:lstStyle/>
          <a:p>
            <a:r>
              <a:rPr lang="ru-RU" dirty="0"/>
              <a:t>Основные задачи НЕО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525963"/>
          </a:xfrm>
        </p:spPr>
        <p:txBody>
          <a:bodyPr>
            <a:noAutofit/>
          </a:bodyPr>
          <a:lstStyle/>
          <a:p>
            <a:pPr marL="263525" indent="-263525"/>
            <a:r>
              <a:rPr lang="ru-RU" sz="2400" dirty="0"/>
              <a:t>Мониторинг и оказание содействия в реализации и  распространении результатов проектов, отобранных для финансирования. </a:t>
            </a:r>
          </a:p>
          <a:p>
            <a:pPr marL="263525" indent="-263525"/>
            <a:r>
              <a:rPr lang="ru-RU" sz="2400" dirty="0"/>
              <a:t>Связь с Министерством Образования и Науки  и его  подведомственными организациями.</a:t>
            </a:r>
          </a:p>
          <a:p>
            <a:pPr marL="263525" indent="-263525"/>
            <a:r>
              <a:rPr lang="ru-RU" sz="2400" dirty="0"/>
              <a:t>Сотрудничество с заинтересованными партнерами в Странах Программы</a:t>
            </a:r>
          </a:p>
          <a:p>
            <a:pPr marL="263525" indent="-263525"/>
            <a:r>
              <a:rPr lang="ru-RU" sz="2400" dirty="0"/>
              <a:t>Контакты с другими НЕО и с Национальным Агентствами в Странах Программы </a:t>
            </a:r>
            <a:r>
              <a:rPr lang="ru-RU" sz="2400" dirty="0" err="1"/>
              <a:t>Эразмус</a:t>
            </a:r>
            <a:r>
              <a:rPr lang="ru-RU" sz="2400" dirty="0"/>
              <a:t> + (в поиске партнеров, обмене опытом, организации совместных </a:t>
            </a:r>
            <a:r>
              <a:rPr lang="ru-RU" sz="2400" dirty="0" smtClean="0"/>
              <a:t>мероприятий </a:t>
            </a:r>
            <a:r>
              <a:rPr lang="ru-RU" sz="2400" dirty="0"/>
              <a:t>и т.д.).</a:t>
            </a:r>
          </a:p>
          <a:p>
            <a:pPr marL="263525" indent="-263525"/>
            <a:r>
              <a:rPr lang="ru-RU" sz="2400" dirty="0"/>
              <a:t>Поддержка Национальной Команды Экспертов по Реформированию </a:t>
            </a:r>
            <a:r>
              <a:rPr lang="ru-RU" sz="2400" dirty="0" smtClean="0"/>
              <a:t>Высшего </a:t>
            </a:r>
            <a:r>
              <a:rPr lang="ru-RU" sz="2400" dirty="0"/>
              <a:t>Образования (</a:t>
            </a:r>
            <a:r>
              <a:rPr lang="ru-RU" sz="2400" dirty="0" err="1"/>
              <a:t>HEREs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dirty="0" smtClean="0"/>
              <a:t>Целевые группы НЕО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52596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dirty="0" smtClean="0"/>
              <a:t>Все бенефициары </a:t>
            </a:r>
            <a:r>
              <a:rPr lang="ru-RU" dirty="0"/>
              <a:t>в стране (</a:t>
            </a:r>
            <a:r>
              <a:rPr lang="ru-RU" dirty="0" smtClean="0"/>
              <a:t>как уже участвующие в мероприятиях Э+, так и потенциальные</a:t>
            </a:r>
            <a:r>
              <a:rPr lang="ru-RU" dirty="0" smtClean="0"/>
              <a:t>), </a:t>
            </a:r>
            <a:r>
              <a:rPr lang="ru-RU" dirty="0" smtClean="0"/>
              <a:t>которые могут принимать участие в мероприятиях </a:t>
            </a:r>
            <a:r>
              <a:rPr lang="ru-RU" dirty="0" err="1" smtClean="0"/>
              <a:t>Эразмус</a:t>
            </a:r>
            <a:r>
              <a:rPr lang="ru-RU" dirty="0" smtClean="0"/>
              <a:t> +:</a:t>
            </a:r>
          </a:p>
          <a:p>
            <a:pPr lvl="0"/>
            <a:r>
              <a:rPr lang="ru-RU" dirty="0" smtClean="0"/>
              <a:t>вузы, преподаватели, студенты, </a:t>
            </a:r>
          </a:p>
          <a:p>
            <a:pPr lvl="0"/>
            <a:r>
              <a:rPr lang="ru-RU" dirty="0" smtClean="0"/>
              <a:t>представители гражданского общества, НПО,</a:t>
            </a:r>
          </a:p>
          <a:p>
            <a:r>
              <a:rPr lang="ru-RU" dirty="0" smtClean="0"/>
              <a:t>предприятия, профессиональные  организации, </a:t>
            </a:r>
          </a:p>
          <a:p>
            <a:pPr lvl="0"/>
            <a:r>
              <a:rPr lang="ru-RU" dirty="0" smtClean="0"/>
              <a:t>научные,  профессиональные, студенческие ассоциации, </a:t>
            </a:r>
          </a:p>
          <a:p>
            <a:pPr lvl="0"/>
            <a:r>
              <a:rPr lang="ru-RU" dirty="0" smtClean="0"/>
              <a:t>учебные заведения </a:t>
            </a:r>
            <a:r>
              <a:rPr lang="ru-RU" dirty="0" err="1" smtClean="0"/>
              <a:t>ТиПО</a:t>
            </a:r>
            <a:r>
              <a:rPr lang="ru-RU" dirty="0" smtClean="0"/>
              <a:t>,</a:t>
            </a:r>
          </a:p>
          <a:p>
            <a:pPr lvl="0"/>
            <a:r>
              <a:rPr lang="ru-RU" dirty="0" smtClean="0"/>
              <a:t>другие заинтересованные стороны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0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НК ЭРВО </a:t>
            </a:r>
            <a:r>
              <a:rPr lang="ru-RU" dirty="0" smtClean="0"/>
              <a:t>в </a:t>
            </a:r>
            <a:r>
              <a:rPr lang="ru-RU" dirty="0"/>
              <a:t>К</a:t>
            </a:r>
            <a:r>
              <a:rPr lang="ru-RU" dirty="0" smtClean="0"/>
              <a:t>азахстане (с </a:t>
            </a:r>
            <a:r>
              <a:rPr lang="ru-RU" dirty="0" smtClean="0"/>
              <a:t>2007 г.)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896544"/>
          </a:xfrm>
        </p:spPr>
        <p:txBody>
          <a:bodyPr>
            <a:normAutofit fontScale="55000" lnSpcReduction="20000"/>
          </a:bodyPr>
          <a:lstStyle/>
          <a:p>
            <a:r>
              <a:rPr lang="ru-RU" sz="3400" b="1" dirty="0" smtClean="0"/>
              <a:t>Обновленный состав – с 2012 г. </a:t>
            </a:r>
          </a:p>
          <a:p>
            <a:r>
              <a:rPr lang="ru-RU" sz="3400" b="1" dirty="0" smtClean="0"/>
              <a:t>Миссия </a:t>
            </a:r>
            <a:r>
              <a:rPr lang="ru-RU" sz="3400" b="1" dirty="0"/>
              <a:t>команды </a:t>
            </a:r>
            <a:r>
              <a:rPr lang="ru-RU" sz="3400" dirty="0"/>
              <a:t>– содействие модернизации системы высшего образования в </a:t>
            </a:r>
            <a:r>
              <a:rPr lang="ru-RU" sz="3400" dirty="0" smtClean="0"/>
              <a:t>странах-партнерах в тесном контакте </a:t>
            </a:r>
            <a:r>
              <a:rPr lang="ru-RU" sz="3400" dirty="0" smtClean="0"/>
              <a:t>с органами </a:t>
            </a:r>
            <a:r>
              <a:rPr lang="ru-RU" sz="3400" dirty="0" smtClean="0"/>
              <a:t>управления </a:t>
            </a:r>
            <a:r>
              <a:rPr lang="ru-RU" sz="3400" dirty="0" smtClean="0"/>
              <a:t>образования. </a:t>
            </a:r>
            <a:endParaRPr lang="ru-RU" sz="3400" dirty="0" smtClean="0"/>
          </a:p>
          <a:p>
            <a:r>
              <a:rPr lang="ru-RU" sz="3400" b="1" dirty="0" smtClean="0"/>
              <a:t>Задачи</a:t>
            </a:r>
            <a:r>
              <a:rPr lang="ru-RU" sz="3400" b="1" dirty="0"/>
              <a:t>:</a:t>
            </a:r>
            <a:endParaRPr lang="ru-RU" sz="3400" dirty="0"/>
          </a:p>
          <a:p>
            <a:pPr lvl="0"/>
            <a:r>
              <a:rPr lang="ru-RU" sz="3400" dirty="0"/>
              <a:t>Накопление и содействие использованию позитивного отечественного и международного опыта модернизации высшего образования на институциональном и национальном уровнях; </a:t>
            </a:r>
          </a:p>
          <a:p>
            <a:pPr lvl="0"/>
            <a:r>
              <a:rPr lang="ru-RU" sz="3400" dirty="0" smtClean="0"/>
              <a:t>Активное </a:t>
            </a:r>
            <a:r>
              <a:rPr lang="ru-RU" sz="3400" dirty="0"/>
              <a:t>участие в разработке политики и продвижении реформ в своих странах.</a:t>
            </a:r>
          </a:p>
          <a:p>
            <a:r>
              <a:rPr lang="ru-RU" sz="3400" dirty="0" smtClean="0"/>
              <a:t>Поддержка проектов программ Темпус и </a:t>
            </a:r>
            <a:r>
              <a:rPr lang="ru-RU" sz="3400" dirty="0" err="1" smtClean="0"/>
              <a:t>Эразмус</a:t>
            </a:r>
            <a:r>
              <a:rPr lang="ru-RU" sz="3400" dirty="0" smtClean="0"/>
              <a:t> +  через распространение результатов, успешного опыта , инноваций и инициатив, содействие использованию их в процессе модернизации образования. </a:t>
            </a:r>
          </a:p>
          <a:p>
            <a:r>
              <a:rPr lang="ru-RU" sz="3400" dirty="0" smtClean="0"/>
              <a:t>Поддержка политического диалога с ЕС в области высшего образования,  особенно в  координации с </a:t>
            </a:r>
            <a:r>
              <a:rPr lang="ru-RU" sz="3400" dirty="0" smtClean="0"/>
              <a:t>платформами</a:t>
            </a:r>
            <a:r>
              <a:rPr lang="ru-RU" sz="3400" dirty="0" smtClean="0"/>
              <a:t>, созданными в  рамках </a:t>
            </a:r>
            <a:r>
              <a:rPr lang="ru-RU" sz="3400" dirty="0" err="1" smtClean="0"/>
              <a:t>Эразмус</a:t>
            </a:r>
            <a:r>
              <a:rPr lang="ru-RU" sz="3400" dirty="0" smtClean="0"/>
              <a:t> </a:t>
            </a:r>
            <a:r>
              <a:rPr lang="ru-RU" sz="3400" dirty="0" smtClean="0"/>
              <a:t>+, </a:t>
            </a:r>
            <a:r>
              <a:rPr lang="ru-RU" sz="3400" dirty="0" smtClean="0"/>
              <a:t>и </a:t>
            </a:r>
            <a:r>
              <a:rPr lang="ru-RU" sz="3400" dirty="0" smtClean="0"/>
              <a:t>другими инициативами </a:t>
            </a:r>
            <a:r>
              <a:rPr lang="ru-RU" sz="3400" dirty="0" smtClean="0"/>
              <a:t>Европейской Комиссии</a:t>
            </a:r>
            <a:r>
              <a:rPr lang="en-GB" sz="3400" dirty="0" smtClean="0"/>
              <a:t>.</a:t>
            </a:r>
            <a:endParaRPr lang="ru-RU" sz="3400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29600" cy="850106"/>
          </a:xfrm>
        </p:spPr>
        <p:txBody>
          <a:bodyPr/>
          <a:lstStyle/>
          <a:p>
            <a:r>
              <a:rPr lang="ru-RU" dirty="0" smtClean="0"/>
              <a:t>НК ЭРВО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Подготовлено </a:t>
            </a:r>
            <a:r>
              <a:rPr lang="ru-RU" dirty="0"/>
              <a:t>5 публикаций с аналитической информацией и рекомендациями по модернизации высшего образования в стране в контексте Болонского </a:t>
            </a:r>
            <a:r>
              <a:rPr lang="ru-RU" dirty="0" smtClean="0"/>
              <a:t>процесса</a:t>
            </a:r>
          </a:p>
          <a:p>
            <a:r>
              <a:rPr lang="ru-RU" dirty="0" smtClean="0"/>
              <a:t>Проведено </a:t>
            </a:r>
            <a:r>
              <a:rPr lang="ru-RU" dirty="0"/>
              <a:t>около 15 обучающих </a:t>
            </a:r>
            <a:r>
              <a:rPr lang="ru-RU" dirty="0" smtClean="0"/>
              <a:t>мероприятий (Летние </a:t>
            </a:r>
            <a:r>
              <a:rPr lang="ru-RU" dirty="0"/>
              <a:t>Школы, региональные семинары в Алматы, Астане, Кокшетау, </a:t>
            </a:r>
            <a:r>
              <a:rPr lang="ru-RU" dirty="0" err="1"/>
              <a:t>Костанае</a:t>
            </a:r>
            <a:r>
              <a:rPr lang="ru-RU" dirty="0"/>
              <a:t>, Караганде, Петропавловске, </a:t>
            </a:r>
            <a:r>
              <a:rPr lang="ru-RU" dirty="0" err="1"/>
              <a:t>Актобе</a:t>
            </a:r>
            <a:r>
              <a:rPr lang="ru-RU" dirty="0"/>
              <a:t>, Уральске, Атырау, Шымкенте, Актау. </a:t>
            </a:r>
            <a:endParaRPr lang="ru-RU" dirty="0" smtClean="0"/>
          </a:p>
          <a:p>
            <a:r>
              <a:rPr lang="ru-RU" dirty="0" smtClean="0"/>
              <a:t>В составе </a:t>
            </a:r>
            <a:r>
              <a:rPr lang="ru-RU" dirty="0"/>
              <a:t>Рабочих </a:t>
            </a:r>
            <a:r>
              <a:rPr lang="ru-RU" dirty="0" smtClean="0"/>
              <a:t> Групп МОН  участвуют в разработке стратегических документов по </a:t>
            </a:r>
            <a:r>
              <a:rPr lang="ru-RU" dirty="0"/>
              <a:t>различным аспектам реформирования образования.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95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90307"/>
            <a:ext cx="8229600" cy="778098"/>
          </a:xfrm>
        </p:spPr>
        <p:txBody>
          <a:bodyPr/>
          <a:lstStyle/>
          <a:p>
            <a:r>
              <a:rPr lang="ru-RU" dirty="0" smtClean="0"/>
              <a:t>НК ЭРВО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Повышение </a:t>
            </a:r>
            <a:r>
              <a:rPr lang="ru-RU" dirty="0"/>
              <a:t>квалификации экспертов как в Европе, так и в </a:t>
            </a:r>
            <a:r>
              <a:rPr lang="ru-RU" dirty="0" smtClean="0"/>
              <a:t>странах-партнерах при поддержке </a:t>
            </a:r>
            <a:r>
              <a:rPr lang="ru-RU" dirty="0" smtClean="0"/>
              <a:t>ЕАСЕА.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выше </a:t>
            </a:r>
            <a:r>
              <a:rPr lang="ru-RU" dirty="0"/>
              <a:t>20 </a:t>
            </a:r>
            <a:r>
              <a:rPr lang="ru-RU" dirty="0" smtClean="0"/>
              <a:t>международных и региональных конференций, семинаров и встреч в </a:t>
            </a:r>
            <a:r>
              <a:rPr lang="ru-RU" dirty="0"/>
              <a:t>Европе и других </a:t>
            </a:r>
            <a:r>
              <a:rPr lang="ru-RU" dirty="0" smtClean="0"/>
              <a:t>странах (2008-2014)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КОНКУРС</a:t>
            </a:r>
            <a:r>
              <a:rPr lang="ru-RU" dirty="0" smtClean="0"/>
              <a:t> на </a:t>
            </a:r>
            <a:r>
              <a:rPr lang="ru-RU" dirty="0" smtClean="0"/>
              <a:t>участие в НК ЭРВО 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66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Профессионалы</a:t>
            </a:r>
            <a:r>
              <a:rPr lang="ru-RU" sz="2400" dirty="0"/>
              <a:t>, работающие в сфере высшего </a:t>
            </a:r>
            <a:r>
              <a:rPr lang="ru-RU" sz="2400" dirty="0" smtClean="0"/>
              <a:t>образования</a:t>
            </a:r>
          </a:p>
          <a:p>
            <a:r>
              <a:rPr lang="ru-RU" sz="2400" dirty="0" smtClean="0"/>
              <a:t>Консультируют коллег </a:t>
            </a:r>
            <a:r>
              <a:rPr lang="ru-RU" sz="2400" dirty="0"/>
              <a:t>по вопросам реформирования высшего образования в контексте Лиссабонской Конвенции и Болонской </a:t>
            </a:r>
            <a:r>
              <a:rPr lang="ru-RU" sz="2400" dirty="0" smtClean="0"/>
              <a:t>Декларации</a:t>
            </a:r>
          </a:p>
          <a:p>
            <a:r>
              <a:rPr lang="ru-RU" sz="2400" dirty="0"/>
              <a:t>Проводят углубленное исследование по своей области специализации, готовят научные отчеты и рекомендации </a:t>
            </a:r>
          </a:p>
          <a:p>
            <a:r>
              <a:rPr lang="ru-RU" sz="2400" dirty="0" smtClean="0"/>
              <a:t>Владеют </a:t>
            </a:r>
            <a:r>
              <a:rPr lang="ru-RU" sz="2400" dirty="0" smtClean="0"/>
              <a:t>свободно английским языком  (знание других иностранных </a:t>
            </a:r>
            <a:r>
              <a:rPr lang="ru-RU" sz="2400" dirty="0" smtClean="0"/>
              <a:t>языков </a:t>
            </a:r>
            <a:r>
              <a:rPr lang="ru-RU" sz="2400" dirty="0" smtClean="0"/>
              <a:t>приветствуется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r>
              <a:rPr lang="ru-RU" sz="2400" dirty="0" smtClean="0"/>
              <a:t>Высокая мотивация, энтузиазм, инициативность   </a:t>
            </a:r>
          </a:p>
          <a:p>
            <a:r>
              <a:rPr lang="ru-RU" sz="2400" dirty="0" smtClean="0"/>
              <a:t>Могут </a:t>
            </a:r>
            <a:r>
              <a:rPr lang="ru-RU" sz="2400" dirty="0" smtClean="0"/>
              <a:t>принимать участие в предлагаемых </a:t>
            </a:r>
            <a:r>
              <a:rPr lang="ru-RU" sz="2400" dirty="0" smtClean="0"/>
              <a:t>мероприятиях в стране и за </a:t>
            </a:r>
            <a:r>
              <a:rPr lang="ru-RU" sz="2400" dirty="0" smtClean="0"/>
              <a:t>рубежом, </a:t>
            </a:r>
            <a:r>
              <a:rPr lang="ru-RU" sz="2400" dirty="0"/>
              <a:t>распространяют его результаты </a:t>
            </a:r>
            <a:endParaRPr lang="ru-RU" sz="2400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" y="1"/>
            <a:ext cx="2677828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6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отбора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Кандидатура экспертов утверждается МОН</a:t>
            </a:r>
          </a:p>
          <a:p>
            <a:r>
              <a:rPr lang="ru-RU" dirty="0" smtClean="0"/>
              <a:t>Представляется на рассмотрение Представительства ЕС в Казахстане </a:t>
            </a:r>
          </a:p>
          <a:p>
            <a:r>
              <a:rPr lang="ru-RU" dirty="0" smtClean="0"/>
              <a:t>Решение направляется на рассмотрение в ЕАСЕА</a:t>
            </a:r>
          </a:p>
          <a:p>
            <a:r>
              <a:rPr lang="ru-RU" dirty="0" smtClean="0"/>
              <a:t>Имена одобренных кандидатов включаются в базу данных ЕАСЕА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803674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1</Template>
  <TotalTime>168</TotalTime>
  <Words>612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Презентация 1</vt:lpstr>
      <vt:lpstr>НЕО в Казахстане  </vt:lpstr>
      <vt:lpstr>Основные задачи НЕО </vt:lpstr>
      <vt:lpstr>Основные задачи НЕО </vt:lpstr>
      <vt:lpstr>Целевые группы НЕО</vt:lpstr>
      <vt:lpstr>НК ЭРВО в Казахстане (с 2007 г.)</vt:lpstr>
      <vt:lpstr>НК ЭРВО </vt:lpstr>
      <vt:lpstr>НК ЭРВО </vt:lpstr>
      <vt:lpstr>Профиль </vt:lpstr>
      <vt:lpstr>Процедура отбора </vt:lpstr>
      <vt:lpstr>Наши контакты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 в Казахстане  </dc:title>
  <dc:creator>А</dc:creator>
  <cp:lastModifiedBy>А</cp:lastModifiedBy>
  <cp:revision>17</cp:revision>
  <cp:lastPrinted>2014-10-22T05:01:51Z</cp:lastPrinted>
  <dcterms:created xsi:type="dcterms:W3CDTF">2014-10-21T06:25:34Z</dcterms:created>
  <dcterms:modified xsi:type="dcterms:W3CDTF">2014-10-22T05:30:42Z</dcterms:modified>
</cp:coreProperties>
</file>