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ppt/charts/chart6.xml" ContentType="application/vnd.openxmlformats-officedocument.drawingml.chart+xml"/>
  <Override PartName="/ppt/notesSlides/notesSlide30.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3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 id="2147483737" r:id="rId3"/>
  </p:sldMasterIdLst>
  <p:notesMasterIdLst>
    <p:notesMasterId r:id="rId40"/>
  </p:notesMasterIdLst>
  <p:handoutMasterIdLst>
    <p:handoutMasterId r:id="rId41"/>
  </p:handoutMasterIdLst>
  <p:sldIdLst>
    <p:sldId id="269" r:id="rId4"/>
    <p:sldId id="407" r:id="rId5"/>
    <p:sldId id="410" r:id="rId6"/>
    <p:sldId id="411" r:id="rId7"/>
    <p:sldId id="414" r:id="rId8"/>
    <p:sldId id="444" r:id="rId9"/>
    <p:sldId id="440" r:id="rId10"/>
    <p:sldId id="446" r:id="rId11"/>
    <p:sldId id="412" r:id="rId12"/>
    <p:sldId id="413" r:id="rId13"/>
    <p:sldId id="418" r:id="rId14"/>
    <p:sldId id="377" r:id="rId15"/>
    <p:sldId id="420" r:id="rId16"/>
    <p:sldId id="419" r:id="rId17"/>
    <p:sldId id="421" r:id="rId18"/>
    <p:sldId id="422" r:id="rId19"/>
    <p:sldId id="428" r:id="rId20"/>
    <p:sldId id="448" r:id="rId21"/>
    <p:sldId id="449" r:id="rId22"/>
    <p:sldId id="397" r:id="rId23"/>
    <p:sldId id="429" r:id="rId24"/>
    <p:sldId id="430" r:id="rId25"/>
    <p:sldId id="431" r:id="rId26"/>
    <p:sldId id="432" r:id="rId27"/>
    <p:sldId id="433" r:id="rId28"/>
    <p:sldId id="406" r:id="rId29"/>
    <p:sldId id="452" r:id="rId30"/>
    <p:sldId id="415" r:id="rId31"/>
    <p:sldId id="457" r:id="rId32"/>
    <p:sldId id="453" r:id="rId33"/>
    <p:sldId id="456" r:id="rId34"/>
    <p:sldId id="454" r:id="rId35"/>
    <p:sldId id="455" r:id="rId36"/>
    <p:sldId id="434" r:id="rId37"/>
    <p:sldId id="438" r:id="rId38"/>
    <p:sldId id="458" r:id="rId39"/>
  </p:sldIdLst>
  <p:sldSz cx="9144000" cy="6858000" type="screen4x3"/>
  <p:notesSz cx="6858000" cy="9947275"/>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FF"/>
    <a:srgbClr val="9FE6FF"/>
    <a:srgbClr val="ED5E01"/>
    <a:srgbClr val="BD71D0"/>
    <a:srgbClr val="FF2121"/>
    <a:srgbClr val="FFA521"/>
    <a:srgbClr val="40D009"/>
    <a:srgbClr val="04D02B"/>
    <a:srgbClr val="0AD01E"/>
    <a:srgbClr val="007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84190" autoAdjust="0"/>
  </p:normalViewPr>
  <p:slideViewPr>
    <p:cSldViewPr>
      <p:cViewPr varScale="1">
        <p:scale>
          <a:sx n="113" d="100"/>
          <a:sy n="113" d="100"/>
        </p:scale>
        <p:origin x="1338" y="96"/>
      </p:cViewPr>
      <p:guideLst>
        <p:guide orient="horz" pos="2160"/>
        <p:guide pos="2880"/>
      </p:guideLst>
    </p:cSldViewPr>
  </p:slideViewPr>
  <p:outlineViewPr>
    <p:cViewPr>
      <p:scale>
        <a:sx n="33" d="100"/>
        <a:sy n="33" d="100"/>
      </p:scale>
      <p:origin x="0" y="8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6" y="-8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Homes\102\SHARPHU\NEO%20ICP%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net1.cec.eu.int\Homes\102\SHARPHU\Round%201%20Round%202%20Compared.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net1.cec.eu.int\Homes\102\SHARPHU\EACEA-EAC%20ICM%20Training.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net1.cec.eu.int\Homes\102\SHARPHU\EACEA-EAC%20ICM%20Training.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hugosharp:Desktop:London%20WG:London%20WG:Graphs%20for%20ICM%202016%20No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et1.cec.eu.int\Homes\102\SHARPHU\Round%201%20Round%202%20Compared.xls"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net1.cec.eu.int\Homes\102\SHARPHU\Round%201%20Round%202%20Compared.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net1.cec.eu.int\Homes\102\SHARPHU\Round%201%20Round%202%20Compared.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[NEO ICP DATA.xls]Sheet4!PivotTable5</c:name>
    <c:fmtId val="4"/>
  </c:pivotSource>
  <c:chart>
    <c:title>
      <c:tx>
        <c:rich>
          <a:bodyPr/>
          <a:lstStyle/>
          <a:p>
            <a:pPr>
              <a:defRPr sz="2400">
                <a:solidFill>
                  <a:schemeClr val="bg1"/>
                </a:solidFill>
              </a:defRPr>
            </a:pPr>
            <a:r>
              <a:rPr lang="ru-RU" sz="2400" dirty="0" smtClean="0">
                <a:solidFill>
                  <a:schemeClr val="bg1"/>
                </a:solidFill>
              </a:rPr>
              <a:t>Уже профинансированные мобильности</a:t>
            </a:r>
            <a:r>
              <a:rPr lang="en-US" sz="2400" baseline="0" dirty="0" smtClean="0">
                <a:solidFill>
                  <a:schemeClr val="bg1"/>
                </a:solidFill>
              </a:rPr>
              <a:t>: </a:t>
            </a:r>
            <a:endParaRPr lang="en-US" sz="2400" baseline="0" dirty="0">
              <a:solidFill>
                <a:schemeClr val="bg1"/>
              </a:solidFill>
            </a:endParaRPr>
          </a:p>
          <a:p>
            <a:pPr>
              <a:defRPr sz="2400">
                <a:solidFill>
                  <a:schemeClr val="bg1"/>
                </a:solidFill>
              </a:defRPr>
            </a:pPr>
            <a:r>
              <a:rPr lang="en-US" sz="2400" baseline="0" dirty="0">
                <a:solidFill>
                  <a:schemeClr val="bg1"/>
                </a:solidFill>
              </a:rPr>
              <a:t>62,000 </a:t>
            </a:r>
            <a:r>
              <a:rPr lang="ru-RU" sz="2400" baseline="0" dirty="0" smtClean="0">
                <a:solidFill>
                  <a:schemeClr val="bg1"/>
                </a:solidFill>
              </a:rPr>
              <a:t>и больше</a:t>
            </a:r>
            <a:r>
              <a:rPr lang="en-US" sz="2400" baseline="0" dirty="0" smtClean="0">
                <a:solidFill>
                  <a:schemeClr val="bg1"/>
                </a:solidFill>
              </a:rPr>
              <a:t>...!</a:t>
            </a:r>
            <a:endParaRPr lang="en-US" sz="2400" dirty="0">
              <a:solidFill>
                <a:schemeClr val="bg1"/>
              </a:solidFill>
            </a:endParaRPr>
          </a:p>
        </c:rich>
      </c:tx>
      <c:overlay val="0"/>
    </c:title>
    <c:autoTitleDeleted val="0"/>
    <c:pivotFmts>
      <c:pivotFmt>
        <c:idx val="0"/>
        <c:marker>
          <c:symbol val="none"/>
        </c:marker>
      </c:pivotFmt>
      <c:pivotFmt>
        <c:idx val="1"/>
        <c:marker>
          <c:symbol val="none"/>
        </c:marker>
        <c:dLbl>
          <c:idx val="0"/>
          <c:numFmt formatCode="#,##0" sourceLinked="0"/>
          <c:spPr/>
          <c:txPr>
            <a:bodyPr/>
            <a:lstStyle/>
            <a:p>
              <a:pPr>
                <a:defRPr sz="1600"/>
              </a:pPr>
              <a:endParaRPr lang="ru-RU"/>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c:spPr>
      </c:pivotFmt>
      <c:pivotFmt>
        <c:idx val="3"/>
        <c:spPr>
          <a:solidFill>
            <a:schemeClr val="accent6">
              <a:lumMod val="75000"/>
            </a:schemeClr>
          </a:solidFill>
        </c:spPr>
      </c:pivotFmt>
      <c:pivotFmt>
        <c:idx val="4"/>
        <c:marker>
          <c:symbol val="none"/>
        </c:marker>
        <c:dLbl>
          <c:idx val="0"/>
          <c:numFmt formatCode="#,##0" sourceLinked="0"/>
          <c:spPr/>
          <c:txPr>
            <a:bodyPr/>
            <a:lstStyle/>
            <a:p>
              <a:pPr>
                <a:defRPr sz="1600"/>
              </a:pPr>
              <a:endParaRPr lang="ru-RU"/>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c:spPr>
      </c:pivotFmt>
      <c:pivotFmt>
        <c:idx val="6"/>
        <c:spPr>
          <a:solidFill>
            <a:schemeClr val="accent6">
              <a:lumMod val="75000"/>
            </a:schemeClr>
          </a:solidFill>
        </c:spPr>
      </c:pivotFmt>
      <c:pivotFmt>
        <c:idx val="7"/>
        <c:marker>
          <c:symbol val="none"/>
        </c:marker>
        <c:dLbl>
          <c:idx val="0"/>
          <c:numFmt formatCode="#,##0" sourceLinked="0"/>
          <c:spPr/>
          <c:txPr>
            <a:bodyPr/>
            <a:lstStyle/>
            <a:p>
              <a:pPr>
                <a:defRPr sz="1600"/>
              </a:pPr>
              <a:endParaRPr lang="ru-RU"/>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c:spPr>
      </c:pivotFmt>
      <c:pivotFmt>
        <c:idx val="9"/>
        <c:spPr>
          <a:solidFill>
            <a:schemeClr val="accent6">
              <a:lumMod val="75000"/>
            </a:schemeClr>
          </a:solidFill>
        </c:spPr>
      </c:pivotFmt>
    </c:pivotFmts>
    <c:plotArea>
      <c:layout/>
      <c:barChart>
        <c:barDir val="col"/>
        <c:grouping val="clustered"/>
        <c:varyColors val="0"/>
        <c:ser>
          <c:idx val="0"/>
          <c:order val="0"/>
          <c:tx>
            <c:strRef>
              <c:f>Sheet4!$B$1:$B$2</c:f>
              <c:strCache>
                <c:ptCount val="1"/>
                <c:pt idx="0">
                  <c:v>Total</c:v>
                </c:pt>
              </c:strCache>
            </c:strRef>
          </c:tx>
          <c:invertIfNegative val="0"/>
          <c:dPt>
            <c:idx val="0"/>
            <c:invertIfNegative val="0"/>
            <c:bubble3D val="0"/>
            <c:spPr>
              <a:solidFill>
                <a:srgbClr val="FFA521"/>
              </a:solidFill>
            </c:spPr>
          </c:dPt>
          <c:dPt>
            <c:idx val="1"/>
            <c:invertIfNegative val="0"/>
            <c:bubble3D val="0"/>
            <c:spPr>
              <a:solidFill>
                <a:schemeClr val="accent6">
                  <a:lumMod val="75000"/>
                </a:schemeClr>
              </a:solidFill>
            </c:spPr>
          </c:dPt>
          <c:dLbls>
            <c:numFmt formatCode="#,##0" sourceLinked="0"/>
            <c:spPr>
              <a:noFill/>
              <a:ln>
                <a:noFill/>
              </a:ln>
              <a:effectLst/>
            </c:spPr>
            <c:txPr>
              <a:bodyPr/>
              <a:lstStyle/>
              <a:p>
                <a:pPr>
                  <a:defRPr sz="18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Sheet4!$A$3:$A$5</c:f>
              <c:strCache>
                <c:ptCount val="2"/>
                <c:pt idx="0">
                  <c:v>2015</c:v>
                </c:pt>
                <c:pt idx="1">
                  <c:v>2016</c:v>
                </c:pt>
              </c:strCache>
            </c:strRef>
          </c:cat>
          <c:val>
            <c:numRef>
              <c:f>Sheet4!$B$3:$B$5</c:f>
              <c:numCache>
                <c:formatCode>General</c:formatCode>
                <c:ptCount val="2"/>
                <c:pt idx="0">
                  <c:v>28109</c:v>
                </c:pt>
                <c:pt idx="1">
                  <c:v>33927</c:v>
                </c:pt>
              </c:numCache>
            </c:numRef>
          </c:val>
        </c:ser>
        <c:dLbls>
          <c:showLegendKey val="0"/>
          <c:showVal val="1"/>
          <c:showCatName val="0"/>
          <c:showSerName val="0"/>
          <c:showPercent val="0"/>
          <c:showBubbleSize val="0"/>
        </c:dLbls>
        <c:gapWidth val="150"/>
        <c:overlap val="-25"/>
        <c:axId val="310128088"/>
        <c:axId val="310752920"/>
      </c:barChart>
      <c:catAx>
        <c:axId val="310128088"/>
        <c:scaling>
          <c:orientation val="minMax"/>
        </c:scaling>
        <c:delete val="0"/>
        <c:axPos val="b"/>
        <c:numFmt formatCode="General" sourceLinked="0"/>
        <c:majorTickMark val="none"/>
        <c:minorTickMark val="none"/>
        <c:tickLblPos val="nextTo"/>
        <c:txPr>
          <a:bodyPr/>
          <a:lstStyle/>
          <a:p>
            <a:pPr>
              <a:defRPr sz="1800">
                <a:solidFill>
                  <a:schemeClr val="bg1"/>
                </a:solidFill>
              </a:defRPr>
            </a:pPr>
            <a:endParaRPr lang="ru-RU"/>
          </a:p>
        </c:txPr>
        <c:crossAx val="310752920"/>
        <c:crosses val="autoZero"/>
        <c:auto val="1"/>
        <c:lblAlgn val="ctr"/>
        <c:lblOffset val="100"/>
        <c:noMultiLvlLbl val="0"/>
      </c:catAx>
      <c:valAx>
        <c:axId val="310752920"/>
        <c:scaling>
          <c:orientation val="minMax"/>
        </c:scaling>
        <c:delete val="1"/>
        <c:axPos val="l"/>
        <c:numFmt formatCode="General" sourceLinked="1"/>
        <c:majorTickMark val="out"/>
        <c:minorTickMark val="none"/>
        <c:tickLblPos val="nextTo"/>
        <c:crossAx val="310128088"/>
        <c:crosses val="autoZero"/>
        <c:crossBetween val="between"/>
      </c:valAx>
    </c:plotArea>
    <c:plotVisOnly val="1"/>
    <c:dispBlanksAs val="gap"/>
    <c:showDLblsOverMax val="0"/>
  </c:chart>
  <c:spPr>
    <a:noFill/>
    <a:ln>
      <a:noFill/>
    </a:ln>
  </c:spPr>
  <c:externalData r:id="rId2">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pivotSource>
    <c:name>[Round 1 Round 2 Compared.xls]Sheet7!PivotTable2</c:name>
    <c:fmtId val="-1"/>
  </c:pivotSource>
  <c:chart>
    <c:autoTitleDeleted val="1"/>
    <c:pivotFmts>
      <c:pivotFmt>
        <c:idx val="0"/>
        <c:marker>
          <c:symbol val="none"/>
        </c:marker>
      </c:pivotFmt>
      <c:pivotFmt>
        <c:idx val="1"/>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
        <c:idx val="3"/>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30555555555555558"/>
          <c:y val="0.15464677797561244"/>
          <c:w val="0.44104790026246721"/>
          <c:h val="0.69392162031394"/>
        </c:manualLayout>
      </c:layout>
      <c:pieChart>
        <c:varyColors val="1"/>
        <c:ser>
          <c:idx val="0"/>
          <c:order val="0"/>
          <c:tx>
            <c:strRef>
              <c:f>Sheet7!$B$1:$B$2</c:f>
              <c:strCache>
                <c:ptCount val="1"/>
                <c:pt idx="0">
                  <c:v>Total</c:v>
                </c:pt>
              </c:strCache>
            </c:strRef>
          </c:tx>
          <c:dPt>
            <c:idx val="0"/>
            <c:bubble3D val="0"/>
            <c:spPr>
              <a:solidFill>
                <a:srgbClr val="BD71D0"/>
              </a:solidFill>
            </c:spPr>
          </c:dPt>
          <c:dPt>
            <c:idx val="1"/>
            <c:bubble3D val="0"/>
          </c:dPt>
          <c:dPt>
            <c:idx val="2"/>
            <c:bubble3D val="0"/>
          </c:dPt>
          <c:dPt>
            <c:idx val="3"/>
            <c:bubble3D val="0"/>
          </c:dPt>
          <c:dPt>
            <c:idx val="4"/>
            <c:bubble3D val="0"/>
            <c:spPr>
              <a:solidFill>
                <a:srgbClr val="ED5E01"/>
              </a:solidFill>
            </c:spPr>
          </c:dPt>
          <c:dPt>
            <c:idx val="5"/>
            <c:bubble3D val="0"/>
          </c:dPt>
          <c:dPt>
            <c:idx val="6"/>
            <c:bubble3D val="0"/>
            <c:spPr>
              <a:solidFill>
                <a:srgbClr val="FFC000"/>
              </a:solidFill>
            </c:spPr>
          </c:dPt>
          <c:dLbls>
            <c:dLbl>
              <c:idx val="0"/>
              <c:layout>
                <c:manualLayout>
                  <c:x val="5.8546587926509184E-3"/>
                  <c:y val="2.208226969489033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6840551181102363E-3"/>
                  <c:y val="3.1843080953065928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8.9952974628172491E-3"/>
                  <c:y val="-2.721870562915622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1.5867235345582821E-3"/>
                  <c:y val="-5.9700829964905956E-3"/>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1.6498687664041996E-2"/>
                  <c:y val="-1.3975159554369619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3.1823381452318458E-2"/>
                  <c:y val="-3.5393436676891821E-3"/>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9.2311898512685911E-4"/>
                  <c:y val="-9.1651890890571713E-2"/>
                </c:manualLayout>
              </c:layout>
              <c:tx>
                <c:rich>
                  <a:bodyPr/>
                  <a:lstStyle/>
                  <a:p>
                    <a:r>
                      <a:rPr lang="ru-RU" dirty="0" smtClean="0"/>
                      <a:t>Все другие</a:t>
                    </a:r>
                    <a:r>
                      <a:rPr lang="ru-RU" baseline="0" dirty="0" smtClean="0"/>
                      <a:t> 27 Стран Программы (в %)</a:t>
                    </a:r>
                    <a:endParaRPr lang="ru-RU" baseline="0" dirty="0"/>
                  </a:p>
                </c:rich>
              </c:tx>
              <c:showLegendKey val="0"/>
              <c:showVal val="0"/>
              <c:showCatName val="1"/>
              <c:showSerName val="0"/>
              <c:showPercent val="1"/>
              <c:showBubbleSize val="0"/>
              <c:extLst>
                <c:ext xmlns:c15="http://schemas.microsoft.com/office/drawing/2012/chart" uri="{CE6537A1-D6FC-4f65-9D91-7224C49458BB}"/>
              </c:extLst>
            </c:dLbl>
            <c:spPr>
              <a:noFill/>
            </c:spPr>
            <c:txPr>
              <a:bodyPr/>
              <a:lstStyle/>
              <a:p>
                <a:pPr>
                  <a:defRPr sz="2400" b="1">
                    <a:solidFill>
                      <a:srgbClr val="002060"/>
                    </a:solidFill>
                    <a:latin typeface="Calibri" panose="020F0502020204030204" pitchFamily="34" charset="0"/>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Sheet7!$A$3:$A$10</c:f>
              <c:strCache>
                <c:ptCount val="7"/>
                <c:pt idx="0">
                  <c:v>PL</c:v>
                </c:pt>
                <c:pt idx="1">
                  <c:v>UK</c:v>
                </c:pt>
                <c:pt idx="2">
                  <c:v>IT</c:v>
                </c:pt>
                <c:pt idx="3">
                  <c:v>ES</c:v>
                </c:pt>
                <c:pt idx="4">
                  <c:v>FR</c:v>
                </c:pt>
                <c:pt idx="5">
                  <c:v>DE</c:v>
                </c:pt>
                <c:pt idx="6">
                  <c:v>All 27 other Programme Countries</c:v>
                </c:pt>
              </c:strCache>
            </c:strRef>
          </c:cat>
          <c:val>
            <c:numRef>
              <c:f>Sheet7!$B$3:$B$10</c:f>
              <c:numCache>
                <c:formatCode>0%</c:formatCode>
                <c:ptCount val="7"/>
                <c:pt idx="0">
                  <c:v>7.0782309742384003E-2</c:v>
                </c:pt>
                <c:pt idx="1">
                  <c:v>8.0891402469780507E-2</c:v>
                </c:pt>
                <c:pt idx="2">
                  <c:v>9.6032376969681824E-2</c:v>
                </c:pt>
                <c:pt idx="3">
                  <c:v>0.10226053684058917</c:v>
                </c:pt>
                <c:pt idx="4">
                  <c:v>0.10376496130100668</c:v>
                </c:pt>
                <c:pt idx="5">
                  <c:v>0.12798231133661542</c:v>
                </c:pt>
                <c:pt idx="6">
                  <c:v>0.41828610133994215</c:v>
                </c:pt>
              </c:numCache>
            </c:numRef>
          </c:val>
        </c:ser>
        <c:dLbls>
          <c:showLegendKey val="0"/>
          <c:showVal val="0"/>
          <c:showCatName val="1"/>
          <c:showSerName val="0"/>
          <c:showPercent val="1"/>
          <c:showBubbleSize val="0"/>
          <c:showLeaderLines val="1"/>
        </c:dLbls>
        <c:firstSliceAng val="360"/>
      </c:pieChart>
    </c:plotArea>
    <c:plotVisOnly val="1"/>
    <c:dispBlanksAs val="gap"/>
    <c:showDLblsOverMax val="0"/>
  </c:chart>
  <c:txPr>
    <a:bodyPr/>
    <a:lstStyle/>
    <a:p>
      <a:pPr>
        <a:defRPr sz="1800"/>
      </a:pPr>
      <a:endParaRPr lang="ru-RU"/>
    </a:p>
  </c:txPr>
  <c:externalData r:id="rId1">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ru-RU" sz="2400" dirty="0" smtClean="0"/>
              <a:t>Количество поданных и профинансированных заявок - Азиатский регион (</a:t>
            </a:r>
            <a:r>
              <a:rPr lang="en-US" sz="2400" dirty="0" smtClean="0"/>
              <a:t>DCI) </a:t>
            </a:r>
            <a:r>
              <a:rPr lang="ru-RU" sz="2400" dirty="0" smtClean="0"/>
              <a:t> Конкурс </a:t>
            </a:r>
            <a:r>
              <a:rPr lang="en-US" sz="2400" dirty="0" smtClean="0"/>
              <a:t>2016</a:t>
            </a:r>
            <a:r>
              <a:rPr lang="en-US" sz="2400" dirty="0"/>
              <a:t>,</a:t>
            </a:r>
            <a:r>
              <a:rPr lang="en-US" sz="2400" baseline="0" dirty="0"/>
              <a:t> </a:t>
            </a:r>
            <a:r>
              <a:rPr lang="ru-RU" sz="2400" baseline="0" dirty="0" smtClean="0"/>
              <a:t>Раунд </a:t>
            </a:r>
            <a:r>
              <a:rPr lang="en-US" sz="2400" baseline="0" dirty="0" smtClean="0"/>
              <a:t>1</a:t>
            </a:r>
            <a:r>
              <a:rPr lang="ru-RU" sz="2400" baseline="0" dirty="0" smtClean="0"/>
              <a:t> </a:t>
            </a:r>
            <a:r>
              <a:rPr lang="en-US" sz="2400" baseline="0" dirty="0" smtClean="0"/>
              <a:t>(</a:t>
            </a:r>
            <a:r>
              <a:rPr lang="ru-RU" sz="2400" baseline="0" dirty="0" smtClean="0"/>
              <a:t>Млн. Евро</a:t>
            </a:r>
            <a:r>
              <a:rPr lang="en-US" sz="2400" baseline="0" dirty="0" smtClean="0"/>
              <a:t>) </a:t>
            </a:r>
            <a:endParaRPr lang="en-US" sz="2400" dirty="0"/>
          </a:p>
        </c:rich>
      </c:tx>
      <c:layout>
        <c:manualLayout>
          <c:xMode val="edge"/>
          <c:yMode val="edge"/>
          <c:x val="0.1301433812514064"/>
          <c:y val="0"/>
        </c:manualLayout>
      </c:layout>
      <c:overlay val="0"/>
    </c:title>
    <c:autoTitleDeleted val="0"/>
    <c:plotArea>
      <c:layout/>
      <c:barChart>
        <c:barDir val="col"/>
        <c:grouping val="clustered"/>
        <c:varyColors val="0"/>
        <c:ser>
          <c:idx val="0"/>
          <c:order val="0"/>
          <c:tx>
            <c:strRef>
              <c:f>'DCI ASIA 2016'!$F$1</c:f>
              <c:strCache>
                <c:ptCount val="1"/>
                <c:pt idx="0">
                  <c:v>2016 Round 1 Grant Requested</c:v>
                </c:pt>
              </c:strCache>
            </c:strRef>
          </c:tx>
          <c:spPr>
            <a:solidFill>
              <a:srgbClr val="002060"/>
            </a:solidFill>
          </c:spPr>
          <c:invertIfNegative val="0"/>
          <c:cat>
            <c:strRef>
              <c:f>'DCI ASIA 2016'!$E$2:$E$20</c:f>
              <c:strCache>
                <c:ptCount val="19"/>
                <c:pt idx="0">
                  <c:v>China</c:v>
                </c:pt>
                <c:pt idx="1">
                  <c:v>India</c:v>
                </c:pt>
                <c:pt idx="2">
                  <c:v>Vietnam</c:v>
                </c:pt>
                <c:pt idx="3">
                  <c:v>Indonesia</c:v>
                </c:pt>
                <c:pt idx="4">
                  <c:v>Thailand</c:v>
                </c:pt>
                <c:pt idx="5">
                  <c:v>Malaysia</c:v>
                </c:pt>
                <c:pt idx="6">
                  <c:v>Cambodia</c:v>
                </c:pt>
                <c:pt idx="7">
                  <c:v>Philippines</c:v>
                </c:pt>
                <c:pt idx="8">
                  <c:v>Bangladesh</c:v>
                </c:pt>
                <c:pt idx="9">
                  <c:v>Pakistan</c:v>
                </c:pt>
                <c:pt idx="10">
                  <c:v>Afghanistan</c:v>
                </c:pt>
                <c:pt idx="11">
                  <c:v>Sri Lanka</c:v>
                </c:pt>
                <c:pt idx="12">
                  <c:v>Nepal</c:v>
                </c:pt>
                <c:pt idx="13">
                  <c:v>Mongolia</c:v>
                </c:pt>
                <c:pt idx="14">
                  <c:v>Myanmar</c:v>
                </c:pt>
                <c:pt idx="15">
                  <c:v>Bhutan</c:v>
                </c:pt>
                <c:pt idx="16">
                  <c:v>Lao</c:v>
                </c:pt>
                <c:pt idx="17">
                  <c:v>North Korea</c:v>
                </c:pt>
                <c:pt idx="18">
                  <c:v>Maldives</c:v>
                </c:pt>
              </c:strCache>
            </c:strRef>
          </c:cat>
          <c:val>
            <c:numRef>
              <c:f>'DCI ASIA 2016'!$F$2:$F$20</c:f>
              <c:numCache>
                <c:formatCode>General</c:formatCode>
                <c:ptCount val="19"/>
                <c:pt idx="0">
                  <c:v>24795000</c:v>
                </c:pt>
                <c:pt idx="1">
                  <c:v>9373000</c:v>
                </c:pt>
                <c:pt idx="2">
                  <c:v>8919000</c:v>
                </c:pt>
                <c:pt idx="3">
                  <c:v>3877000</c:v>
                </c:pt>
                <c:pt idx="4">
                  <c:v>3692000</c:v>
                </c:pt>
                <c:pt idx="5">
                  <c:v>3453000</c:v>
                </c:pt>
                <c:pt idx="6">
                  <c:v>1938000</c:v>
                </c:pt>
                <c:pt idx="7">
                  <c:v>1310000</c:v>
                </c:pt>
                <c:pt idx="8">
                  <c:v>1242000</c:v>
                </c:pt>
                <c:pt idx="9">
                  <c:v>1224000</c:v>
                </c:pt>
                <c:pt idx="10">
                  <c:v>921000</c:v>
                </c:pt>
                <c:pt idx="11">
                  <c:v>890000</c:v>
                </c:pt>
                <c:pt idx="12">
                  <c:v>845000</c:v>
                </c:pt>
                <c:pt idx="13">
                  <c:v>815000</c:v>
                </c:pt>
                <c:pt idx="14">
                  <c:v>781000</c:v>
                </c:pt>
                <c:pt idx="15">
                  <c:v>406000</c:v>
                </c:pt>
                <c:pt idx="16">
                  <c:v>373000</c:v>
                </c:pt>
                <c:pt idx="17">
                  <c:v>133000</c:v>
                </c:pt>
                <c:pt idx="18">
                  <c:v>86000</c:v>
                </c:pt>
              </c:numCache>
            </c:numRef>
          </c:val>
        </c:ser>
        <c:ser>
          <c:idx val="1"/>
          <c:order val="1"/>
          <c:tx>
            <c:strRef>
              <c:f>'DCI ASIA 2016'!$G$1</c:f>
              <c:strCache>
                <c:ptCount val="1"/>
                <c:pt idx="0">
                  <c:v>2016 Round 1 Grant Awarded</c:v>
                </c:pt>
              </c:strCache>
            </c:strRef>
          </c:tx>
          <c:spPr>
            <a:solidFill>
              <a:srgbClr val="ED5E01"/>
            </a:solidFill>
          </c:spPr>
          <c:invertIfNegative val="0"/>
          <c:cat>
            <c:strRef>
              <c:f>'DCI ASIA 2016'!$E$2:$E$20</c:f>
              <c:strCache>
                <c:ptCount val="19"/>
                <c:pt idx="0">
                  <c:v>China</c:v>
                </c:pt>
                <c:pt idx="1">
                  <c:v>India</c:v>
                </c:pt>
                <c:pt idx="2">
                  <c:v>Vietnam</c:v>
                </c:pt>
                <c:pt idx="3">
                  <c:v>Indonesia</c:v>
                </c:pt>
                <c:pt idx="4">
                  <c:v>Thailand</c:v>
                </c:pt>
                <c:pt idx="5">
                  <c:v>Malaysia</c:v>
                </c:pt>
                <c:pt idx="6">
                  <c:v>Cambodia</c:v>
                </c:pt>
                <c:pt idx="7">
                  <c:v>Philippines</c:v>
                </c:pt>
                <c:pt idx="8">
                  <c:v>Bangladesh</c:v>
                </c:pt>
                <c:pt idx="9">
                  <c:v>Pakistan</c:v>
                </c:pt>
                <c:pt idx="10">
                  <c:v>Afghanistan</c:v>
                </c:pt>
                <c:pt idx="11">
                  <c:v>Sri Lanka</c:v>
                </c:pt>
                <c:pt idx="12">
                  <c:v>Nepal</c:v>
                </c:pt>
                <c:pt idx="13">
                  <c:v>Mongolia</c:v>
                </c:pt>
                <c:pt idx="14">
                  <c:v>Myanmar</c:v>
                </c:pt>
                <c:pt idx="15">
                  <c:v>Bhutan</c:v>
                </c:pt>
                <c:pt idx="16">
                  <c:v>Lao</c:v>
                </c:pt>
                <c:pt idx="17">
                  <c:v>North Korea</c:v>
                </c:pt>
                <c:pt idx="18">
                  <c:v>Maldives</c:v>
                </c:pt>
              </c:strCache>
            </c:strRef>
          </c:cat>
          <c:val>
            <c:numRef>
              <c:f>'DCI ASIA 2016'!$G$2:$G$20</c:f>
              <c:numCache>
                <c:formatCode>General</c:formatCode>
                <c:ptCount val="19"/>
                <c:pt idx="0">
                  <c:v>5655070</c:v>
                </c:pt>
                <c:pt idx="1">
                  <c:v>1970285</c:v>
                </c:pt>
                <c:pt idx="2">
                  <c:v>3501883</c:v>
                </c:pt>
                <c:pt idx="3">
                  <c:v>1286927</c:v>
                </c:pt>
                <c:pt idx="4">
                  <c:v>1207318</c:v>
                </c:pt>
                <c:pt idx="5">
                  <c:v>926335</c:v>
                </c:pt>
                <c:pt idx="6">
                  <c:v>810484</c:v>
                </c:pt>
                <c:pt idx="7">
                  <c:v>307735</c:v>
                </c:pt>
                <c:pt idx="8">
                  <c:v>371761</c:v>
                </c:pt>
                <c:pt idx="9">
                  <c:v>293089</c:v>
                </c:pt>
                <c:pt idx="10">
                  <c:v>359925</c:v>
                </c:pt>
                <c:pt idx="11">
                  <c:v>359851</c:v>
                </c:pt>
                <c:pt idx="12">
                  <c:v>415984</c:v>
                </c:pt>
                <c:pt idx="13">
                  <c:v>387354</c:v>
                </c:pt>
                <c:pt idx="14">
                  <c:v>308957</c:v>
                </c:pt>
                <c:pt idx="15">
                  <c:v>174199</c:v>
                </c:pt>
                <c:pt idx="16">
                  <c:v>156297</c:v>
                </c:pt>
                <c:pt idx="17">
                  <c:v>23200</c:v>
                </c:pt>
              </c:numCache>
            </c:numRef>
          </c:val>
        </c:ser>
        <c:dLbls>
          <c:showLegendKey val="0"/>
          <c:showVal val="0"/>
          <c:showCatName val="0"/>
          <c:showSerName val="0"/>
          <c:showPercent val="0"/>
          <c:showBubbleSize val="0"/>
        </c:dLbls>
        <c:gapWidth val="75"/>
        <c:overlap val="-25"/>
        <c:axId val="329401784"/>
        <c:axId val="329399040"/>
      </c:barChart>
      <c:catAx>
        <c:axId val="329401784"/>
        <c:scaling>
          <c:orientation val="minMax"/>
        </c:scaling>
        <c:delete val="0"/>
        <c:axPos val="b"/>
        <c:numFmt formatCode="General" sourceLinked="0"/>
        <c:majorTickMark val="none"/>
        <c:minorTickMark val="none"/>
        <c:tickLblPos val="nextTo"/>
        <c:txPr>
          <a:bodyPr/>
          <a:lstStyle/>
          <a:p>
            <a:pPr>
              <a:defRPr sz="1400"/>
            </a:pPr>
            <a:endParaRPr lang="ru-RU"/>
          </a:p>
        </c:txPr>
        <c:crossAx val="329399040"/>
        <c:crosses val="autoZero"/>
        <c:auto val="1"/>
        <c:lblAlgn val="ctr"/>
        <c:lblOffset val="100"/>
        <c:noMultiLvlLbl val="0"/>
      </c:catAx>
      <c:valAx>
        <c:axId val="329399040"/>
        <c:scaling>
          <c:orientation val="minMax"/>
        </c:scaling>
        <c:delete val="0"/>
        <c:axPos val="l"/>
        <c:majorGridlines/>
        <c:numFmt formatCode="General" sourceLinked="1"/>
        <c:majorTickMark val="none"/>
        <c:minorTickMark val="none"/>
        <c:tickLblPos val="nextTo"/>
        <c:spPr>
          <a:ln w="9525">
            <a:noFill/>
          </a:ln>
        </c:spPr>
        <c:txPr>
          <a:bodyPr/>
          <a:lstStyle/>
          <a:p>
            <a:pPr>
              <a:defRPr sz="1400"/>
            </a:pPr>
            <a:endParaRPr lang="ru-RU"/>
          </a:p>
        </c:txPr>
        <c:crossAx val="329401784"/>
        <c:crosses val="autoZero"/>
        <c:crossBetween val="between"/>
        <c:dispUnits>
          <c:builtInUnit val="millions"/>
        </c:dispUnits>
      </c:valAx>
    </c:plotArea>
    <c:legend>
      <c:legendPos val="b"/>
      <c:overlay val="0"/>
      <c:txPr>
        <a:bodyPr/>
        <a:lstStyle/>
        <a:p>
          <a:pPr>
            <a:defRPr sz="1400"/>
          </a:pPr>
          <a:endParaRPr lang="ru-RU"/>
        </a:p>
      </c:txPr>
    </c:legend>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ru-RU" sz="2400" dirty="0" smtClean="0"/>
              <a:t>Количество поданных</a:t>
            </a:r>
            <a:r>
              <a:rPr lang="ru-RU" sz="2400" baseline="0" dirty="0" smtClean="0"/>
              <a:t> </a:t>
            </a:r>
            <a:r>
              <a:rPr lang="ru-RU" sz="2400" dirty="0" smtClean="0"/>
              <a:t>и профинансированных  </a:t>
            </a:r>
            <a:r>
              <a:rPr lang="ru-RU" sz="2400" baseline="0" dirty="0" smtClean="0"/>
              <a:t> заявок - Латинская Америка</a:t>
            </a:r>
            <a:r>
              <a:rPr lang="en-US" sz="2400" baseline="0" dirty="0" smtClean="0"/>
              <a:t> </a:t>
            </a:r>
            <a:r>
              <a:rPr lang="ru-RU" sz="2400" b="1" i="0" u="none" strike="noStrike" baseline="0" dirty="0" smtClean="0">
                <a:effectLst/>
              </a:rPr>
              <a:t>(</a:t>
            </a:r>
            <a:r>
              <a:rPr lang="en-US" sz="2400" b="1" i="0" u="none" strike="noStrike" baseline="0" dirty="0" smtClean="0">
                <a:effectLst/>
              </a:rPr>
              <a:t>DCI)</a:t>
            </a:r>
            <a:r>
              <a:rPr lang="ru-RU" sz="2400" b="1" i="0" u="none" strike="noStrike" baseline="0" dirty="0" smtClean="0">
                <a:effectLst/>
              </a:rPr>
              <a:t>,</a:t>
            </a:r>
            <a:r>
              <a:rPr lang="en-US" sz="2400" b="1" i="0" u="none" strike="noStrike" baseline="0" dirty="0" smtClean="0">
                <a:effectLst/>
              </a:rPr>
              <a:t> </a:t>
            </a:r>
            <a:r>
              <a:rPr lang="ru-RU" sz="2400" baseline="0" dirty="0" smtClean="0"/>
              <a:t>Конкурс</a:t>
            </a:r>
            <a:r>
              <a:rPr lang="en-US" sz="2400" baseline="0" dirty="0" smtClean="0"/>
              <a:t> </a:t>
            </a:r>
            <a:r>
              <a:rPr lang="en-US" sz="2400" baseline="0" dirty="0"/>
              <a:t>2016, </a:t>
            </a:r>
            <a:r>
              <a:rPr lang="ru-RU" sz="2400" baseline="0" dirty="0" smtClean="0"/>
              <a:t>Раунд</a:t>
            </a:r>
            <a:r>
              <a:rPr lang="en-US" sz="2400" baseline="0" dirty="0" smtClean="0"/>
              <a:t> 1</a:t>
            </a:r>
            <a:r>
              <a:rPr lang="ru-RU" sz="2400" baseline="0" dirty="0" smtClean="0"/>
              <a:t> </a:t>
            </a:r>
            <a:r>
              <a:rPr lang="en-US" sz="2400" baseline="0" dirty="0" smtClean="0"/>
              <a:t>(</a:t>
            </a:r>
            <a:r>
              <a:rPr lang="ru-RU" sz="2400" baseline="0" dirty="0" smtClean="0"/>
              <a:t>млн евро</a:t>
            </a:r>
            <a:r>
              <a:rPr lang="en-US" sz="2400" baseline="0" dirty="0" smtClean="0"/>
              <a:t>)</a:t>
            </a:r>
            <a:endParaRPr lang="en-US" sz="2400" dirty="0"/>
          </a:p>
        </c:rich>
      </c:tx>
      <c:overlay val="0"/>
    </c:title>
    <c:autoTitleDeleted val="0"/>
    <c:plotArea>
      <c:layout/>
      <c:barChart>
        <c:barDir val="col"/>
        <c:grouping val="clustered"/>
        <c:varyColors val="0"/>
        <c:ser>
          <c:idx val="0"/>
          <c:order val="0"/>
          <c:tx>
            <c:strRef>
              <c:f>'DCI LATIN AMERICA 2016'!$B$1</c:f>
              <c:strCache>
                <c:ptCount val="1"/>
                <c:pt idx="0">
                  <c:v>2016 Round 1 Grant Requested</c:v>
                </c:pt>
              </c:strCache>
            </c:strRef>
          </c:tx>
          <c:spPr>
            <a:solidFill>
              <a:srgbClr val="002060"/>
            </a:solidFill>
          </c:spPr>
          <c:invertIfNegative val="0"/>
          <c:cat>
            <c:strRef>
              <c:f>'DCI LATIN AMERICA 2016'!$A$2:$A$19</c:f>
              <c:strCache>
                <c:ptCount val="18"/>
                <c:pt idx="0">
                  <c:v>Brazil</c:v>
                </c:pt>
                <c:pt idx="1">
                  <c:v>Mexico</c:v>
                </c:pt>
                <c:pt idx="2">
                  <c:v>Argentina</c:v>
                </c:pt>
                <c:pt idx="3">
                  <c:v>Colombia</c:v>
                </c:pt>
                <c:pt idx="4">
                  <c:v>Chile</c:v>
                </c:pt>
                <c:pt idx="5">
                  <c:v>Cuba</c:v>
                </c:pt>
                <c:pt idx="6">
                  <c:v>Peru</c:v>
                </c:pt>
                <c:pt idx="7">
                  <c:v>Ecuador</c:v>
                </c:pt>
                <c:pt idx="8">
                  <c:v>Uruguay</c:v>
                </c:pt>
                <c:pt idx="9">
                  <c:v>Paraguay</c:v>
                </c:pt>
                <c:pt idx="10">
                  <c:v>Bolivia</c:v>
                </c:pt>
                <c:pt idx="11">
                  <c:v>Guatemala</c:v>
                </c:pt>
                <c:pt idx="12">
                  <c:v>Costa Rica</c:v>
                </c:pt>
                <c:pt idx="13">
                  <c:v>El Salvador</c:v>
                </c:pt>
                <c:pt idx="14">
                  <c:v>Honduras</c:v>
                </c:pt>
                <c:pt idx="15">
                  <c:v>Panama</c:v>
                </c:pt>
                <c:pt idx="16">
                  <c:v>Nicaragua</c:v>
                </c:pt>
                <c:pt idx="17">
                  <c:v>Venezuela</c:v>
                </c:pt>
              </c:strCache>
            </c:strRef>
          </c:cat>
          <c:val>
            <c:numRef>
              <c:f>'DCI LATIN AMERICA 2016'!$B$2:$B$19</c:f>
              <c:numCache>
                <c:formatCode>General</c:formatCode>
                <c:ptCount val="18"/>
                <c:pt idx="0">
                  <c:v>13806000</c:v>
                </c:pt>
                <c:pt idx="1">
                  <c:v>9097000</c:v>
                </c:pt>
                <c:pt idx="2">
                  <c:v>6380000</c:v>
                </c:pt>
                <c:pt idx="3">
                  <c:v>5845000</c:v>
                </c:pt>
                <c:pt idx="4">
                  <c:v>5147000</c:v>
                </c:pt>
                <c:pt idx="5">
                  <c:v>2250000</c:v>
                </c:pt>
                <c:pt idx="6">
                  <c:v>2134000</c:v>
                </c:pt>
                <c:pt idx="7">
                  <c:v>1937000</c:v>
                </c:pt>
                <c:pt idx="8">
                  <c:v>1541000</c:v>
                </c:pt>
                <c:pt idx="9">
                  <c:v>1088000</c:v>
                </c:pt>
                <c:pt idx="10">
                  <c:v>692000</c:v>
                </c:pt>
                <c:pt idx="11">
                  <c:v>679000</c:v>
                </c:pt>
                <c:pt idx="12">
                  <c:v>605000</c:v>
                </c:pt>
                <c:pt idx="13">
                  <c:v>571000</c:v>
                </c:pt>
                <c:pt idx="14">
                  <c:v>534000</c:v>
                </c:pt>
                <c:pt idx="15">
                  <c:v>429000</c:v>
                </c:pt>
                <c:pt idx="16">
                  <c:v>354000</c:v>
                </c:pt>
                <c:pt idx="17">
                  <c:v>185000</c:v>
                </c:pt>
              </c:numCache>
            </c:numRef>
          </c:val>
        </c:ser>
        <c:ser>
          <c:idx val="1"/>
          <c:order val="1"/>
          <c:tx>
            <c:strRef>
              <c:f>'DCI LATIN AMERICA 2016'!$C$1</c:f>
              <c:strCache>
                <c:ptCount val="1"/>
                <c:pt idx="0">
                  <c:v>2016 Round 1 Grant Awarded</c:v>
                </c:pt>
              </c:strCache>
            </c:strRef>
          </c:tx>
          <c:spPr>
            <a:solidFill>
              <a:srgbClr val="ED5E01"/>
            </a:solidFill>
          </c:spPr>
          <c:invertIfNegative val="0"/>
          <c:cat>
            <c:strRef>
              <c:f>'DCI LATIN AMERICA 2016'!$A$2:$A$19</c:f>
              <c:strCache>
                <c:ptCount val="18"/>
                <c:pt idx="0">
                  <c:v>Brazil</c:v>
                </c:pt>
                <c:pt idx="1">
                  <c:v>Mexico</c:v>
                </c:pt>
                <c:pt idx="2">
                  <c:v>Argentina</c:v>
                </c:pt>
                <c:pt idx="3">
                  <c:v>Colombia</c:v>
                </c:pt>
                <c:pt idx="4">
                  <c:v>Chile</c:v>
                </c:pt>
                <c:pt idx="5">
                  <c:v>Cuba</c:v>
                </c:pt>
                <c:pt idx="6">
                  <c:v>Peru</c:v>
                </c:pt>
                <c:pt idx="7">
                  <c:v>Ecuador</c:v>
                </c:pt>
                <c:pt idx="8">
                  <c:v>Uruguay</c:v>
                </c:pt>
                <c:pt idx="9">
                  <c:v>Paraguay</c:v>
                </c:pt>
                <c:pt idx="10">
                  <c:v>Bolivia</c:v>
                </c:pt>
                <c:pt idx="11">
                  <c:v>Guatemala</c:v>
                </c:pt>
                <c:pt idx="12">
                  <c:v>Costa Rica</c:v>
                </c:pt>
                <c:pt idx="13">
                  <c:v>El Salvador</c:v>
                </c:pt>
                <c:pt idx="14">
                  <c:v>Honduras</c:v>
                </c:pt>
                <c:pt idx="15">
                  <c:v>Panama</c:v>
                </c:pt>
                <c:pt idx="16">
                  <c:v>Nicaragua</c:v>
                </c:pt>
                <c:pt idx="17">
                  <c:v>Venezuela</c:v>
                </c:pt>
              </c:strCache>
            </c:strRef>
          </c:cat>
          <c:val>
            <c:numRef>
              <c:f>'DCI LATIN AMERICA 2016'!$C$2:$C$19</c:f>
              <c:numCache>
                <c:formatCode>General</c:formatCode>
                <c:ptCount val="18"/>
                <c:pt idx="0">
                  <c:v>1460917</c:v>
                </c:pt>
                <c:pt idx="1">
                  <c:v>577698</c:v>
                </c:pt>
                <c:pt idx="2">
                  <c:v>1015530</c:v>
                </c:pt>
                <c:pt idx="3">
                  <c:v>537500</c:v>
                </c:pt>
                <c:pt idx="4">
                  <c:v>1019037</c:v>
                </c:pt>
                <c:pt idx="5">
                  <c:v>296924</c:v>
                </c:pt>
                <c:pt idx="6">
                  <c:v>285994</c:v>
                </c:pt>
                <c:pt idx="7">
                  <c:v>276206</c:v>
                </c:pt>
                <c:pt idx="8">
                  <c:v>159985</c:v>
                </c:pt>
                <c:pt idx="9">
                  <c:v>220036</c:v>
                </c:pt>
                <c:pt idx="10">
                  <c:v>165179</c:v>
                </c:pt>
                <c:pt idx="11">
                  <c:v>121057</c:v>
                </c:pt>
                <c:pt idx="12">
                  <c:v>74370</c:v>
                </c:pt>
                <c:pt idx="13">
                  <c:v>46309</c:v>
                </c:pt>
                <c:pt idx="14">
                  <c:v>49466</c:v>
                </c:pt>
                <c:pt idx="16">
                  <c:v>48230</c:v>
                </c:pt>
                <c:pt idx="17">
                  <c:v>29605</c:v>
                </c:pt>
              </c:numCache>
            </c:numRef>
          </c:val>
        </c:ser>
        <c:dLbls>
          <c:showLegendKey val="0"/>
          <c:showVal val="0"/>
          <c:showCatName val="0"/>
          <c:showSerName val="0"/>
          <c:showPercent val="0"/>
          <c:showBubbleSize val="0"/>
        </c:dLbls>
        <c:gapWidth val="75"/>
        <c:overlap val="-25"/>
        <c:axId val="329399432"/>
        <c:axId val="329403744"/>
      </c:barChart>
      <c:catAx>
        <c:axId val="329399432"/>
        <c:scaling>
          <c:orientation val="minMax"/>
        </c:scaling>
        <c:delete val="0"/>
        <c:axPos val="b"/>
        <c:numFmt formatCode="General" sourceLinked="0"/>
        <c:majorTickMark val="none"/>
        <c:minorTickMark val="none"/>
        <c:tickLblPos val="nextTo"/>
        <c:txPr>
          <a:bodyPr/>
          <a:lstStyle/>
          <a:p>
            <a:pPr>
              <a:defRPr sz="1400"/>
            </a:pPr>
            <a:endParaRPr lang="ru-RU"/>
          </a:p>
        </c:txPr>
        <c:crossAx val="329403744"/>
        <c:crosses val="autoZero"/>
        <c:auto val="1"/>
        <c:lblAlgn val="ctr"/>
        <c:lblOffset val="100"/>
        <c:noMultiLvlLbl val="0"/>
      </c:catAx>
      <c:valAx>
        <c:axId val="329403744"/>
        <c:scaling>
          <c:orientation val="minMax"/>
        </c:scaling>
        <c:delete val="0"/>
        <c:axPos val="l"/>
        <c:majorGridlines/>
        <c:numFmt formatCode="General" sourceLinked="1"/>
        <c:majorTickMark val="none"/>
        <c:minorTickMark val="none"/>
        <c:tickLblPos val="nextTo"/>
        <c:spPr>
          <a:ln w="9525">
            <a:noFill/>
          </a:ln>
        </c:spPr>
        <c:txPr>
          <a:bodyPr/>
          <a:lstStyle/>
          <a:p>
            <a:pPr>
              <a:defRPr sz="1400"/>
            </a:pPr>
            <a:endParaRPr lang="ru-RU"/>
          </a:p>
        </c:txPr>
        <c:crossAx val="329399432"/>
        <c:crosses val="autoZero"/>
        <c:crossBetween val="between"/>
        <c:dispUnits>
          <c:builtInUnit val="millions"/>
        </c:dispUnits>
      </c:valAx>
    </c:plotArea>
    <c:legend>
      <c:legendPos val="b"/>
      <c:overlay val="0"/>
      <c:txPr>
        <a:bodyPr/>
        <a:lstStyle/>
        <a:p>
          <a:pPr>
            <a:defRPr sz="1400"/>
          </a:pPr>
          <a:endParaRPr lang="ru-RU"/>
        </a:p>
      </c:txPr>
    </c:legend>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latin typeface="Calibri"/>
                <a:cs typeface="Calibri"/>
              </a:defRPr>
            </a:pPr>
            <a:r>
              <a:rPr lang="ru-RU" sz="3200" dirty="0" smtClean="0">
                <a:latin typeface="Calibri"/>
                <a:cs typeface="Calibri"/>
              </a:rPr>
              <a:t>Запрашиваемый бюджет </a:t>
            </a:r>
            <a:endParaRPr lang="en-US" sz="3200" dirty="0">
              <a:latin typeface="Calibri"/>
              <a:cs typeface="Calibri"/>
            </a:endParaRPr>
          </a:p>
        </c:rich>
      </c:tx>
      <c:overlay val="0"/>
    </c:title>
    <c:autoTitleDeleted val="0"/>
    <c:plotArea>
      <c:layout>
        <c:manualLayout>
          <c:layoutTarget val="inner"/>
          <c:xMode val="edge"/>
          <c:yMode val="edge"/>
          <c:x val="0.117756703064051"/>
          <c:y val="0.17582486526454799"/>
          <c:w val="0.84705409745910298"/>
          <c:h val="0.56732750849536795"/>
        </c:manualLayout>
      </c:layout>
      <c:barChart>
        <c:barDir val="col"/>
        <c:grouping val="clustered"/>
        <c:varyColors val="0"/>
        <c:ser>
          <c:idx val="0"/>
          <c:order val="0"/>
          <c:tx>
            <c:strRef>
              <c:f>'Pivot Chart and Table'!$B$4</c:f>
              <c:strCache>
                <c:ptCount val="1"/>
                <c:pt idx="0">
                  <c:v>2016 Budget </c:v>
                </c:pt>
              </c:strCache>
            </c:strRef>
          </c:tx>
          <c:spPr>
            <a:solidFill>
              <a:schemeClr val="tx2"/>
            </a:solidFill>
          </c:spPr>
          <c:invertIfNegative val="0"/>
          <c:cat>
            <c:strRef>
              <c:f>'Pivot Chart and Table'!$A$5:$A$15</c:f>
              <c:strCache>
                <c:ptCount val="11"/>
                <c:pt idx="0">
                  <c:v>South-Mediterranean</c:v>
                </c:pt>
                <c:pt idx="1">
                  <c:v>Western Balkans</c:v>
                </c:pt>
                <c:pt idx="2">
                  <c:v>Eastern Partnership</c:v>
                </c:pt>
                <c:pt idx="3">
                  <c:v>Asia</c:v>
                </c:pt>
                <c:pt idx="4">
                  <c:v>Russian Federation</c:v>
                </c:pt>
                <c:pt idx="5">
                  <c:v>Industrialised Asia</c:v>
                </c:pt>
                <c:pt idx="6">
                  <c:v>Latin America</c:v>
                </c:pt>
                <c:pt idx="7">
                  <c:v>Industrialised Americas</c:v>
                </c:pt>
                <c:pt idx="8">
                  <c:v>Central Asia</c:v>
                </c:pt>
                <c:pt idx="9">
                  <c:v>ACP </c:v>
                </c:pt>
                <c:pt idx="10">
                  <c:v>South Africa</c:v>
                </c:pt>
              </c:strCache>
            </c:strRef>
          </c:cat>
          <c:val>
            <c:numRef>
              <c:f>'Pivot Chart and Table'!$B$5:$B$15</c:f>
              <c:numCache>
                <c:formatCode>General</c:formatCode>
                <c:ptCount val="11"/>
                <c:pt idx="0">
                  <c:v>28010735</c:v>
                </c:pt>
                <c:pt idx="1">
                  <c:v>25819655</c:v>
                </c:pt>
                <c:pt idx="2">
                  <c:v>21166980</c:v>
                </c:pt>
                <c:pt idx="3">
                  <c:v>17909872.004453599</c:v>
                </c:pt>
                <c:pt idx="4">
                  <c:v>12698581</c:v>
                </c:pt>
                <c:pt idx="5">
                  <c:v>5962408</c:v>
                </c:pt>
                <c:pt idx="6">
                  <c:v>5898750</c:v>
                </c:pt>
                <c:pt idx="7">
                  <c:v>5624783</c:v>
                </c:pt>
                <c:pt idx="8">
                  <c:v>5579734</c:v>
                </c:pt>
                <c:pt idx="9">
                  <c:v>5294118</c:v>
                </c:pt>
                <c:pt idx="10">
                  <c:v>1747252</c:v>
                </c:pt>
              </c:numCache>
            </c:numRef>
          </c:val>
        </c:ser>
        <c:ser>
          <c:idx val="1"/>
          <c:order val="1"/>
          <c:tx>
            <c:strRef>
              <c:f>'Pivot Chart and Table'!$C$4</c:f>
              <c:strCache>
                <c:ptCount val="1"/>
                <c:pt idx="0">
                  <c:v>Grant Requested 2016</c:v>
                </c:pt>
              </c:strCache>
            </c:strRef>
          </c:tx>
          <c:spPr>
            <a:solidFill>
              <a:srgbClr val="FF6600"/>
            </a:solidFill>
          </c:spPr>
          <c:invertIfNegative val="0"/>
          <c:cat>
            <c:strRef>
              <c:f>'Pivot Chart and Table'!$A$5:$A$15</c:f>
              <c:strCache>
                <c:ptCount val="11"/>
                <c:pt idx="0">
                  <c:v>South-Mediterranean</c:v>
                </c:pt>
                <c:pt idx="1">
                  <c:v>Western Balkans</c:v>
                </c:pt>
                <c:pt idx="2">
                  <c:v>Eastern Partnership</c:v>
                </c:pt>
                <c:pt idx="3">
                  <c:v>Asia</c:v>
                </c:pt>
                <c:pt idx="4">
                  <c:v>Russian Federation</c:v>
                </c:pt>
                <c:pt idx="5">
                  <c:v>Industrialised Asia</c:v>
                </c:pt>
                <c:pt idx="6">
                  <c:v>Latin America</c:v>
                </c:pt>
                <c:pt idx="7">
                  <c:v>Industrialised Americas</c:v>
                </c:pt>
                <c:pt idx="8">
                  <c:v>Central Asia</c:v>
                </c:pt>
                <c:pt idx="9">
                  <c:v>ACP </c:v>
                </c:pt>
                <c:pt idx="10">
                  <c:v>South Africa</c:v>
                </c:pt>
              </c:strCache>
            </c:strRef>
          </c:cat>
          <c:val>
            <c:numRef>
              <c:f>'Pivot Chart and Table'!$C$5:$C$15</c:f>
              <c:numCache>
                <c:formatCode>General</c:formatCode>
                <c:ptCount val="11"/>
                <c:pt idx="0">
                  <c:v>41179795.259824596</c:v>
                </c:pt>
                <c:pt idx="1">
                  <c:v>36379512.633277103</c:v>
                </c:pt>
                <c:pt idx="2">
                  <c:v>54399281.364885204</c:v>
                </c:pt>
                <c:pt idx="3">
                  <c:v>58960461.1003787</c:v>
                </c:pt>
                <c:pt idx="4">
                  <c:v>33030795.560013998</c:v>
                </c:pt>
                <c:pt idx="5">
                  <c:v>33232961.677920099</c:v>
                </c:pt>
                <c:pt idx="6">
                  <c:v>46450725.891957201</c:v>
                </c:pt>
                <c:pt idx="7">
                  <c:v>31565567.802450102</c:v>
                </c:pt>
                <c:pt idx="8">
                  <c:v>18961105.270504799</c:v>
                </c:pt>
                <c:pt idx="9">
                  <c:v>13254514.821844701</c:v>
                </c:pt>
                <c:pt idx="10">
                  <c:v>4019963.6169434199</c:v>
                </c:pt>
              </c:numCache>
            </c:numRef>
          </c:val>
        </c:ser>
        <c:dLbls>
          <c:showLegendKey val="0"/>
          <c:showVal val="0"/>
          <c:showCatName val="0"/>
          <c:showSerName val="0"/>
          <c:showPercent val="0"/>
          <c:showBubbleSize val="0"/>
        </c:dLbls>
        <c:gapWidth val="150"/>
        <c:axId val="347008032"/>
        <c:axId val="347008816"/>
      </c:barChart>
      <c:catAx>
        <c:axId val="347008032"/>
        <c:scaling>
          <c:orientation val="minMax"/>
        </c:scaling>
        <c:delete val="0"/>
        <c:axPos val="b"/>
        <c:numFmt formatCode="General" sourceLinked="0"/>
        <c:majorTickMark val="out"/>
        <c:minorTickMark val="none"/>
        <c:tickLblPos val="nextTo"/>
        <c:txPr>
          <a:bodyPr/>
          <a:lstStyle/>
          <a:p>
            <a:pPr>
              <a:defRPr sz="1600">
                <a:latin typeface="Calibri"/>
                <a:cs typeface="Calibri"/>
              </a:defRPr>
            </a:pPr>
            <a:endParaRPr lang="ru-RU"/>
          </a:p>
        </c:txPr>
        <c:crossAx val="347008816"/>
        <c:crosses val="autoZero"/>
        <c:auto val="1"/>
        <c:lblAlgn val="ctr"/>
        <c:lblOffset val="100"/>
        <c:noMultiLvlLbl val="0"/>
      </c:catAx>
      <c:valAx>
        <c:axId val="347008816"/>
        <c:scaling>
          <c:orientation val="minMax"/>
        </c:scaling>
        <c:delete val="0"/>
        <c:axPos val="l"/>
        <c:numFmt formatCode="General" sourceLinked="1"/>
        <c:majorTickMark val="out"/>
        <c:minorTickMark val="none"/>
        <c:tickLblPos val="nextTo"/>
        <c:txPr>
          <a:bodyPr/>
          <a:lstStyle/>
          <a:p>
            <a:pPr>
              <a:defRPr sz="1600">
                <a:latin typeface="Calibri"/>
                <a:cs typeface="Calibri"/>
              </a:defRPr>
            </a:pPr>
            <a:endParaRPr lang="ru-RU"/>
          </a:p>
        </c:txPr>
        <c:crossAx val="347008032"/>
        <c:crosses val="autoZero"/>
        <c:crossBetween val="between"/>
        <c:dispUnits>
          <c:builtInUnit val="millions"/>
        </c:dispUnits>
      </c:valAx>
    </c:plotArea>
    <c:legend>
      <c:legendPos val="r"/>
      <c:layout>
        <c:manualLayout>
          <c:xMode val="edge"/>
          <c:yMode val="edge"/>
          <c:x val="0.72688203496332404"/>
          <c:y val="0.17329716793773001"/>
          <c:w val="0.24369676495843801"/>
          <c:h val="0.15962911701407601"/>
        </c:manualLayout>
      </c:layout>
      <c:overlay val="0"/>
      <c:txPr>
        <a:bodyPr/>
        <a:lstStyle/>
        <a:p>
          <a:pPr>
            <a:defRPr sz="2000">
              <a:latin typeface="Calibri"/>
              <a:cs typeface="Calibri"/>
            </a:defRPr>
          </a:pPr>
          <a:endParaRPr lang="ru-RU"/>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pivotSource>
    <c:name>[Round 1 Round 2 Compared.xls]Sheet7!PivotTable2</c:name>
    <c:fmtId val="-1"/>
  </c:pivotSource>
  <c:chart>
    <c:autoTitleDeleted val="1"/>
    <c:pivotFmts>
      <c:pivotFmt>
        <c:idx val="0"/>
        <c:marker>
          <c:symbol val="none"/>
        </c:marker>
      </c:pivotFmt>
      <c:pivotFmt>
        <c:idx val="1"/>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
        <c:idx val="2"/>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
        <c:idx val="3"/>
        <c:marker>
          <c:symbol val="none"/>
        </c:marker>
        <c:dLbl>
          <c:idx val="0"/>
          <c:spPr>
            <a:noFill/>
          </c:spPr>
          <c:txPr>
            <a:bodyPr/>
            <a:lstStyle/>
            <a:p>
              <a:pPr>
                <a:defRPr sz="1400" b="1"/>
              </a:pPr>
              <a:endParaRPr lang="ru-RU"/>
            </a:p>
          </c:txPr>
          <c:showLegendKey val="0"/>
          <c:showVal val="0"/>
          <c:showCatName val="0"/>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0.30555555555555558"/>
          <c:y val="0.15464677797561244"/>
          <c:w val="0.44104790026246721"/>
          <c:h val="0.69392162031394"/>
        </c:manualLayout>
      </c:layout>
      <c:pieChart>
        <c:varyColors val="1"/>
        <c:ser>
          <c:idx val="0"/>
          <c:order val="0"/>
          <c:tx>
            <c:strRef>
              <c:f>Sheet7!$B$1:$B$2</c:f>
              <c:strCache>
                <c:ptCount val="1"/>
                <c:pt idx="0">
                  <c:v>Total</c:v>
                </c:pt>
              </c:strCache>
            </c:strRef>
          </c:tx>
          <c:dPt>
            <c:idx val="0"/>
            <c:bubble3D val="0"/>
            <c:spPr>
              <a:solidFill>
                <a:srgbClr val="BD71D0"/>
              </a:solidFill>
            </c:spPr>
          </c:dPt>
          <c:dPt>
            <c:idx val="1"/>
            <c:bubble3D val="0"/>
          </c:dPt>
          <c:dPt>
            <c:idx val="2"/>
            <c:bubble3D val="0"/>
          </c:dPt>
          <c:dPt>
            <c:idx val="3"/>
            <c:bubble3D val="0"/>
          </c:dPt>
          <c:dPt>
            <c:idx val="4"/>
            <c:bubble3D val="0"/>
            <c:spPr>
              <a:solidFill>
                <a:srgbClr val="ED5E01"/>
              </a:solidFill>
            </c:spPr>
          </c:dPt>
          <c:dPt>
            <c:idx val="5"/>
            <c:bubble3D val="0"/>
          </c:dPt>
          <c:dPt>
            <c:idx val="6"/>
            <c:bubble3D val="0"/>
            <c:spPr>
              <a:solidFill>
                <a:srgbClr val="FFC000"/>
              </a:solidFill>
            </c:spPr>
          </c:dPt>
          <c:dLbls>
            <c:dLbl>
              <c:idx val="0"/>
              <c:layout>
                <c:manualLayout>
                  <c:x val="5.8546587926509184E-3"/>
                  <c:y val="2.208226969489033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6840551181102363E-3"/>
                  <c:y val="3.1843080953065928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8.9952974628172491E-3"/>
                  <c:y val="-2.721870562915622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1.5867235345582821E-3"/>
                  <c:y val="-5.9700829964905956E-3"/>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1.6498687664041996E-2"/>
                  <c:y val="-1.3975159554369619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3.1823381452318458E-2"/>
                  <c:y val="-3.5393436676891821E-3"/>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9.2311898512685911E-4"/>
                  <c:y val="-9.1651890890571713E-2"/>
                </c:manualLayout>
              </c:layout>
              <c:tx>
                <c:rich>
                  <a:bodyPr/>
                  <a:lstStyle/>
                  <a:p>
                    <a:r>
                      <a:rPr lang="ru-RU" dirty="0" smtClean="0"/>
                      <a:t>Все остальные 27 Стран Программы </a:t>
                    </a:r>
                    <a:r>
                      <a:rPr lang="ru-RU" dirty="0"/>
                      <a:t>
42%</a:t>
                    </a:r>
                  </a:p>
                </c:rich>
              </c:tx>
              <c:showLegendKey val="0"/>
              <c:showVal val="0"/>
              <c:showCatName val="1"/>
              <c:showSerName val="0"/>
              <c:showPercent val="1"/>
              <c:showBubbleSize val="0"/>
              <c:extLst>
                <c:ext xmlns:c15="http://schemas.microsoft.com/office/drawing/2012/chart" uri="{CE6537A1-D6FC-4f65-9D91-7224C49458BB}"/>
              </c:extLst>
            </c:dLbl>
            <c:spPr>
              <a:noFill/>
            </c:spPr>
            <c:txPr>
              <a:bodyPr/>
              <a:lstStyle/>
              <a:p>
                <a:pPr>
                  <a:defRPr sz="2400" b="1">
                    <a:solidFill>
                      <a:srgbClr val="002060"/>
                    </a:solidFill>
                    <a:latin typeface="Calibri" panose="020F0502020204030204" pitchFamily="34" charset="0"/>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Sheet7!$A$3:$A$10</c:f>
              <c:strCache>
                <c:ptCount val="7"/>
                <c:pt idx="0">
                  <c:v>PL</c:v>
                </c:pt>
                <c:pt idx="1">
                  <c:v>UK</c:v>
                </c:pt>
                <c:pt idx="2">
                  <c:v>IT</c:v>
                </c:pt>
                <c:pt idx="3">
                  <c:v>ES</c:v>
                </c:pt>
                <c:pt idx="4">
                  <c:v>FR</c:v>
                </c:pt>
                <c:pt idx="5">
                  <c:v>DE</c:v>
                </c:pt>
                <c:pt idx="6">
                  <c:v>All 27 other Programme Countries</c:v>
                </c:pt>
              </c:strCache>
            </c:strRef>
          </c:cat>
          <c:val>
            <c:numRef>
              <c:f>Sheet7!$B$3:$B$10</c:f>
              <c:numCache>
                <c:formatCode>0%</c:formatCode>
                <c:ptCount val="7"/>
                <c:pt idx="0">
                  <c:v>7.0782309742384003E-2</c:v>
                </c:pt>
                <c:pt idx="1">
                  <c:v>8.0891402469780507E-2</c:v>
                </c:pt>
                <c:pt idx="2">
                  <c:v>9.6032376969681824E-2</c:v>
                </c:pt>
                <c:pt idx="3">
                  <c:v>0.10226053684058917</c:v>
                </c:pt>
                <c:pt idx="4">
                  <c:v>0.10376496130100668</c:v>
                </c:pt>
                <c:pt idx="5">
                  <c:v>0.12798231133661542</c:v>
                </c:pt>
                <c:pt idx="6">
                  <c:v>0.41828610133994215</c:v>
                </c:pt>
              </c:numCache>
            </c:numRef>
          </c:val>
        </c:ser>
        <c:dLbls>
          <c:showLegendKey val="0"/>
          <c:showVal val="0"/>
          <c:showCatName val="1"/>
          <c:showSerName val="0"/>
          <c:showPercent val="1"/>
          <c:showBubbleSize val="0"/>
          <c:showLeaderLines val="1"/>
        </c:dLbls>
        <c:firstSliceAng val="360"/>
      </c:pieChart>
    </c:plotArea>
    <c:plotVisOnly val="1"/>
    <c:dispBlanksAs val="gap"/>
    <c:showDLblsOverMax val="0"/>
  </c:chart>
  <c:txPr>
    <a:bodyPr/>
    <a:lstStyle/>
    <a:p>
      <a:pPr>
        <a:defRPr sz="1800"/>
      </a:pPr>
      <a:endParaRPr lang="ru-RU"/>
    </a:p>
  </c:txPr>
  <c:externalData r:id="rId1">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[Round 1 Round 2 Compared.xls]Sheet4!PivotTable4</c:name>
    <c:fmtId val="-1"/>
  </c:pivotSource>
  <c:chart>
    <c:title>
      <c:tx>
        <c:rich>
          <a:bodyPr/>
          <a:lstStyle/>
          <a:p>
            <a:pPr>
              <a:defRPr sz="3200">
                <a:latin typeface="Calibri" panose="020F0502020204030204" pitchFamily="34" charset="0"/>
                <a:cs typeface="Arial" panose="020B0604020202020204" pitchFamily="34" charset="0"/>
              </a:defRPr>
            </a:pPr>
            <a:r>
              <a:rPr lang="ru-RU" sz="2800" dirty="0" smtClean="0">
                <a:latin typeface="Calibri" panose="020F0502020204030204" pitchFamily="34" charset="0"/>
                <a:cs typeface="Arial" panose="020B0604020202020204" pitchFamily="34" charset="0"/>
              </a:rPr>
              <a:t>Бюджет после Первого раунда Конкурса </a:t>
            </a:r>
            <a:r>
              <a:rPr lang="en-GB" sz="2800" baseline="0" dirty="0" smtClean="0">
                <a:latin typeface="Calibri" panose="020F0502020204030204" pitchFamily="34" charset="0"/>
                <a:cs typeface="Arial" panose="020B0604020202020204" pitchFamily="34" charset="0"/>
              </a:rPr>
              <a:t>2015</a:t>
            </a:r>
          </a:p>
          <a:p>
            <a:pPr>
              <a:defRPr sz="3200">
                <a:latin typeface="Calibri" panose="020F0502020204030204" pitchFamily="34" charset="0"/>
                <a:cs typeface="Arial" panose="020B0604020202020204" pitchFamily="34" charset="0"/>
              </a:defRPr>
            </a:pPr>
            <a:r>
              <a:rPr lang="en-GB" sz="2800" baseline="0" dirty="0" smtClean="0">
                <a:latin typeface="Calibri" panose="020F0502020204030204" pitchFamily="34" charset="0"/>
                <a:cs typeface="Arial" panose="020B0604020202020204" pitchFamily="34" charset="0"/>
              </a:rPr>
              <a:t>(</a:t>
            </a:r>
            <a:r>
              <a:rPr lang="ru-RU" sz="2800" baseline="0" dirty="0" smtClean="0">
                <a:latin typeface="Calibri" panose="020F0502020204030204" pitchFamily="34" charset="0"/>
                <a:cs typeface="Arial" panose="020B0604020202020204" pitchFamily="34" charset="0"/>
              </a:rPr>
              <a:t>в миллионах евро</a:t>
            </a:r>
            <a:r>
              <a:rPr lang="en-GB" sz="2800" baseline="0" dirty="0" smtClean="0">
                <a:latin typeface="Calibri" panose="020F0502020204030204" pitchFamily="34" charset="0"/>
                <a:cs typeface="Arial" panose="020B0604020202020204" pitchFamily="34" charset="0"/>
              </a:rPr>
              <a:t>)</a:t>
            </a:r>
            <a:endParaRPr lang="en-GB" sz="2800" dirty="0">
              <a:latin typeface="Calibri" panose="020F0502020204030204" pitchFamily="34" charset="0"/>
              <a:cs typeface="Arial" panose="020B0604020202020204" pitchFamily="34" charset="0"/>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s>
    <c:view3D>
      <c:rotX val="0"/>
      <c:rotY val="0"/>
      <c:depthPercent val="100"/>
      <c:rAngAx val="0"/>
      <c:perspective val="10"/>
    </c:view3D>
    <c:floor>
      <c:thickness val="0"/>
    </c:floor>
    <c:sideWall>
      <c:thickness val="0"/>
    </c:sideWall>
    <c:backWall>
      <c:thickness val="0"/>
    </c:backWall>
    <c:plotArea>
      <c:layout/>
      <c:bar3DChart>
        <c:barDir val="col"/>
        <c:grouping val="stacked"/>
        <c:varyColors val="0"/>
        <c:ser>
          <c:idx val="0"/>
          <c:order val="0"/>
          <c:tx>
            <c:strRef>
              <c:f>Sheet4!$B$1:$B$2</c:f>
              <c:strCache>
                <c:ptCount val="1"/>
                <c:pt idx="0">
                  <c:v>DE</c:v>
                </c:pt>
              </c:strCache>
            </c:strRef>
          </c:tx>
          <c:spPr>
            <a:solidFill>
              <a:srgbClr val="00B050"/>
            </a:solidFill>
          </c:spPr>
          <c:invertIfNegative val="0"/>
          <c:cat>
            <c:strRef>
              <c:f>Sheet4!$A$3:$A$9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Sheet4!$B$3:$B$9</c:f>
              <c:numCache>
                <c:formatCode>General</c:formatCode>
                <c:ptCount val="6"/>
                <c:pt idx="1">
                  <c:v>78700.518445326714</c:v>
                </c:pt>
                <c:pt idx="4">
                  <c:v>286067.63879089057</c:v>
                </c:pt>
                <c:pt idx="5">
                  <c:v>1542728.511250102</c:v>
                </c:pt>
              </c:numCache>
            </c:numRef>
          </c:val>
        </c:ser>
        <c:ser>
          <c:idx val="1"/>
          <c:order val="1"/>
          <c:tx>
            <c:strRef>
              <c:f>Sheet4!$C$1:$C$2</c:f>
              <c:strCache>
                <c:ptCount val="1"/>
                <c:pt idx="0">
                  <c:v>ES</c:v>
                </c:pt>
              </c:strCache>
            </c:strRef>
          </c:tx>
          <c:spPr>
            <a:solidFill>
              <a:srgbClr val="C00000"/>
            </a:solidFill>
          </c:spPr>
          <c:invertIfNegative val="0"/>
          <c:cat>
            <c:strRef>
              <c:f>Sheet4!$A$3:$A$9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Sheet4!$C$3:$C$9</c:f>
              <c:numCache>
                <c:formatCode>General</c:formatCode>
                <c:ptCount val="6"/>
                <c:pt idx="0">
                  <c:v>67302.565184863983</c:v>
                </c:pt>
                <c:pt idx="1">
                  <c:v>21417.150509361294</c:v>
                </c:pt>
                <c:pt idx="3">
                  <c:v>754097.48551176977</c:v>
                </c:pt>
                <c:pt idx="5">
                  <c:v>1929100.4284297293</c:v>
                </c:pt>
              </c:numCache>
            </c:numRef>
          </c:val>
        </c:ser>
        <c:ser>
          <c:idx val="2"/>
          <c:order val="2"/>
          <c:tx>
            <c:strRef>
              <c:f>Sheet4!$D$1:$D$2</c:f>
              <c:strCache>
                <c:ptCount val="1"/>
                <c:pt idx="0">
                  <c:v>FR</c:v>
                </c:pt>
              </c:strCache>
            </c:strRef>
          </c:tx>
          <c:spPr>
            <a:solidFill>
              <a:srgbClr val="0091FE"/>
            </a:solidFill>
          </c:spPr>
          <c:invertIfNegative val="0"/>
          <c:cat>
            <c:strRef>
              <c:f>Sheet4!$A$3:$A$9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Sheet4!$D$3:$D$9</c:f>
              <c:numCache>
                <c:formatCode>General</c:formatCode>
                <c:ptCount val="6"/>
                <c:pt idx="0">
                  <c:v>994.67004884663038</c:v>
                </c:pt>
                <c:pt idx="1">
                  <c:v>120807.19515411841</c:v>
                </c:pt>
                <c:pt idx="2">
                  <c:v>1947.9601445703302</c:v>
                </c:pt>
                <c:pt idx="3">
                  <c:v>1599286.2180778456</c:v>
                </c:pt>
                <c:pt idx="4">
                  <c:v>6859.8204440828413</c:v>
                </c:pt>
                <c:pt idx="5">
                  <c:v>1768814.1786915855</c:v>
                </c:pt>
              </c:numCache>
            </c:numRef>
          </c:val>
        </c:ser>
        <c:ser>
          <c:idx val="3"/>
          <c:order val="3"/>
          <c:tx>
            <c:strRef>
              <c:f>Sheet4!$E$1:$E$2</c:f>
              <c:strCache>
                <c:ptCount val="1"/>
                <c:pt idx="0">
                  <c:v>PL</c:v>
                </c:pt>
              </c:strCache>
            </c:strRef>
          </c:tx>
          <c:spPr>
            <a:solidFill>
              <a:srgbClr val="7030A0"/>
            </a:solidFill>
          </c:spPr>
          <c:invertIfNegative val="0"/>
          <c:cat>
            <c:strRef>
              <c:f>Sheet4!$A$3:$A$9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Sheet4!$E$3:$E$9</c:f>
              <c:numCache>
                <c:formatCode>General</c:formatCode>
                <c:ptCount val="6"/>
                <c:pt idx="0">
                  <c:v>7313.8991315022577</c:v>
                </c:pt>
                <c:pt idx="1">
                  <c:v>276.63049095321912</c:v>
                </c:pt>
                <c:pt idx="2">
                  <c:v>5765.653648181702</c:v>
                </c:pt>
                <c:pt idx="3">
                  <c:v>3636.407685425831</c:v>
                </c:pt>
                <c:pt idx="4">
                  <c:v>1232906.6715156045</c:v>
                </c:pt>
                <c:pt idx="5">
                  <c:v>278089.22836642433</c:v>
                </c:pt>
              </c:numCache>
            </c:numRef>
          </c:val>
        </c:ser>
        <c:ser>
          <c:idx val="4"/>
          <c:order val="4"/>
          <c:tx>
            <c:strRef>
              <c:f>Sheet4!$F$1:$F$2</c:f>
              <c:strCache>
                <c:ptCount val="1"/>
                <c:pt idx="0">
                  <c:v>UK</c:v>
                </c:pt>
              </c:strCache>
            </c:strRef>
          </c:tx>
          <c:spPr>
            <a:solidFill>
              <a:srgbClr val="EF720B"/>
            </a:solidFill>
          </c:spPr>
          <c:invertIfNegative val="0"/>
          <c:cat>
            <c:strRef>
              <c:f>Sheet4!$A$3:$A$9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Sheet4!$F$3:$F$9</c:f>
              <c:numCache>
                <c:formatCode>General</c:formatCode>
                <c:ptCount val="6"/>
                <c:pt idx="0">
                  <c:v>694069.97293642291</c:v>
                </c:pt>
                <c:pt idx="1">
                  <c:v>366125.60397056089</c:v>
                </c:pt>
                <c:pt idx="2">
                  <c:v>761892.69130155677</c:v>
                </c:pt>
                <c:pt idx="3">
                  <c:v>1599245.032876044</c:v>
                </c:pt>
                <c:pt idx="4">
                  <c:v>1910078.5478261672</c:v>
                </c:pt>
                <c:pt idx="5">
                  <c:v>1660841.2410716966</c:v>
                </c:pt>
              </c:numCache>
            </c:numRef>
          </c:val>
        </c:ser>
        <c:dLbls>
          <c:showLegendKey val="0"/>
          <c:showVal val="0"/>
          <c:showCatName val="0"/>
          <c:showSerName val="0"/>
          <c:showPercent val="0"/>
          <c:showBubbleSize val="0"/>
        </c:dLbls>
        <c:gapWidth val="55"/>
        <c:gapDepth val="55"/>
        <c:shape val="box"/>
        <c:axId val="347010384"/>
        <c:axId val="352713672"/>
        <c:axId val="0"/>
      </c:bar3DChart>
      <c:catAx>
        <c:axId val="347010384"/>
        <c:scaling>
          <c:orientation val="minMax"/>
        </c:scaling>
        <c:delete val="0"/>
        <c:axPos val="b"/>
        <c:numFmt formatCode="General" sourceLinked="1"/>
        <c:majorTickMark val="none"/>
        <c:minorTickMark val="none"/>
        <c:tickLblPos val="nextTo"/>
        <c:txPr>
          <a:bodyPr/>
          <a:lstStyle/>
          <a:p>
            <a:pPr>
              <a:defRPr sz="1400"/>
            </a:pPr>
            <a:endParaRPr lang="ru-RU"/>
          </a:p>
        </c:txPr>
        <c:crossAx val="352713672"/>
        <c:crosses val="autoZero"/>
        <c:auto val="0"/>
        <c:lblAlgn val="ctr"/>
        <c:lblOffset val="100"/>
        <c:noMultiLvlLbl val="0"/>
      </c:catAx>
      <c:valAx>
        <c:axId val="352713672"/>
        <c:scaling>
          <c:orientation val="minMax"/>
        </c:scaling>
        <c:delete val="0"/>
        <c:axPos val="l"/>
        <c:majorGridlines/>
        <c:numFmt formatCode="General" sourceLinked="1"/>
        <c:majorTickMark val="none"/>
        <c:minorTickMark val="none"/>
        <c:tickLblPos val="nextTo"/>
        <c:txPr>
          <a:bodyPr/>
          <a:lstStyle/>
          <a:p>
            <a:pPr>
              <a:defRPr sz="1600"/>
            </a:pPr>
            <a:endParaRPr lang="ru-RU"/>
          </a:p>
        </c:txPr>
        <c:crossAx val="347010384"/>
        <c:crosses val="autoZero"/>
        <c:crossBetween val="between"/>
        <c:dispUnits>
          <c:builtInUnit val="millions"/>
        </c:dispUnits>
      </c:valAx>
      <c:spPr>
        <a:noFill/>
        <a:ln w="25400">
          <a:noFill/>
        </a:ln>
      </c:spPr>
    </c:plotArea>
    <c:legend>
      <c:legendPos val="r"/>
      <c:overlay val="0"/>
      <c:txPr>
        <a:bodyPr/>
        <a:lstStyle/>
        <a:p>
          <a:pPr>
            <a:defRPr sz="1800"/>
          </a:pPr>
          <a:endParaRPr lang="ru-RU"/>
        </a:p>
      </c:txPr>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[Round 1 Round 2 Compared.xls]Sheet5!PivotTable5</c:name>
    <c:fmtId val="-1"/>
  </c:pivotSource>
  <c:chart>
    <c:title>
      <c:tx>
        <c:rich>
          <a:bodyPr/>
          <a:lstStyle/>
          <a:p>
            <a:pPr>
              <a:defRPr sz="2800">
                <a:latin typeface="Calibri" panose="020F0502020204030204" pitchFamily="34" charset="0"/>
              </a:defRPr>
            </a:pPr>
            <a:r>
              <a:rPr lang="ru-RU" sz="2800" dirty="0" smtClean="0">
                <a:latin typeface="Calibri" panose="020F0502020204030204" pitchFamily="34" charset="0"/>
              </a:rPr>
              <a:t>Неиспользованный</a:t>
            </a:r>
            <a:r>
              <a:rPr lang="ru-RU" sz="2800" baseline="0" dirty="0" smtClean="0">
                <a:latin typeface="Calibri" panose="020F0502020204030204" pitchFamily="34" charset="0"/>
              </a:rPr>
              <a:t> бюджет после двух раундов Конкурса </a:t>
            </a:r>
            <a:r>
              <a:rPr lang="en-GB" sz="2800" baseline="0" dirty="0" smtClean="0">
                <a:latin typeface="Calibri" panose="020F0502020204030204" pitchFamily="34" charset="0"/>
              </a:rPr>
              <a:t> 2015 </a:t>
            </a:r>
          </a:p>
          <a:p>
            <a:pPr>
              <a:defRPr sz="2800">
                <a:latin typeface="Calibri" panose="020F0502020204030204" pitchFamily="34" charset="0"/>
              </a:defRPr>
            </a:pPr>
            <a:r>
              <a:rPr lang="en-GB" sz="2800" baseline="0" dirty="0" smtClean="0">
                <a:latin typeface="Calibri" panose="020F0502020204030204" pitchFamily="34" charset="0"/>
              </a:rPr>
              <a:t>(</a:t>
            </a:r>
            <a:r>
              <a:rPr lang="ru-RU" sz="2800" baseline="0" dirty="0" smtClean="0">
                <a:latin typeface="Calibri" panose="020F0502020204030204" pitchFamily="34" charset="0"/>
              </a:rPr>
              <a:t>в миллионах евро</a:t>
            </a:r>
            <a:r>
              <a:rPr lang="en-GB" sz="2800" baseline="0" dirty="0" smtClean="0">
                <a:latin typeface="Calibri" panose="020F0502020204030204" pitchFamily="34" charset="0"/>
              </a:rPr>
              <a:t>)</a:t>
            </a:r>
            <a:endParaRPr lang="en-GB" sz="2800" dirty="0">
              <a:latin typeface="Calibri" panose="020F0502020204030204" pitchFamily="34" charset="0"/>
            </a:endParaRP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s>
    <c:view3D>
      <c:rotX val="0"/>
      <c:rotY val="0"/>
      <c:depthPercent val="100"/>
      <c:rAngAx val="0"/>
    </c:view3D>
    <c:floor>
      <c:thickness val="0"/>
    </c:floor>
    <c:sideWall>
      <c:thickness val="0"/>
    </c:sideWall>
    <c:backWall>
      <c:thickness val="0"/>
    </c:backWall>
    <c:plotArea>
      <c:layout/>
      <c:bar3DChart>
        <c:barDir val="col"/>
        <c:grouping val="stacked"/>
        <c:varyColors val="0"/>
        <c:ser>
          <c:idx val="0"/>
          <c:order val="0"/>
          <c:tx>
            <c:strRef>
              <c:f>Sheet5!$B$1:$B$2</c:f>
              <c:strCache>
                <c:ptCount val="1"/>
                <c:pt idx="0">
                  <c:v>DE</c:v>
                </c:pt>
              </c:strCache>
            </c:strRef>
          </c:tx>
          <c:spPr>
            <a:solidFill>
              <a:srgbClr val="00B050"/>
            </a:solidFill>
          </c:spPr>
          <c:invertIfNegative val="0"/>
          <c:cat>
            <c:strRef>
              <c:f>Sheet5!$A$3:$A$9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Sheet5!$B$3:$B$9</c:f>
              <c:numCache>
                <c:formatCode>General</c:formatCode>
                <c:ptCount val="6"/>
                <c:pt idx="0">
                  <c:v>0</c:v>
                </c:pt>
                <c:pt idx="1">
                  <c:v>0</c:v>
                </c:pt>
                <c:pt idx="2">
                  <c:v>0</c:v>
                </c:pt>
                <c:pt idx="3">
                  <c:v>0</c:v>
                </c:pt>
                <c:pt idx="4">
                  <c:v>0</c:v>
                </c:pt>
                <c:pt idx="5">
                  <c:v>0</c:v>
                </c:pt>
              </c:numCache>
            </c:numRef>
          </c:val>
        </c:ser>
        <c:ser>
          <c:idx val="1"/>
          <c:order val="1"/>
          <c:tx>
            <c:strRef>
              <c:f>Sheet5!$C$1:$C$2</c:f>
              <c:strCache>
                <c:ptCount val="1"/>
                <c:pt idx="0">
                  <c:v>ES</c:v>
                </c:pt>
              </c:strCache>
            </c:strRef>
          </c:tx>
          <c:spPr>
            <a:solidFill>
              <a:srgbClr val="C00000"/>
            </a:solidFill>
          </c:spPr>
          <c:invertIfNegative val="0"/>
          <c:cat>
            <c:strRef>
              <c:f>Sheet5!$A$3:$A$9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Sheet5!$C$3:$C$9</c:f>
              <c:numCache>
                <c:formatCode>General</c:formatCode>
                <c:ptCount val="6"/>
                <c:pt idx="0">
                  <c:v>0</c:v>
                </c:pt>
                <c:pt idx="1">
                  <c:v>158.44999999999999</c:v>
                </c:pt>
                <c:pt idx="2">
                  <c:v>65420.91</c:v>
                </c:pt>
                <c:pt idx="3">
                  <c:v>328889.34999999998</c:v>
                </c:pt>
                <c:pt idx="4">
                  <c:v>0</c:v>
                </c:pt>
                <c:pt idx="5">
                  <c:v>319422.32</c:v>
                </c:pt>
              </c:numCache>
            </c:numRef>
          </c:val>
        </c:ser>
        <c:ser>
          <c:idx val="2"/>
          <c:order val="2"/>
          <c:tx>
            <c:strRef>
              <c:f>Sheet5!$D$1:$D$2</c:f>
              <c:strCache>
                <c:ptCount val="1"/>
                <c:pt idx="0">
                  <c:v>FR</c:v>
                </c:pt>
              </c:strCache>
            </c:strRef>
          </c:tx>
          <c:spPr>
            <a:solidFill>
              <a:srgbClr val="0091FE"/>
            </a:solidFill>
          </c:spPr>
          <c:invertIfNegative val="0"/>
          <c:cat>
            <c:strRef>
              <c:f>Sheet5!$A$3:$A$9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Sheet5!$D$3:$D$9</c:f>
              <c:numCache>
                <c:formatCode>General</c:formatCode>
                <c:ptCount val="6"/>
                <c:pt idx="0">
                  <c:v>0</c:v>
                </c:pt>
                <c:pt idx="1">
                  <c:v>1587</c:v>
                </c:pt>
                <c:pt idx="2">
                  <c:v>0</c:v>
                </c:pt>
                <c:pt idx="3">
                  <c:v>184507</c:v>
                </c:pt>
                <c:pt idx="4">
                  <c:v>0</c:v>
                </c:pt>
                <c:pt idx="5">
                  <c:v>1229018</c:v>
                </c:pt>
              </c:numCache>
            </c:numRef>
          </c:val>
        </c:ser>
        <c:ser>
          <c:idx val="3"/>
          <c:order val="3"/>
          <c:tx>
            <c:strRef>
              <c:f>Sheet5!$E$1:$E$2</c:f>
              <c:strCache>
                <c:ptCount val="1"/>
                <c:pt idx="0">
                  <c:v>PL</c:v>
                </c:pt>
              </c:strCache>
            </c:strRef>
          </c:tx>
          <c:spPr>
            <a:solidFill>
              <a:srgbClr val="7030A0"/>
            </a:solidFill>
          </c:spPr>
          <c:invertIfNegative val="0"/>
          <c:cat>
            <c:strRef>
              <c:f>Sheet5!$A$3:$A$9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Sheet5!$E$3:$E$9</c:f>
              <c:numCache>
                <c:formatCode>General</c:formatCode>
                <c:ptCount val="6"/>
                <c:pt idx="0">
                  <c:v>0</c:v>
                </c:pt>
                <c:pt idx="1">
                  <c:v>0</c:v>
                </c:pt>
                <c:pt idx="2">
                  <c:v>0</c:v>
                </c:pt>
                <c:pt idx="3">
                  <c:v>0</c:v>
                </c:pt>
                <c:pt idx="4">
                  <c:v>0</c:v>
                </c:pt>
                <c:pt idx="5">
                  <c:v>0</c:v>
                </c:pt>
              </c:numCache>
            </c:numRef>
          </c:val>
        </c:ser>
        <c:ser>
          <c:idx val="4"/>
          <c:order val="4"/>
          <c:tx>
            <c:strRef>
              <c:f>Sheet5!$F$1:$F$2</c:f>
              <c:strCache>
                <c:ptCount val="1"/>
                <c:pt idx="0">
                  <c:v>UK</c:v>
                </c:pt>
              </c:strCache>
            </c:strRef>
          </c:tx>
          <c:spPr>
            <a:solidFill>
              <a:srgbClr val="EF720B"/>
            </a:solidFill>
          </c:spPr>
          <c:invertIfNegative val="0"/>
          <c:cat>
            <c:strRef>
              <c:f>Sheet5!$A$3:$A$9</c:f>
              <c:strCache>
                <c:ptCount val="6"/>
                <c:pt idx="0">
                  <c:v>DCI Asia</c:v>
                </c:pt>
                <c:pt idx="1">
                  <c:v>DCI Central Asia</c:v>
                </c:pt>
                <c:pt idx="2">
                  <c:v>ENI  &amp; PI Russian Federation</c:v>
                </c:pt>
                <c:pt idx="3">
                  <c:v>ENI Eastern Partnership</c:v>
                </c:pt>
                <c:pt idx="4">
                  <c:v>ENI South-Mediterranean</c:v>
                </c:pt>
                <c:pt idx="5">
                  <c:v>IPA Western Balkans</c:v>
                </c:pt>
              </c:strCache>
            </c:strRef>
          </c:cat>
          <c:val>
            <c:numRef>
              <c:f>Sheet5!$F$3:$F$9</c:f>
              <c:numCache>
                <c:formatCode>General</c:formatCode>
                <c:ptCount val="6"/>
                <c:pt idx="0">
                  <c:v>51486</c:v>
                </c:pt>
                <c:pt idx="1">
                  <c:v>164741</c:v>
                </c:pt>
                <c:pt idx="2">
                  <c:v>462383</c:v>
                </c:pt>
                <c:pt idx="3">
                  <c:v>1311013</c:v>
                </c:pt>
                <c:pt idx="4">
                  <c:v>1267795</c:v>
                </c:pt>
                <c:pt idx="5">
                  <c:v>1310064</c:v>
                </c:pt>
              </c:numCache>
            </c:numRef>
          </c:val>
        </c:ser>
        <c:dLbls>
          <c:showLegendKey val="0"/>
          <c:showVal val="0"/>
          <c:showCatName val="0"/>
          <c:showSerName val="0"/>
          <c:showPercent val="0"/>
          <c:showBubbleSize val="0"/>
        </c:dLbls>
        <c:gapWidth val="55"/>
        <c:gapDepth val="55"/>
        <c:shape val="box"/>
        <c:axId val="352708968"/>
        <c:axId val="352711712"/>
        <c:axId val="0"/>
      </c:bar3DChart>
      <c:catAx>
        <c:axId val="352708968"/>
        <c:scaling>
          <c:orientation val="minMax"/>
        </c:scaling>
        <c:delete val="0"/>
        <c:axPos val="b"/>
        <c:numFmt formatCode="General" sourceLinked="1"/>
        <c:majorTickMark val="none"/>
        <c:minorTickMark val="none"/>
        <c:tickLblPos val="nextTo"/>
        <c:txPr>
          <a:bodyPr/>
          <a:lstStyle/>
          <a:p>
            <a:pPr>
              <a:defRPr sz="1400"/>
            </a:pPr>
            <a:endParaRPr lang="ru-RU"/>
          </a:p>
        </c:txPr>
        <c:crossAx val="352711712"/>
        <c:crosses val="autoZero"/>
        <c:auto val="0"/>
        <c:lblAlgn val="ctr"/>
        <c:lblOffset val="100"/>
        <c:noMultiLvlLbl val="0"/>
      </c:catAx>
      <c:valAx>
        <c:axId val="352711712"/>
        <c:scaling>
          <c:orientation val="minMax"/>
          <c:max val="8000000"/>
          <c:min val="0"/>
        </c:scaling>
        <c:delete val="0"/>
        <c:axPos val="l"/>
        <c:majorGridlines/>
        <c:numFmt formatCode="General" sourceLinked="0"/>
        <c:majorTickMark val="none"/>
        <c:minorTickMark val="none"/>
        <c:tickLblPos val="nextTo"/>
        <c:crossAx val="352708968"/>
        <c:crosses val="autoZero"/>
        <c:crossBetween val="between"/>
        <c:dispUnits>
          <c:builtInUnit val="millions"/>
        </c:dispUnits>
      </c:valAx>
      <c:spPr>
        <a:noFill/>
        <a:ln w="25400">
          <a:noFill/>
        </a:ln>
      </c:spPr>
    </c:plotArea>
    <c:legend>
      <c:legendPos val="r"/>
      <c:overlay val="0"/>
      <c:txPr>
        <a:bodyPr/>
        <a:lstStyle/>
        <a:p>
          <a:pPr>
            <a:defRPr sz="1800"/>
          </a:pPr>
          <a:endParaRPr lang="ru-RU"/>
        </a:p>
      </c:txPr>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AA471-9791-41F1-9CC3-9CAB84B1509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GB"/>
        </a:p>
      </dgm:t>
    </dgm:pt>
    <dgm:pt modelId="{EB4E35D9-67FE-4447-9FB2-CF87D73006EB}">
      <dgm:prSet phldrT="[Text]" custT="1"/>
      <dgm:spPr>
        <a:xfrm>
          <a:off x="7446" y="0"/>
          <a:ext cx="7618040" cy="6264697"/>
        </a:xfrm>
        <a:noFill/>
        <a:ln>
          <a:noFill/>
        </a:ln>
        <a:effectLst/>
      </dgm:spPr>
      <dgm:t>
        <a:bodyPr/>
        <a:lstStyle/>
        <a:p>
          <a:pPr>
            <a:lnSpc>
              <a:spcPct val="100000"/>
            </a:lnSpc>
            <a:spcAft>
              <a:spcPts val="0"/>
            </a:spcAft>
          </a:pPr>
          <a:endParaRPr lang="en-GB" sz="3200" b="1" dirty="0">
            <a:solidFill>
              <a:srgbClr val="0F5494"/>
            </a:solidFill>
            <a:latin typeface="Verdana Bold"/>
            <a:ea typeface="+mn-ea"/>
            <a:cs typeface="+mn-cs"/>
          </a:endParaRPr>
        </a:p>
      </dgm:t>
    </dgm:pt>
    <dgm:pt modelId="{F6F9DB82-1974-4266-9D68-4A21A50204B6}" type="parTrans" cxnId="{4C1E7E66-AC7F-4948-83DF-51C08083D30D}">
      <dgm:prSet/>
      <dgm:spPr/>
      <dgm:t>
        <a:bodyPr/>
        <a:lstStyle/>
        <a:p>
          <a:endParaRPr lang="en-GB"/>
        </a:p>
      </dgm:t>
    </dgm:pt>
    <dgm:pt modelId="{C024A004-B65A-4007-AB93-72A4A28B8D0F}" type="sibTrans" cxnId="{4C1E7E66-AC7F-4948-83DF-51C08083D30D}">
      <dgm:prSet/>
      <dgm:spPr/>
      <dgm:t>
        <a:bodyPr/>
        <a:lstStyle/>
        <a:p>
          <a:endParaRPr lang="en-GB"/>
        </a:p>
      </dgm:t>
    </dgm:pt>
    <dgm:pt modelId="{C1C2294E-96FD-4EDF-B287-F29CE2E252EA}">
      <dgm:prSet phldrT="[Text]" custT="1"/>
      <dgm:spPr>
        <a:xfrm>
          <a:off x="776558" y="2393675"/>
          <a:ext cx="6094432" cy="912632"/>
        </a:xfrm>
        <a:solidFill>
          <a:srgbClr val="9BBB59">
            <a:hueOff val="3750088"/>
            <a:satOff val="-5627"/>
            <a:lumOff val="-915"/>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00000"/>
            </a:lnSpc>
            <a:spcAft>
              <a:spcPts val="600"/>
            </a:spcAft>
          </a:pPr>
          <a:r>
            <a:rPr lang="ru-RU" sz="2800" b="1" dirty="0" smtClean="0">
              <a:solidFill>
                <a:schemeClr val="bg1"/>
              </a:solidFill>
              <a:latin typeface="Calibri" panose="020F0502020204030204" pitchFamily="34" charset="0"/>
              <a:ea typeface="+mn-ea"/>
              <a:cs typeface="Calibri" panose="020F0502020204030204" pitchFamily="34" charset="0"/>
            </a:rPr>
            <a:t>Качество сотрудничества </a:t>
          </a:r>
          <a:r>
            <a:rPr lang="en-GB" sz="2800" b="1" dirty="0" smtClean="0">
              <a:solidFill>
                <a:schemeClr val="bg1"/>
              </a:solidFill>
              <a:latin typeface="Calibri" panose="020F0502020204030204" pitchFamily="34" charset="0"/>
              <a:ea typeface="+mn-ea"/>
              <a:cs typeface="Calibri" panose="020F0502020204030204" pitchFamily="34" charset="0"/>
            </a:rPr>
            <a:t> </a:t>
          </a: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Предыдущий опыт </a:t>
          </a:r>
          <a:endParaRPr lang="en-GB" sz="2800" b="0" dirty="0" smtClean="0">
            <a:solidFill>
              <a:schemeClr val="bg1"/>
            </a:solidFill>
            <a:latin typeface="Calibri" panose="020F0502020204030204" pitchFamily="34" charset="0"/>
            <a:ea typeface="+mn-ea"/>
            <a:cs typeface="Calibri" panose="020F0502020204030204" pitchFamily="34" charset="0"/>
          </a:endParaRP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Распределение ответственности и заданий</a:t>
          </a:r>
          <a:endParaRPr lang="en-GB" sz="2800" b="1" dirty="0">
            <a:solidFill>
              <a:schemeClr val="bg1"/>
            </a:solidFill>
            <a:latin typeface="Calibri" panose="020F0502020204030204" pitchFamily="34" charset="0"/>
            <a:ea typeface="+mn-ea"/>
            <a:cs typeface="Calibri" panose="020F0502020204030204" pitchFamily="34" charset="0"/>
          </a:endParaRPr>
        </a:p>
      </dgm:t>
    </dgm:pt>
    <dgm:pt modelId="{133FFC95-2F91-4AD2-B4AC-0DC265F34C2E}" type="parTrans" cxnId="{C1073E74-04AD-48B3-8919-5657DC5FA5DA}">
      <dgm:prSet/>
      <dgm:spPr/>
      <dgm:t>
        <a:bodyPr/>
        <a:lstStyle/>
        <a:p>
          <a:endParaRPr lang="en-GB"/>
        </a:p>
      </dgm:t>
    </dgm:pt>
    <dgm:pt modelId="{F3E5005F-6B0F-468C-9F86-34D71C9EAE04}" type="sibTrans" cxnId="{C1073E74-04AD-48B3-8919-5657DC5FA5DA}">
      <dgm:prSet/>
      <dgm:spPr/>
      <dgm:t>
        <a:bodyPr/>
        <a:lstStyle/>
        <a:p>
          <a:endParaRPr lang="en-GB"/>
        </a:p>
      </dgm:t>
    </dgm:pt>
    <dgm:pt modelId="{C724271F-8642-4ED7-983B-76E46361B89F}">
      <dgm:prSet phldrT="[Text]" custT="1"/>
      <dgm:spPr>
        <a:xfrm>
          <a:off x="776558" y="3384161"/>
          <a:ext cx="6094432" cy="912632"/>
        </a:xfrm>
        <a:solidFill>
          <a:srgbClr val="9BBB59">
            <a:hueOff val="7500176"/>
            <a:satOff val="-11253"/>
            <a:lumOff val="-183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00000"/>
            </a:lnSpc>
            <a:spcAft>
              <a:spcPts val="600"/>
            </a:spcAft>
          </a:pPr>
          <a:r>
            <a:rPr lang="ru-RU" sz="2800" b="1" dirty="0" smtClean="0">
              <a:solidFill>
                <a:schemeClr val="bg1"/>
              </a:solidFill>
              <a:latin typeface="Calibri" panose="020F0502020204030204" pitchFamily="34" charset="0"/>
              <a:ea typeface="+mn-ea"/>
              <a:cs typeface="Calibri" panose="020F0502020204030204" pitchFamily="34" charset="0"/>
            </a:rPr>
            <a:t>Качество дизайна проекта </a:t>
          </a:r>
          <a:r>
            <a:rPr lang="en-GB" sz="2800" b="1" dirty="0" smtClean="0">
              <a:solidFill>
                <a:schemeClr val="bg1"/>
              </a:solidFill>
              <a:latin typeface="Calibri" panose="020F0502020204030204" pitchFamily="34" charset="0"/>
              <a:ea typeface="+mn-ea"/>
              <a:cs typeface="Calibri" panose="020F0502020204030204" pitchFamily="34" charset="0"/>
            </a:rPr>
            <a:t>&amp; </a:t>
          </a:r>
          <a:r>
            <a:rPr lang="ru-RU" sz="2800" b="1" dirty="0" smtClean="0">
              <a:solidFill>
                <a:schemeClr val="bg1"/>
              </a:solidFill>
              <a:latin typeface="Calibri" panose="020F0502020204030204" pitchFamily="34" charset="0"/>
              <a:ea typeface="+mn-ea"/>
              <a:cs typeface="Calibri" panose="020F0502020204030204" pitchFamily="34" charset="0"/>
            </a:rPr>
            <a:t>реализации </a:t>
          </a:r>
          <a:endParaRPr lang="en-GB" sz="2800" b="1" dirty="0" smtClean="0">
            <a:solidFill>
              <a:schemeClr val="bg1"/>
            </a:solidFill>
            <a:latin typeface="Calibri" panose="020F0502020204030204" pitchFamily="34" charset="0"/>
            <a:ea typeface="+mn-ea"/>
            <a:cs typeface="Calibri" panose="020F0502020204030204" pitchFamily="34" charset="0"/>
          </a:endParaRP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Отбор</a:t>
          </a:r>
          <a:r>
            <a:rPr lang="en-GB" sz="2800" b="0" dirty="0" smtClean="0">
              <a:solidFill>
                <a:schemeClr val="bg1"/>
              </a:solidFill>
              <a:latin typeface="Calibri" panose="020F0502020204030204" pitchFamily="34" charset="0"/>
              <a:ea typeface="+mn-ea"/>
              <a:cs typeface="Calibri" panose="020F0502020204030204" pitchFamily="34" charset="0"/>
            </a:rPr>
            <a:t>, </a:t>
          </a:r>
          <a:r>
            <a:rPr lang="ru-RU" sz="2800" b="0" dirty="0" smtClean="0">
              <a:solidFill>
                <a:schemeClr val="bg1"/>
              </a:solidFill>
              <a:latin typeface="Calibri" panose="020F0502020204030204" pitchFamily="34" charset="0"/>
              <a:ea typeface="+mn-ea"/>
              <a:cs typeface="Calibri" panose="020F0502020204030204" pitchFamily="34" charset="0"/>
            </a:rPr>
            <a:t>поддержка </a:t>
          </a:r>
          <a:r>
            <a:rPr lang="en-GB" sz="2800" b="0" dirty="0" smtClean="0">
              <a:solidFill>
                <a:schemeClr val="bg1"/>
              </a:solidFill>
              <a:latin typeface="Calibri" panose="020F0502020204030204" pitchFamily="34" charset="0"/>
              <a:ea typeface="+mn-ea"/>
              <a:cs typeface="Calibri" panose="020F0502020204030204" pitchFamily="34" charset="0"/>
            </a:rPr>
            <a:t>&amp; </a:t>
          </a:r>
          <a:r>
            <a:rPr lang="ru-RU" sz="2800" b="0" dirty="0" smtClean="0">
              <a:solidFill>
                <a:schemeClr val="bg1"/>
              </a:solidFill>
              <a:latin typeface="Calibri" panose="020F0502020204030204" pitchFamily="34" charset="0"/>
              <a:ea typeface="+mn-ea"/>
              <a:cs typeface="Calibri" panose="020F0502020204030204" pitchFamily="34" charset="0"/>
            </a:rPr>
            <a:t>признание </a:t>
          </a:r>
          <a:endParaRPr lang="en-GB" sz="2800" b="1" dirty="0">
            <a:solidFill>
              <a:schemeClr val="bg1"/>
            </a:solidFill>
            <a:latin typeface="Calibri" panose="020F0502020204030204" pitchFamily="34" charset="0"/>
            <a:ea typeface="+mn-ea"/>
            <a:cs typeface="Calibri" panose="020F0502020204030204" pitchFamily="34" charset="0"/>
          </a:endParaRPr>
        </a:p>
      </dgm:t>
    </dgm:pt>
    <dgm:pt modelId="{01F842FE-EDD2-4510-B6FA-3E416D738369}" type="parTrans" cxnId="{D8373588-3032-46F5-8CE2-43C87C6ABD2E}">
      <dgm:prSet/>
      <dgm:spPr/>
      <dgm:t>
        <a:bodyPr/>
        <a:lstStyle/>
        <a:p>
          <a:endParaRPr lang="en-GB"/>
        </a:p>
      </dgm:t>
    </dgm:pt>
    <dgm:pt modelId="{C99A0977-4BFA-449C-A12C-E906665B4618}" type="sibTrans" cxnId="{D8373588-3032-46F5-8CE2-43C87C6ABD2E}">
      <dgm:prSet/>
      <dgm:spPr/>
      <dgm:t>
        <a:bodyPr/>
        <a:lstStyle/>
        <a:p>
          <a:endParaRPr lang="en-GB"/>
        </a:p>
      </dgm:t>
    </dgm:pt>
    <dgm:pt modelId="{89331909-9815-41AB-AFC8-89AF0BDE34F7}">
      <dgm:prSet phldrT="[Text]" custT="1"/>
      <dgm:spPr>
        <a:xfrm>
          <a:off x="776558" y="4374638"/>
          <a:ext cx="6094432" cy="912632"/>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00000"/>
            </a:lnSpc>
            <a:spcAft>
              <a:spcPts val="600"/>
            </a:spcAft>
          </a:pPr>
          <a:r>
            <a:rPr lang="ru-RU" sz="2800" b="1" dirty="0" smtClean="0">
              <a:solidFill>
                <a:schemeClr val="bg1"/>
              </a:solidFill>
              <a:latin typeface="Calibri" panose="020F0502020204030204" pitchFamily="34" charset="0"/>
              <a:ea typeface="+mn-ea"/>
              <a:cs typeface="Calibri" panose="020F0502020204030204" pitchFamily="34" charset="0"/>
            </a:rPr>
            <a:t>Влияние и распространение </a:t>
          </a:r>
          <a:endParaRPr lang="en-GB" sz="2800" b="1" dirty="0" smtClean="0">
            <a:solidFill>
              <a:schemeClr val="bg1"/>
            </a:solidFill>
            <a:latin typeface="Calibri" panose="020F0502020204030204" pitchFamily="34" charset="0"/>
            <a:ea typeface="+mn-ea"/>
            <a:cs typeface="Calibri" panose="020F0502020204030204" pitchFamily="34" charset="0"/>
          </a:endParaRP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Влияние на различных уровнях </a:t>
          </a:r>
          <a:endParaRPr lang="en-GB" sz="2800" b="0" dirty="0" smtClean="0">
            <a:solidFill>
              <a:schemeClr val="bg1"/>
            </a:solidFill>
            <a:latin typeface="Calibri" panose="020F0502020204030204" pitchFamily="34" charset="0"/>
            <a:ea typeface="+mn-ea"/>
            <a:cs typeface="Calibri" panose="020F0502020204030204" pitchFamily="34" charset="0"/>
          </a:endParaRP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Меры по распространению </a:t>
          </a:r>
          <a:endParaRPr lang="en-GB" sz="2800" b="1" dirty="0">
            <a:solidFill>
              <a:schemeClr val="bg1"/>
            </a:solidFill>
            <a:latin typeface="Calibri" panose="020F0502020204030204" pitchFamily="34" charset="0"/>
            <a:ea typeface="+mn-ea"/>
            <a:cs typeface="Calibri" panose="020F0502020204030204" pitchFamily="34" charset="0"/>
          </a:endParaRPr>
        </a:p>
      </dgm:t>
    </dgm:pt>
    <dgm:pt modelId="{5CBA66FA-36E8-4419-809E-5F7040A2B724}" type="parTrans" cxnId="{532D847F-9DBA-4222-AAE7-F992866E260D}">
      <dgm:prSet/>
      <dgm:spPr/>
      <dgm:t>
        <a:bodyPr/>
        <a:lstStyle/>
        <a:p>
          <a:endParaRPr lang="en-GB"/>
        </a:p>
      </dgm:t>
    </dgm:pt>
    <dgm:pt modelId="{E115BF13-A73E-476D-9F3C-5DD951A1EE6E}" type="sibTrans" cxnId="{532D847F-9DBA-4222-AAE7-F992866E260D}">
      <dgm:prSet/>
      <dgm:spPr/>
      <dgm:t>
        <a:bodyPr/>
        <a:lstStyle/>
        <a:p>
          <a:endParaRPr lang="en-GB"/>
        </a:p>
      </dgm:t>
    </dgm:pt>
    <dgm:pt modelId="{10DEDC5F-2026-4559-B19E-40EAF168EF33}">
      <dgm:prSet phldrT="[Text]" custT="1"/>
      <dgm:spPr>
        <a:xfrm>
          <a:off x="776558" y="1379871"/>
          <a:ext cx="6094432" cy="912632"/>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00000"/>
            </a:lnSpc>
            <a:spcAft>
              <a:spcPts val="600"/>
            </a:spcAft>
          </a:pPr>
          <a:r>
            <a:rPr lang="ru-RU" sz="2800" b="1" dirty="0" smtClean="0">
              <a:solidFill>
                <a:schemeClr val="bg1"/>
              </a:solidFill>
              <a:latin typeface="Calibri" panose="020F0502020204030204" pitchFamily="34" charset="0"/>
              <a:ea typeface="+mn-ea"/>
              <a:cs typeface="Calibri" panose="020F0502020204030204" pitchFamily="34" charset="0"/>
            </a:rPr>
            <a:t>Соответствие проекта мобильности Стратегии Интернационализации </a:t>
          </a:r>
          <a:endParaRPr lang="en-GB" sz="2800" b="1" dirty="0" smtClean="0">
            <a:solidFill>
              <a:schemeClr val="bg1"/>
            </a:solidFill>
            <a:latin typeface="Calibri" panose="020F0502020204030204" pitchFamily="34" charset="0"/>
            <a:ea typeface="+mn-ea"/>
            <a:cs typeface="Calibri" panose="020F0502020204030204" pitchFamily="34" charset="0"/>
          </a:endParaRPr>
        </a:p>
        <a:p>
          <a:pPr algn="l">
            <a:lnSpc>
              <a:spcPct val="100000"/>
            </a:lnSpc>
            <a:spcAft>
              <a:spcPts val="600"/>
            </a:spcAft>
          </a:pPr>
          <a:r>
            <a:rPr lang="ru-RU" sz="2800" b="0" dirty="0" smtClean="0">
              <a:solidFill>
                <a:schemeClr val="bg1"/>
              </a:solidFill>
              <a:latin typeface="Calibri" panose="020F0502020204030204" pitchFamily="34" charset="0"/>
              <a:ea typeface="+mn-ea"/>
              <a:cs typeface="Calibri" panose="020F0502020204030204" pitchFamily="34" charset="0"/>
            </a:rPr>
            <a:t>Типу мобильности </a:t>
          </a:r>
          <a:endParaRPr lang="en-GB" sz="2800" b="1" dirty="0">
            <a:solidFill>
              <a:schemeClr val="bg1"/>
            </a:solidFill>
            <a:latin typeface="Calibri" panose="020F0502020204030204" pitchFamily="34" charset="0"/>
            <a:ea typeface="+mn-ea"/>
            <a:cs typeface="Calibri" panose="020F0502020204030204" pitchFamily="34" charset="0"/>
          </a:endParaRPr>
        </a:p>
      </dgm:t>
    </dgm:pt>
    <dgm:pt modelId="{D4271523-5826-4F72-A7BC-A5A1872DFC99}" type="sibTrans" cxnId="{4FAAE9A1-6BC9-4C8B-B77E-60E62B77ECBE}">
      <dgm:prSet/>
      <dgm:spPr/>
      <dgm:t>
        <a:bodyPr/>
        <a:lstStyle/>
        <a:p>
          <a:endParaRPr lang="en-GB"/>
        </a:p>
      </dgm:t>
    </dgm:pt>
    <dgm:pt modelId="{B413466B-0455-4F57-9752-CA4078A0DB56}" type="parTrans" cxnId="{4FAAE9A1-6BC9-4C8B-B77E-60E62B77ECBE}">
      <dgm:prSet/>
      <dgm:spPr/>
      <dgm:t>
        <a:bodyPr/>
        <a:lstStyle/>
        <a:p>
          <a:endParaRPr lang="en-GB"/>
        </a:p>
      </dgm:t>
    </dgm:pt>
    <dgm:pt modelId="{8B9D0234-37A7-4CAA-B780-6EF1A088D8A6}" type="pres">
      <dgm:prSet presAssocID="{C8CAA471-9791-41F1-9CC3-9CAB84B1509B}" presName="theList" presStyleCnt="0">
        <dgm:presLayoutVars>
          <dgm:dir/>
          <dgm:animLvl val="lvl"/>
          <dgm:resizeHandles val="exact"/>
        </dgm:presLayoutVars>
      </dgm:prSet>
      <dgm:spPr/>
      <dgm:t>
        <a:bodyPr/>
        <a:lstStyle/>
        <a:p>
          <a:endParaRPr lang="en-GB"/>
        </a:p>
      </dgm:t>
    </dgm:pt>
    <dgm:pt modelId="{FF49E538-247F-48E7-8D57-512FB7EFFAD2}" type="pres">
      <dgm:prSet presAssocID="{EB4E35D9-67FE-4447-9FB2-CF87D73006EB}" presName="compNode" presStyleCnt="0"/>
      <dgm:spPr/>
      <dgm:t>
        <a:bodyPr/>
        <a:lstStyle/>
        <a:p>
          <a:endParaRPr lang="en-GB"/>
        </a:p>
      </dgm:t>
    </dgm:pt>
    <dgm:pt modelId="{56E78D1E-3B60-40F9-9804-1728DC5318DB}" type="pres">
      <dgm:prSet presAssocID="{EB4E35D9-67FE-4447-9FB2-CF87D73006EB}" presName="aNode" presStyleLbl="bgShp" presStyleIdx="0" presStyleCnt="1" custLinFactNeighborX="20522" custLinFactNeighborY="-540"/>
      <dgm:spPr>
        <a:prstGeom prst="roundRect">
          <a:avLst>
            <a:gd name="adj" fmla="val 10000"/>
          </a:avLst>
        </a:prstGeom>
      </dgm:spPr>
      <dgm:t>
        <a:bodyPr/>
        <a:lstStyle/>
        <a:p>
          <a:endParaRPr lang="en-GB"/>
        </a:p>
      </dgm:t>
    </dgm:pt>
    <dgm:pt modelId="{3E67D344-DE0E-42B3-8CB8-2B5DD1568DC6}" type="pres">
      <dgm:prSet presAssocID="{EB4E35D9-67FE-4447-9FB2-CF87D73006EB}" presName="textNode" presStyleLbl="bgShp" presStyleIdx="0" presStyleCnt="1"/>
      <dgm:spPr/>
      <dgm:t>
        <a:bodyPr/>
        <a:lstStyle/>
        <a:p>
          <a:endParaRPr lang="en-GB"/>
        </a:p>
      </dgm:t>
    </dgm:pt>
    <dgm:pt modelId="{B5585091-030C-4B33-A9D6-220C2D7E34B3}" type="pres">
      <dgm:prSet presAssocID="{EB4E35D9-67FE-4447-9FB2-CF87D73006EB}" presName="compChildNode" presStyleCnt="0"/>
      <dgm:spPr/>
      <dgm:t>
        <a:bodyPr/>
        <a:lstStyle/>
        <a:p>
          <a:endParaRPr lang="en-GB"/>
        </a:p>
      </dgm:t>
    </dgm:pt>
    <dgm:pt modelId="{73668CD3-99E6-4A27-A0FA-1A24DB1812B3}" type="pres">
      <dgm:prSet presAssocID="{EB4E35D9-67FE-4447-9FB2-CF87D73006EB}" presName="theInnerList" presStyleCnt="0"/>
      <dgm:spPr/>
      <dgm:t>
        <a:bodyPr/>
        <a:lstStyle/>
        <a:p>
          <a:endParaRPr lang="en-GB"/>
        </a:p>
      </dgm:t>
    </dgm:pt>
    <dgm:pt modelId="{688F182F-967E-4F8D-BF5F-C9C73E9B51F5}" type="pres">
      <dgm:prSet presAssocID="{10DEDC5F-2026-4559-B19E-40EAF168EF33}" presName="childNode" presStyleLbl="node1" presStyleIdx="0" presStyleCnt="4" custScaleX="81034" custScaleY="1617005" custLinFactY="-960217" custLinFactNeighborX="22715" custLinFactNeighborY="-1000000">
        <dgm:presLayoutVars>
          <dgm:bulletEnabled val="1"/>
        </dgm:presLayoutVars>
      </dgm:prSet>
      <dgm:spPr>
        <a:prstGeom prst="roundRect">
          <a:avLst>
            <a:gd name="adj" fmla="val 10000"/>
          </a:avLst>
        </a:prstGeom>
      </dgm:spPr>
      <dgm:t>
        <a:bodyPr/>
        <a:lstStyle/>
        <a:p>
          <a:endParaRPr lang="en-GB"/>
        </a:p>
      </dgm:t>
    </dgm:pt>
    <dgm:pt modelId="{DA94ED33-8050-46CC-8211-9C598B97B76B}" type="pres">
      <dgm:prSet presAssocID="{10DEDC5F-2026-4559-B19E-40EAF168EF33}" presName="aSpace2" presStyleCnt="0"/>
      <dgm:spPr/>
      <dgm:t>
        <a:bodyPr/>
        <a:lstStyle/>
        <a:p>
          <a:endParaRPr lang="en-GB"/>
        </a:p>
      </dgm:t>
    </dgm:pt>
    <dgm:pt modelId="{20489CB7-98AB-4C8A-957F-C292689958CA}" type="pres">
      <dgm:prSet presAssocID="{C1C2294E-96FD-4EDF-B287-F29CE2E252EA}" presName="childNode" presStyleLbl="node1" presStyleIdx="1" presStyleCnt="4" custScaleX="95555" custScaleY="2000000" custLinFactY="-431399" custLinFactNeighborX="-19803" custLinFactNeighborY="-500000">
        <dgm:presLayoutVars>
          <dgm:bulletEnabled val="1"/>
        </dgm:presLayoutVars>
      </dgm:prSet>
      <dgm:spPr>
        <a:prstGeom prst="roundRect">
          <a:avLst>
            <a:gd name="adj" fmla="val 10000"/>
          </a:avLst>
        </a:prstGeom>
      </dgm:spPr>
      <dgm:t>
        <a:bodyPr/>
        <a:lstStyle/>
        <a:p>
          <a:endParaRPr lang="en-GB"/>
        </a:p>
      </dgm:t>
    </dgm:pt>
    <dgm:pt modelId="{164FAEE1-DDBC-4A4C-B172-5CA148AFABD2}" type="pres">
      <dgm:prSet presAssocID="{C1C2294E-96FD-4EDF-B287-F29CE2E252EA}" presName="aSpace2" presStyleCnt="0"/>
      <dgm:spPr/>
      <dgm:t>
        <a:bodyPr/>
        <a:lstStyle/>
        <a:p>
          <a:endParaRPr lang="en-GB"/>
        </a:p>
      </dgm:t>
    </dgm:pt>
    <dgm:pt modelId="{2FBAAD7B-C744-4F36-8AA9-FCB9B192C18E}" type="pres">
      <dgm:prSet presAssocID="{C724271F-8642-4ED7-983B-76E46361B89F}" presName="childNode" presStyleLbl="node1" presStyleIdx="2" presStyleCnt="4" custScaleX="97388" custScaleY="1112113" custLinFactY="-287085" custLinFactNeighborX="17668" custLinFactNeighborY="-300000">
        <dgm:presLayoutVars>
          <dgm:bulletEnabled val="1"/>
        </dgm:presLayoutVars>
      </dgm:prSet>
      <dgm:spPr>
        <a:prstGeom prst="roundRect">
          <a:avLst>
            <a:gd name="adj" fmla="val 10000"/>
          </a:avLst>
        </a:prstGeom>
      </dgm:spPr>
      <dgm:t>
        <a:bodyPr/>
        <a:lstStyle/>
        <a:p>
          <a:endParaRPr lang="en-GB"/>
        </a:p>
      </dgm:t>
    </dgm:pt>
    <dgm:pt modelId="{EB491009-358C-41AA-9256-6598C0735AF8}" type="pres">
      <dgm:prSet presAssocID="{C724271F-8642-4ED7-983B-76E46361B89F}" presName="aSpace2" presStyleCnt="0"/>
      <dgm:spPr/>
      <dgm:t>
        <a:bodyPr/>
        <a:lstStyle/>
        <a:p>
          <a:endParaRPr lang="en-GB"/>
        </a:p>
      </dgm:t>
    </dgm:pt>
    <dgm:pt modelId="{1F7C844D-C468-4503-8DB2-DD3C8C1FAEF1}" type="pres">
      <dgm:prSet presAssocID="{89331909-9815-41AB-AFC8-89AF0BDE34F7}" presName="childNode" presStyleLbl="node1" presStyleIdx="3" presStyleCnt="4" custScaleX="104490" custScaleY="2000000" custLinFactNeighborX="22236" custLinFactNeighborY="-70969">
        <dgm:presLayoutVars>
          <dgm:bulletEnabled val="1"/>
        </dgm:presLayoutVars>
      </dgm:prSet>
      <dgm:spPr>
        <a:prstGeom prst="roundRect">
          <a:avLst>
            <a:gd name="adj" fmla="val 10000"/>
          </a:avLst>
        </a:prstGeom>
      </dgm:spPr>
      <dgm:t>
        <a:bodyPr/>
        <a:lstStyle/>
        <a:p>
          <a:endParaRPr lang="en-GB"/>
        </a:p>
      </dgm:t>
    </dgm:pt>
  </dgm:ptLst>
  <dgm:cxnLst>
    <dgm:cxn modelId="{4FAAE9A1-6BC9-4C8B-B77E-60E62B77ECBE}" srcId="{EB4E35D9-67FE-4447-9FB2-CF87D73006EB}" destId="{10DEDC5F-2026-4559-B19E-40EAF168EF33}" srcOrd="0" destOrd="0" parTransId="{B413466B-0455-4F57-9752-CA4078A0DB56}" sibTransId="{D4271523-5826-4F72-A7BC-A5A1872DFC99}"/>
    <dgm:cxn modelId="{4C1E7E66-AC7F-4948-83DF-51C08083D30D}" srcId="{C8CAA471-9791-41F1-9CC3-9CAB84B1509B}" destId="{EB4E35D9-67FE-4447-9FB2-CF87D73006EB}" srcOrd="0" destOrd="0" parTransId="{F6F9DB82-1974-4266-9D68-4A21A50204B6}" sibTransId="{C024A004-B65A-4007-AB93-72A4A28B8D0F}"/>
    <dgm:cxn modelId="{B44176DD-D65E-4598-90F8-5A9EEB80569C}" type="presOf" srcId="{C8CAA471-9791-41F1-9CC3-9CAB84B1509B}" destId="{8B9D0234-37A7-4CAA-B780-6EF1A088D8A6}" srcOrd="0" destOrd="0" presId="urn:microsoft.com/office/officeart/2005/8/layout/lProcess2"/>
    <dgm:cxn modelId="{A903688A-695E-40A3-A655-EC09031DF151}" type="presOf" srcId="{89331909-9815-41AB-AFC8-89AF0BDE34F7}" destId="{1F7C844D-C468-4503-8DB2-DD3C8C1FAEF1}" srcOrd="0" destOrd="0" presId="urn:microsoft.com/office/officeart/2005/8/layout/lProcess2"/>
    <dgm:cxn modelId="{0990C2F0-59A3-4B8B-8EFD-8ED11805F906}" type="presOf" srcId="{C724271F-8642-4ED7-983B-76E46361B89F}" destId="{2FBAAD7B-C744-4F36-8AA9-FCB9B192C18E}" srcOrd="0" destOrd="0" presId="urn:microsoft.com/office/officeart/2005/8/layout/lProcess2"/>
    <dgm:cxn modelId="{6F50F4DB-C2B0-4B83-8597-2C6B44DC6BEF}" type="presOf" srcId="{10DEDC5F-2026-4559-B19E-40EAF168EF33}" destId="{688F182F-967E-4F8D-BF5F-C9C73E9B51F5}" srcOrd="0" destOrd="0" presId="urn:microsoft.com/office/officeart/2005/8/layout/lProcess2"/>
    <dgm:cxn modelId="{C1073E74-04AD-48B3-8919-5657DC5FA5DA}" srcId="{EB4E35D9-67FE-4447-9FB2-CF87D73006EB}" destId="{C1C2294E-96FD-4EDF-B287-F29CE2E252EA}" srcOrd="1" destOrd="0" parTransId="{133FFC95-2F91-4AD2-B4AC-0DC265F34C2E}" sibTransId="{F3E5005F-6B0F-468C-9F86-34D71C9EAE04}"/>
    <dgm:cxn modelId="{0787AD65-B233-4F8D-9BF0-1F1772F7041E}" type="presOf" srcId="{EB4E35D9-67FE-4447-9FB2-CF87D73006EB}" destId="{56E78D1E-3B60-40F9-9804-1728DC5318DB}" srcOrd="0" destOrd="0" presId="urn:microsoft.com/office/officeart/2005/8/layout/lProcess2"/>
    <dgm:cxn modelId="{532D847F-9DBA-4222-AAE7-F992866E260D}" srcId="{EB4E35D9-67FE-4447-9FB2-CF87D73006EB}" destId="{89331909-9815-41AB-AFC8-89AF0BDE34F7}" srcOrd="3" destOrd="0" parTransId="{5CBA66FA-36E8-4419-809E-5F7040A2B724}" sibTransId="{E115BF13-A73E-476D-9F3C-5DD951A1EE6E}"/>
    <dgm:cxn modelId="{D8373588-3032-46F5-8CE2-43C87C6ABD2E}" srcId="{EB4E35D9-67FE-4447-9FB2-CF87D73006EB}" destId="{C724271F-8642-4ED7-983B-76E46361B89F}" srcOrd="2" destOrd="0" parTransId="{01F842FE-EDD2-4510-B6FA-3E416D738369}" sibTransId="{C99A0977-4BFA-449C-A12C-E906665B4618}"/>
    <dgm:cxn modelId="{22ECD634-7015-44C3-A427-2382F3CA8389}" type="presOf" srcId="{EB4E35D9-67FE-4447-9FB2-CF87D73006EB}" destId="{3E67D344-DE0E-42B3-8CB8-2B5DD1568DC6}" srcOrd="1" destOrd="0" presId="urn:microsoft.com/office/officeart/2005/8/layout/lProcess2"/>
    <dgm:cxn modelId="{DF43A44C-B8BE-4F77-945B-A87FD6179680}" type="presOf" srcId="{C1C2294E-96FD-4EDF-B287-F29CE2E252EA}" destId="{20489CB7-98AB-4C8A-957F-C292689958CA}" srcOrd="0" destOrd="0" presId="urn:microsoft.com/office/officeart/2005/8/layout/lProcess2"/>
    <dgm:cxn modelId="{20AAF41A-174D-4F54-BF09-5113F8926B61}" type="presParOf" srcId="{8B9D0234-37A7-4CAA-B780-6EF1A088D8A6}" destId="{FF49E538-247F-48E7-8D57-512FB7EFFAD2}" srcOrd="0" destOrd="0" presId="urn:microsoft.com/office/officeart/2005/8/layout/lProcess2"/>
    <dgm:cxn modelId="{C9F0A50C-8BF7-43A5-8C0F-3C69A974F7B3}" type="presParOf" srcId="{FF49E538-247F-48E7-8D57-512FB7EFFAD2}" destId="{56E78D1E-3B60-40F9-9804-1728DC5318DB}" srcOrd="0" destOrd="0" presId="urn:microsoft.com/office/officeart/2005/8/layout/lProcess2"/>
    <dgm:cxn modelId="{AC65BC01-A9CF-464A-9EAB-75C704B144B1}" type="presParOf" srcId="{FF49E538-247F-48E7-8D57-512FB7EFFAD2}" destId="{3E67D344-DE0E-42B3-8CB8-2B5DD1568DC6}" srcOrd="1" destOrd="0" presId="urn:microsoft.com/office/officeart/2005/8/layout/lProcess2"/>
    <dgm:cxn modelId="{CEA773D2-A145-4724-B67B-4522A52D8764}" type="presParOf" srcId="{FF49E538-247F-48E7-8D57-512FB7EFFAD2}" destId="{B5585091-030C-4B33-A9D6-220C2D7E34B3}" srcOrd="2" destOrd="0" presId="urn:microsoft.com/office/officeart/2005/8/layout/lProcess2"/>
    <dgm:cxn modelId="{B931E340-A00C-4074-BC27-8D82E29AEA09}" type="presParOf" srcId="{B5585091-030C-4B33-A9D6-220C2D7E34B3}" destId="{73668CD3-99E6-4A27-A0FA-1A24DB1812B3}" srcOrd="0" destOrd="0" presId="urn:microsoft.com/office/officeart/2005/8/layout/lProcess2"/>
    <dgm:cxn modelId="{864DA53A-68D1-42AD-B600-56FAFC8CCE26}" type="presParOf" srcId="{73668CD3-99E6-4A27-A0FA-1A24DB1812B3}" destId="{688F182F-967E-4F8D-BF5F-C9C73E9B51F5}" srcOrd="0" destOrd="0" presId="urn:microsoft.com/office/officeart/2005/8/layout/lProcess2"/>
    <dgm:cxn modelId="{D2E32500-9454-4243-A449-951A26CF8475}" type="presParOf" srcId="{73668CD3-99E6-4A27-A0FA-1A24DB1812B3}" destId="{DA94ED33-8050-46CC-8211-9C598B97B76B}" srcOrd="1" destOrd="0" presId="urn:microsoft.com/office/officeart/2005/8/layout/lProcess2"/>
    <dgm:cxn modelId="{8AE11730-DDB1-4A47-88CE-130CDC48E1F5}" type="presParOf" srcId="{73668CD3-99E6-4A27-A0FA-1A24DB1812B3}" destId="{20489CB7-98AB-4C8A-957F-C292689958CA}" srcOrd="2" destOrd="0" presId="urn:microsoft.com/office/officeart/2005/8/layout/lProcess2"/>
    <dgm:cxn modelId="{F6EA8D09-1ECA-48A9-98AC-FAE5070F14B9}" type="presParOf" srcId="{73668CD3-99E6-4A27-A0FA-1A24DB1812B3}" destId="{164FAEE1-DDBC-4A4C-B172-5CA148AFABD2}" srcOrd="3" destOrd="0" presId="urn:microsoft.com/office/officeart/2005/8/layout/lProcess2"/>
    <dgm:cxn modelId="{2908BF5A-2F0F-4EFD-A26D-2705DE21C804}" type="presParOf" srcId="{73668CD3-99E6-4A27-A0FA-1A24DB1812B3}" destId="{2FBAAD7B-C744-4F36-8AA9-FCB9B192C18E}" srcOrd="4" destOrd="0" presId="urn:microsoft.com/office/officeart/2005/8/layout/lProcess2"/>
    <dgm:cxn modelId="{A9623C45-60F3-4D49-B965-AB91B927F04C}" type="presParOf" srcId="{73668CD3-99E6-4A27-A0FA-1A24DB1812B3}" destId="{EB491009-358C-41AA-9256-6598C0735AF8}" srcOrd="5" destOrd="0" presId="urn:microsoft.com/office/officeart/2005/8/layout/lProcess2"/>
    <dgm:cxn modelId="{F49500C1-F412-4BE8-9225-2D820468E345}" type="presParOf" srcId="{73668CD3-99E6-4A27-A0FA-1A24DB1812B3}" destId="{1F7C844D-C468-4503-8DB2-DD3C8C1FAEF1}"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D1772-1C85-4133-9A08-FC7C362BB2A5}" type="doc">
      <dgm:prSet loTypeId="urn:microsoft.com/office/officeart/2005/8/layout/chevron1" loCatId="process" qsTypeId="urn:microsoft.com/office/officeart/2005/8/quickstyle/simple1" qsCatId="simple" csTypeId="urn:microsoft.com/office/officeart/2005/8/colors/colorful5" csCatId="colorful" phldr="1"/>
      <dgm:spPr/>
    </dgm:pt>
    <dgm:pt modelId="{C0389E00-1BEF-4ECB-8B07-BDB13C3F8E27}">
      <dgm:prSet phldrT="[Text]" custT="1"/>
      <dgm:spPr>
        <a:solidFill>
          <a:srgbClr val="83AEE1"/>
        </a:solidFill>
      </dgm:spPr>
      <dgm:t>
        <a:bodyPr/>
        <a:lstStyle/>
        <a:p>
          <a:pPr algn="l"/>
          <a:r>
            <a:rPr lang="ru-RU" sz="900" b="1" dirty="0" smtClean="0">
              <a:solidFill>
                <a:schemeClr val="bg1"/>
              </a:solidFill>
            </a:rPr>
            <a:t>Этап подачи заявки </a:t>
          </a:r>
          <a:endParaRPr lang="en-GB" sz="900" b="1" dirty="0">
            <a:solidFill>
              <a:schemeClr val="bg1"/>
            </a:solidFill>
          </a:endParaRPr>
        </a:p>
      </dgm:t>
    </dgm:pt>
    <dgm:pt modelId="{F7696577-AB8D-4826-9C2D-0735E1A05AE3}" type="parTrans" cxnId="{D130508E-5B1D-4C50-B710-C4141908C3C5}">
      <dgm:prSet/>
      <dgm:spPr/>
      <dgm:t>
        <a:bodyPr/>
        <a:lstStyle/>
        <a:p>
          <a:endParaRPr lang="en-GB" sz="1200" b="0"/>
        </a:p>
      </dgm:t>
    </dgm:pt>
    <dgm:pt modelId="{A861324E-8ADD-4E0F-8C5D-F25F52AEE8FA}" type="sibTrans" cxnId="{D130508E-5B1D-4C50-B710-C4141908C3C5}">
      <dgm:prSet/>
      <dgm:spPr/>
      <dgm:t>
        <a:bodyPr/>
        <a:lstStyle/>
        <a:p>
          <a:endParaRPr lang="en-GB" sz="1200" b="0"/>
        </a:p>
      </dgm:t>
    </dgm:pt>
    <dgm:pt modelId="{3983B3C2-0D75-407E-B51E-C5EA592C98A1}">
      <dgm:prSet phldrT="[Text]" custT="1"/>
      <dgm:spPr>
        <a:solidFill>
          <a:srgbClr val="3E6FD2"/>
        </a:solidFill>
      </dgm:spPr>
      <dgm:t>
        <a:bodyPr/>
        <a:lstStyle/>
        <a:p>
          <a:pPr marL="0" indent="0" algn="l"/>
          <a:r>
            <a:rPr lang="fr-BE" sz="900" b="1" dirty="0" smtClean="0"/>
            <a:t>   </a:t>
          </a:r>
          <a:r>
            <a:rPr lang="ru-RU" sz="900" b="1" dirty="0" smtClean="0"/>
            <a:t>Этап подписания контрактов </a:t>
          </a:r>
          <a:endParaRPr lang="en-GB" sz="900" b="1" dirty="0"/>
        </a:p>
      </dgm:t>
    </dgm:pt>
    <dgm:pt modelId="{25DECD6C-1AF1-4A8E-8E4F-F92507ECA039}" type="parTrans" cxnId="{69866036-8A63-4B7B-999F-3663406D391C}">
      <dgm:prSet/>
      <dgm:spPr/>
      <dgm:t>
        <a:bodyPr/>
        <a:lstStyle/>
        <a:p>
          <a:endParaRPr lang="en-GB" sz="1200" b="0"/>
        </a:p>
      </dgm:t>
    </dgm:pt>
    <dgm:pt modelId="{37BA96BE-56C3-4356-8D97-FFA730180ADF}" type="sibTrans" cxnId="{69866036-8A63-4B7B-999F-3663406D391C}">
      <dgm:prSet/>
      <dgm:spPr/>
      <dgm:t>
        <a:bodyPr/>
        <a:lstStyle/>
        <a:p>
          <a:endParaRPr lang="en-GB" sz="1200" b="0"/>
        </a:p>
      </dgm:t>
    </dgm:pt>
    <dgm:pt modelId="{CE90BCDD-0ACD-46FE-B48C-8DFCE83F57B7}">
      <dgm:prSet phldrT="[Text]" custT="1"/>
      <dgm:spPr>
        <a:solidFill>
          <a:srgbClr val="0F5494"/>
        </a:solidFill>
        <a:ln w="28575">
          <a:solidFill>
            <a:schemeClr val="bg1"/>
          </a:solidFill>
        </a:ln>
      </dgm:spPr>
      <dgm:t>
        <a:bodyPr/>
        <a:lstStyle/>
        <a:p>
          <a:pPr algn="l">
            <a:tabLst>
              <a:tab pos="266700" algn="l"/>
            </a:tabLst>
          </a:pPr>
          <a:r>
            <a:rPr lang="en-GB" sz="900" b="1" noProof="0" dirty="0" smtClean="0"/>
            <a:t>	</a:t>
          </a:r>
          <a:r>
            <a:rPr lang="ru-RU" sz="900" b="1" noProof="0" dirty="0" smtClean="0"/>
            <a:t>Этап Реализации и Отчетности </a:t>
          </a:r>
          <a:endParaRPr lang="en-GB" sz="900" b="1" noProof="0" dirty="0"/>
        </a:p>
      </dgm:t>
    </dgm:pt>
    <dgm:pt modelId="{96F6C9B3-B342-4957-ACAA-71A6C5442C6A}" type="parTrans" cxnId="{653C525D-8C86-445B-886C-C7335290A1CA}">
      <dgm:prSet/>
      <dgm:spPr/>
      <dgm:t>
        <a:bodyPr/>
        <a:lstStyle/>
        <a:p>
          <a:endParaRPr lang="en-GB" sz="1200" b="0"/>
        </a:p>
      </dgm:t>
    </dgm:pt>
    <dgm:pt modelId="{5BB67677-39AB-427C-8C3D-133AB089038F}" type="sibTrans" cxnId="{653C525D-8C86-445B-886C-C7335290A1CA}">
      <dgm:prSet/>
      <dgm:spPr/>
      <dgm:t>
        <a:bodyPr/>
        <a:lstStyle/>
        <a:p>
          <a:endParaRPr lang="en-GB" sz="1200" b="0"/>
        </a:p>
      </dgm:t>
    </dgm:pt>
    <dgm:pt modelId="{9822A4EB-04DF-449C-8EAE-5A6C78DF914E}" type="pres">
      <dgm:prSet presAssocID="{F52D1772-1C85-4133-9A08-FC7C362BB2A5}" presName="Name0" presStyleCnt="0">
        <dgm:presLayoutVars>
          <dgm:dir/>
          <dgm:animLvl val="lvl"/>
          <dgm:resizeHandles val="exact"/>
        </dgm:presLayoutVars>
      </dgm:prSet>
      <dgm:spPr/>
    </dgm:pt>
    <dgm:pt modelId="{7F4797F9-9182-49D6-B17C-D1E28CD23158}" type="pres">
      <dgm:prSet presAssocID="{C0389E00-1BEF-4ECB-8B07-BDB13C3F8E27}" presName="parTxOnly" presStyleLbl="node1" presStyleIdx="0" presStyleCnt="3" custScaleX="45524" custScaleY="26504" custLinFactNeighborX="-18082">
        <dgm:presLayoutVars>
          <dgm:chMax val="0"/>
          <dgm:chPref val="0"/>
          <dgm:bulletEnabled val="1"/>
        </dgm:presLayoutVars>
      </dgm:prSet>
      <dgm:spPr/>
      <dgm:t>
        <a:bodyPr/>
        <a:lstStyle/>
        <a:p>
          <a:endParaRPr lang="en-GB"/>
        </a:p>
      </dgm:t>
    </dgm:pt>
    <dgm:pt modelId="{7ACA7583-C322-4EDF-A648-03D952FAF950}" type="pres">
      <dgm:prSet presAssocID="{A861324E-8ADD-4E0F-8C5D-F25F52AEE8FA}" presName="parTxOnlySpace" presStyleCnt="0"/>
      <dgm:spPr/>
    </dgm:pt>
    <dgm:pt modelId="{2C078B93-7C26-4645-9687-9B2B37A4F3CF}" type="pres">
      <dgm:prSet presAssocID="{3983B3C2-0D75-407E-B51E-C5EA592C98A1}" presName="parTxOnly" presStyleLbl="node1" presStyleIdx="1" presStyleCnt="3" custScaleX="60523" custScaleY="26504" custLinFactNeighborX="-18082">
        <dgm:presLayoutVars>
          <dgm:chMax val="0"/>
          <dgm:chPref val="0"/>
          <dgm:bulletEnabled val="1"/>
        </dgm:presLayoutVars>
      </dgm:prSet>
      <dgm:spPr/>
      <dgm:t>
        <a:bodyPr/>
        <a:lstStyle/>
        <a:p>
          <a:endParaRPr lang="en-GB"/>
        </a:p>
      </dgm:t>
    </dgm:pt>
    <dgm:pt modelId="{DD99F6AB-AC4A-44AB-9FA0-2BEF5E4A9D8D}" type="pres">
      <dgm:prSet presAssocID="{37BA96BE-56C3-4356-8D97-FFA730180ADF}" presName="parTxOnlySpace" presStyleCnt="0"/>
      <dgm:spPr/>
    </dgm:pt>
    <dgm:pt modelId="{9C431DEC-3E9E-4A9C-B2F9-F5F0A2503237}" type="pres">
      <dgm:prSet presAssocID="{CE90BCDD-0ACD-46FE-B48C-8DFCE83F57B7}" presName="parTxOnly" presStyleLbl="node1" presStyleIdx="2" presStyleCnt="3" custScaleX="76430" custScaleY="27086" custLinFactNeighborX="-18082">
        <dgm:presLayoutVars>
          <dgm:chMax val="0"/>
          <dgm:chPref val="0"/>
          <dgm:bulletEnabled val="1"/>
        </dgm:presLayoutVars>
      </dgm:prSet>
      <dgm:spPr/>
      <dgm:t>
        <a:bodyPr/>
        <a:lstStyle/>
        <a:p>
          <a:endParaRPr lang="en-GB"/>
        </a:p>
      </dgm:t>
    </dgm:pt>
  </dgm:ptLst>
  <dgm:cxnLst>
    <dgm:cxn modelId="{E50198C0-2057-4A60-B139-83858BDD6157}" type="presOf" srcId="{C0389E00-1BEF-4ECB-8B07-BDB13C3F8E27}" destId="{7F4797F9-9182-49D6-B17C-D1E28CD23158}" srcOrd="0" destOrd="0" presId="urn:microsoft.com/office/officeart/2005/8/layout/chevron1"/>
    <dgm:cxn modelId="{69866036-8A63-4B7B-999F-3663406D391C}" srcId="{F52D1772-1C85-4133-9A08-FC7C362BB2A5}" destId="{3983B3C2-0D75-407E-B51E-C5EA592C98A1}" srcOrd="1" destOrd="0" parTransId="{25DECD6C-1AF1-4A8E-8E4F-F92507ECA039}" sibTransId="{37BA96BE-56C3-4356-8D97-FFA730180ADF}"/>
    <dgm:cxn modelId="{B50DA61B-4886-42B8-8618-90B9454367A4}" type="presOf" srcId="{F52D1772-1C85-4133-9A08-FC7C362BB2A5}" destId="{9822A4EB-04DF-449C-8EAE-5A6C78DF914E}" srcOrd="0" destOrd="0" presId="urn:microsoft.com/office/officeart/2005/8/layout/chevron1"/>
    <dgm:cxn modelId="{653C525D-8C86-445B-886C-C7335290A1CA}" srcId="{F52D1772-1C85-4133-9A08-FC7C362BB2A5}" destId="{CE90BCDD-0ACD-46FE-B48C-8DFCE83F57B7}" srcOrd="2" destOrd="0" parTransId="{96F6C9B3-B342-4957-ACAA-71A6C5442C6A}" sibTransId="{5BB67677-39AB-427C-8C3D-133AB089038F}"/>
    <dgm:cxn modelId="{D130508E-5B1D-4C50-B710-C4141908C3C5}" srcId="{F52D1772-1C85-4133-9A08-FC7C362BB2A5}" destId="{C0389E00-1BEF-4ECB-8B07-BDB13C3F8E27}" srcOrd="0" destOrd="0" parTransId="{F7696577-AB8D-4826-9C2D-0735E1A05AE3}" sibTransId="{A861324E-8ADD-4E0F-8C5D-F25F52AEE8FA}"/>
    <dgm:cxn modelId="{5EE5D288-95F4-4075-B357-71E663F60871}" type="presOf" srcId="{3983B3C2-0D75-407E-B51E-C5EA592C98A1}" destId="{2C078B93-7C26-4645-9687-9B2B37A4F3CF}" srcOrd="0" destOrd="0" presId="urn:microsoft.com/office/officeart/2005/8/layout/chevron1"/>
    <dgm:cxn modelId="{D9918EDD-E9AC-4A5F-9618-97AB2CB89359}" type="presOf" srcId="{CE90BCDD-0ACD-46FE-B48C-8DFCE83F57B7}" destId="{9C431DEC-3E9E-4A9C-B2F9-F5F0A2503237}" srcOrd="0" destOrd="0" presId="urn:microsoft.com/office/officeart/2005/8/layout/chevron1"/>
    <dgm:cxn modelId="{DFEE121F-8BD9-4AE0-BF50-0F6D2E0DEDB2}" type="presParOf" srcId="{9822A4EB-04DF-449C-8EAE-5A6C78DF914E}" destId="{7F4797F9-9182-49D6-B17C-D1E28CD23158}" srcOrd="0" destOrd="0" presId="urn:microsoft.com/office/officeart/2005/8/layout/chevron1"/>
    <dgm:cxn modelId="{96DF85D4-584A-47E4-9A07-5D2AF83D1715}" type="presParOf" srcId="{9822A4EB-04DF-449C-8EAE-5A6C78DF914E}" destId="{7ACA7583-C322-4EDF-A648-03D952FAF950}" srcOrd="1" destOrd="0" presId="urn:microsoft.com/office/officeart/2005/8/layout/chevron1"/>
    <dgm:cxn modelId="{E95E35C0-51D1-442C-8311-C59C32E338AD}" type="presParOf" srcId="{9822A4EB-04DF-449C-8EAE-5A6C78DF914E}" destId="{2C078B93-7C26-4645-9687-9B2B37A4F3CF}" srcOrd="2" destOrd="0" presId="urn:microsoft.com/office/officeart/2005/8/layout/chevron1"/>
    <dgm:cxn modelId="{A194D6DE-6715-4E97-A895-93573A73DF5A}" type="presParOf" srcId="{9822A4EB-04DF-449C-8EAE-5A6C78DF914E}" destId="{DD99F6AB-AC4A-44AB-9FA0-2BEF5E4A9D8D}" srcOrd="3" destOrd="0" presId="urn:microsoft.com/office/officeart/2005/8/layout/chevron1"/>
    <dgm:cxn modelId="{ABB703F0-A134-4513-B473-6408F89EE5C5}" type="presParOf" srcId="{9822A4EB-04DF-449C-8EAE-5A6C78DF914E}" destId="{9C431DEC-3E9E-4A9C-B2F9-F5F0A250323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83852" y="0"/>
            <a:ext cx="2972547" cy="49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7764"/>
            <a:ext cx="2972547" cy="49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83852" y="9447764"/>
            <a:ext cx="2972547" cy="49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algn="r">
              <a:defRPr>
                <a:solidFill>
                  <a:schemeClr val="tx1"/>
                </a:solidFill>
                <a:latin typeface="Arial" charset="0"/>
              </a:defRPr>
            </a:lvl1pPr>
          </a:lstStyle>
          <a:p>
            <a:fld id="{3191DA80-ADB6-417B-8AD8-53C77D3D8DC3}" type="slidenum">
              <a:rPr lang="en-GB" altLang="en-US"/>
              <a:pPr/>
              <a:t>‹#›</a:t>
            </a:fld>
            <a:endParaRPr lang="en-GB" altLang="en-US"/>
          </a:p>
        </p:txBody>
      </p:sp>
    </p:spTree>
    <p:extLst>
      <p:ext uri="{BB962C8B-B14F-4D97-AF65-F5344CB8AC3E}">
        <p14:creationId xmlns:p14="http://schemas.microsoft.com/office/powerpoint/2010/main" val="405171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83852" y="0"/>
            <a:ext cx="2972547" cy="49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0" y="4724678"/>
            <a:ext cx="5487041" cy="44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7764"/>
            <a:ext cx="2972547" cy="49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83852" y="9447764"/>
            <a:ext cx="2972547" cy="49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9" tIns="45939" rIns="91879" bIns="45939" numCol="1" anchor="b" anchorCtr="0" compatLnSpc="1">
            <a:prstTxWarp prst="textNoShape">
              <a:avLst/>
            </a:prstTxWarp>
          </a:bodyPr>
          <a:lstStyle>
            <a:lvl1pPr algn="r">
              <a:defRPr>
                <a:solidFill>
                  <a:schemeClr val="tx1"/>
                </a:solidFill>
                <a:latin typeface="Arial" charset="0"/>
              </a:defRPr>
            </a:lvl1pPr>
          </a:lstStyle>
          <a:p>
            <a:fld id="{8BEF61CF-CD5B-4078-90AE-318C21062855}" type="slidenum">
              <a:rPr lang="en-GB" altLang="en-US"/>
              <a:pPr/>
              <a:t>‹#›</a:t>
            </a:fld>
            <a:endParaRPr lang="en-GB" altLang="en-US"/>
          </a:p>
        </p:txBody>
      </p:sp>
    </p:spTree>
    <p:extLst>
      <p:ext uri="{BB962C8B-B14F-4D97-AF65-F5344CB8AC3E}">
        <p14:creationId xmlns:p14="http://schemas.microsoft.com/office/powerpoint/2010/main" val="1078462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a:t>
            </a:fld>
            <a:endParaRPr lang="en-GB" altLang="en-US"/>
          </a:p>
        </p:txBody>
      </p:sp>
    </p:spTree>
    <p:extLst>
      <p:ext uri="{BB962C8B-B14F-4D97-AF65-F5344CB8AC3E}">
        <p14:creationId xmlns:p14="http://schemas.microsoft.com/office/powerpoint/2010/main" val="98975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7511" y="9449432"/>
            <a:ext cx="2970490" cy="49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3" tIns="45991" rIns="91983" bIns="45991" anchor="b"/>
          <a:lstStyle>
            <a:lvl1pPr defTabSz="904875">
              <a:defRPr sz="1400" b="1">
                <a:solidFill>
                  <a:schemeClr val="bg1"/>
                </a:solidFill>
                <a:latin typeface="Arial" panose="020B0604020202020204" pitchFamily="34" charset="0"/>
                <a:ea typeface="MS PGothic" panose="020B0600070205080204" pitchFamily="34" charset="-128"/>
              </a:defRPr>
            </a:lvl1pPr>
            <a:lvl2pPr marL="742950" indent="-285750" defTabSz="904875">
              <a:defRPr sz="1400" b="1">
                <a:solidFill>
                  <a:schemeClr val="bg1"/>
                </a:solidFill>
                <a:latin typeface="Arial" panose="020B0604020202020204" pitchFamily="34" charset="0"/>
                <a:ea typeface="MS PGothic" panose="020B0600070205080204" pitchFamily="34" charset="-128"/>
              </a:defRPr>
            </a:lvl2pPr>
            <a:lvl3pPr marL="1143000" indent="-228600" defTabSz="904875">
              <a:defRPr sz="1400" b="1">
                <a:solidFill>
                  <a:schemeClr val="bg1"/>
                </a:solidFill>
                <a:latin typeface="Arial" panose="020B0604020202020204" pitchFamily="34" charset="0"/>
                <a:ea typeface="MS PGothic" panose="020B0600070205080204" pitchFamily="34" charset="-128"/>
              </a:defRPr>
            </a:lvl3pPr>
            <a:lvl4pPr marL="1600200" indent="-228600" defTabSz="904875">
              <a:defRPr sz="1400" b="1">
                <a:solidFill>
                  <a:schemeClr val="bg1"/>
                </a:solidFill>
                <a:latin typeface="Arial" panose="020B0604020202020204" pitchFamily="34" charset="0"/>
                <a:ea typeface="MS PGothic" panose="020B0600070205080204" pitchFamily="34" charset="-128"/>
              </a:defRPr>
            </a:lvl4pPr>
            <a:lvl5pPr marL="2057400" indent="-228600" defTabSz="904875">
              <a:defRPr sz="1400" b="1">
                <a:solidFill>
                  <a:schemeClr val="bg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r" eaLnBrk="0" hangingPunct="0"/>
            <a:fld id="{C82635E2-0A5A-46C5-9C35-21F0B82478DD}" type="slidenum">
              <a:rPr lang="en-GB" altLang="en-US" sz="1200" b="0">
                <a:solidFill>
                  <a:prstClr val="black"/>
                </a:solidFill>
                <a:latin typeface="Times" panose="02020603050405020304" pitchFamily="18" charset="0"/>
                <a:cs typeface="Arial" panose="020B0604020202020204" pitchFamily="34" charset="0"/>
              </a:rPr>
              <a:pPr algn="r" eaLnBrk="0" hangingPunct="0"/>
              <a:t>11</a:t>
            </a:fld>
            <a:endParaRPr lang="en-GB" altLang="en-US" sz="1200" b="0">
              <a:solidFill>
                <a:prstClr val="black"/>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069" indent="-287069">
              <a:spcBef>
                <a:spcPct val="15000"/>
              </a:spcBef>
              <a:buFont typeface="Arial" panose="020B0604020202020204" pitchFamily="34" charset="0"/>
              <a:buChar char="•"/>
            </a:pPr>
            <a:r>
              <a:rPr lang="en-US" altLang="en-US" sz="1400" dirty="0">
                <a:latin typeface="Arial" panose="020B0604020202020204" pitchFamily="34" charset="0"/>
                <a:ea typeface="MS PGothic" panose="020B0600070205080204" pitchFamily="34" charset="-128"/>
                <a:cs typeface="Arial" panose="020B0604020202020204" pitchFamily="34" charset="0"/>
              </a:rPr>
              <a:t>And that no more than 30% of the budget for Asia goes to China and India;</a:t>
            </a:r>
          </a:p>
          <a:p>
            <a:pPr marL="287069" indent="-287069">
              <a:spcBef>
                <a:spcPct val="15000"/>
              </a:spcBef>
              <a:buFont typeface="Arial" panose="020B0604020202020204" pitchFamily="34" charset="0"/>
              <a:buChar char="•"/>
            </a:pPr>
            <a:r>
              <a:rPr lang="en-US" altLang="en-US" sz="1400" dirty="0">
                <a:latin typeface="Arial" panose="020B0604020202020204" pitchFamily="34" charset="0"/>
                <a:ea typeface="MS PGothic" panose="020B0600070205080204" pitchFamily="34" charset="-128"/>
                <a:cs typeface="Arial" panose="020B0604020202020204" pitchFamily="34" charset="0"/>
              </a:rPr>
              <a:t>And no more than 35% of the budget for Latin America goes to Brazil and Mexico.</a:t>
            </a:r>
          </a:p>
        </p:txBody>
      </p:sp>
    </p:spTree>
    <p:extLst>
      <p:ext uri="{BB962C8B-B14F-4D97-AF65-F5344CB8AC3E}">
        <p14:creationId xmlns:p14="http://schemas.microsoft.com/office/powerpoint/2010/main" val="415309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42" indent="-172242" defTabSz="918622">
              <a:buFont typeface="Arial" panose="020B0604020202020204" pitchFamily="34" charset="0"/>
              <a:buChar char="•"/>
            </a:pPr>
            <a:r>
              <a:rPr lang="en-US" altLang="en-US" dirty="0" smtClean="0">
                <a:latin typeface="Arial" panose="020B0604020202020204" pitchFamily="34" charset="0"/>
                <a:ea typeface="MS PGothic" panose="020B0600070205080204" pitchFamily="34" charset="-128"/>
                <a:cs typeface="Arial" panose="020B0604020202020204" pitchFamily="34" charset="0"/>
              </a:rPr>
              <a:t>The National Agency is required to ensure geographical balance within each envelope. The NA therefore has the right to fund a project that has scored lower in the regional ranking, if it is necessary to ensure geographical balance within a region</a:t>
            </a:r>
          </a:p>
          <a:p>
            <a:pPr defTabSz="918622"/>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a:p>
            <a:pPr marL="172242" indent="-172242" defTabSz="918622">
              <a:buFont typeface="Arial" panose="020B0604020202020204" pitchFamily="34" charset="0"/>
              <a:buChar char="•"/>
            </a:pPr>
            <a:r>
              <a:rPr lang="en-GB" dirty="0" smtClean="0"/>
              <a:t>In this example, there is enough money to fund 4 projects. Following the ranking order of experts would result in 3 Serbian and 1 Albanian project being funded. The NA can choose to accept the ranking or, to reject the 4th ranked project and fund the 5th ranked project arguing that change is duly justified due to the need for geographic balance. This decision will depend, amongst other things, on how each of the applicant Slovene HEIs have been funded in other budget envelopes.</a:t>
            </a:r>
          </a:p>
          <a:p>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12</a:t>
            </a:fld>
            <a:endParaRPr lang="en-GB" altLang="en-US"/>
          </a:p>
        </p:txBody>
      </p:sp>
    </p:spTree>
    <p:extLst>
      <p:ext uri="{BB962C8B-B14F-4D97-AF65-F5344CB8AC3E}">
        <p14:creationId xmlns:p14="http://schemas.microsoft.com/office/powerpoint/2010/main" val="113839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7511" y="9449432"/>
            <a:ext cx="2970490" cy="49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3" tIns="45991" rIns="91983" bIns="45991" anchor="b"/>
          <a:lstStyle>
            <a:lvl1pPr defTabSz="904875">
              <a:defRPr sz="1400" b="1">
                <a:solidFill>
                  <a:schemeClr val="bg1"/>
                </a:solidFill>
                <a:latin typeface="Arial" panose="020B0604020202020204" pitchFamily="34" charset="0"/>
                <a:ea typeface="MS PGothic" panose="020B0600070205080204" pitchFamily="34" charset="-128"/>
              </a:defRPr>
            </a:lvl1pPr>
            <a:lvl2pPr marL="742950" indent="-285750" defTabSz="904875">
              <a:defRPr sz="1400" b="1">
                <a:solidFill>
                  <a:schemeClr val="bg1"/>
                </a:solidFill>
                <a:latin typeface="Arial" panose="020B0604020202020204" pitchFamily="34" charset="0"/>
                <a:ea typeface="MS PGothic" panose="020B0600070205080204" pitchFamily="34" charset="-128"/>
              </a:defRPr>
            </a:lvl2pPr>
            <a:lvl3pPr marL="1143000" indent="-228600" defTabSz="904875">
              <a:defRPr sz="1400" b="1">
                <a:solidFill>
                  <a:schemeClr val="bg1"/>
                </a:solidFill>
                <a:latin typeface="Arial" panose="020B0604020202020204" pitchFamily="34" charset="0"/>
                <a:ea typeface="MS PGothic" panose="020B0600070205080204" pitchFamily="34" charset="-128"/>
              </a:defRPr>
            </a:lvl3pPr>
            <a:lvl4pPr marL="1600200" indent="-228600" defTabSz="904875">
              <a:defRPr sz="1400" b="1">
                <a:solidFill>
                  <a:schemeClr val="bg1"/>
                </a:solidFill>
                <a:latin typeface="Arial" panose="020B0604020202020204" pitchFamily="34" charset="0"/>
                <a:ea typeface="MS PGothic" panose="020B0600070205080204" pitchFamily="34" charset="-128"/>
              </a:defRPr>
            </a:lvl4pPr>
            <a:lvl5pPr marL="2057400" indent="-228600" defTabSz="904875">
              <a:defRPr sz="1400" b="1">
                <a:solidFill>
                  <a:schemeClr val="bg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r" eaLnBrk="0" hangingPunct="0"/>
            <a:fld id="{C82635E2-0A5A-46C5-9C35-21F0B82478DD}" type="slidenum">
              <a:rPr lang="en-GB" altLang="en-US" sz="1200" b="0">
                <a:solidFill>
                  <a:prstClr val="black"/>
                </a:solidFill>
                <a:latin typeface="Times" panose="02020603050405020304" pitchFamily="18" charset="0"/>
                <a:cs typeface="Arial" panose="020B0604020202020204" pitchFamily="34" charset="0"/>
              </a:rPr>
              <a:pPr algn="r" eaLnBrk="0" hangingPunct="0"/>
              <a:t>13</a:t>
            </a:fld>
            <a:endParaRPr lang="en-GB" altLang="en-US" sz="1200" b="0">
              <a:solidFill>
                <a:prstClr val="black"/>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069" indent="-287069" defTabSz="918622">
              <a:spcBef>
                <a:spcPct val="15000"/>
              </a:spcBef>
              <a:buFont typeface="Arial" panose="020B0604020202020204" pitchFamily="34" charset="0"/>
              <a:buChar char="•"/>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5309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14</a:t>
            </a:fld>
            <a:endParaRPr lang="en-GB" altLang="en-US"/>
          </a:p>
        </p:txBody>
      </p:sp>
    </p:spTree>
    <p:extLst>
      <p:ext uri="{BB962C8B-B14F-4D97-AF65-F5344CB8AC3E}">
        <p14:creationId xmlns:p14="http://schemas.microsoft.com/office/powerpoint/2010/main" val="61312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7511" y="9449432"/>
            <a:ext cx="2970490" cy="49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3" tIns="45991" rIns="91983" bIns="45991" anchor="b"/>
          <a:lstStyle>
            <a:lvl1pPr defTabSz="904875">
              <a:defRPr sz="1400" b="1">
                <a:solidFill>
                  <a:schemeClr val="bg1"/>
                </a:solidFill>
                <a:latin typeface="Arial" panose="020B0604020202020204" pitchFamily="34" charset="0"/>
                <a:ea typeface="MS PGothic" panose="020B0600070205080204" pitchFamily="34" charset="-128"/>
              </a:defRPr>
            </a:lvl1pPr>
            <a:lvl2pPr marL="742950" indent="-285750" defTabSz="904875">
              <a:defRPr sz="1400" b="1">
                <a:solidFill>
                  <a:schemeClr val="bg1"/>
                </a:solidFill>
                <a:latin typeface="Arial" panose="020B0604020202020204" pitchFamily="34" charset="0"/>
                <a:ea typeface="MS PGothic" panose="020B0600070205080204" pitchFamily="34" charset="-128"/>
              </a:defRPr>
            </a:lvl2pPr>
            <a:lvl3pPr marL="1143000" indent="-228600" defTabSz="904875">
              <a:defRPr sz="1400" b="1">
                <a:solidFill>
                  <a:schemeClr val="bg1"/>
                </a:solidFill>
                <a:latin typeface="Arial" panose="020B0604020202020204" pitchFamily="34" charset="0"/>
                <a:ea typeface="MS PGothic" panose="020B0600070205080204" pitchFamily="34" charset="-128"/>
              </a:defRPr>
            </a:lvl3pPr>
            <a:lvl4pPr marL="1600200" indent="-228600" defTabSz="904875">
              <a:defRPr sz="1400" b="1">
                <a:solidFill>
                  <a:schemeClr val="bg1"/>
                </a:solidFill>
                <a:latin typeface="Arial" panose="020B0604020202020204" pitchFamily="34" charset="0"/>
                <a:ea typeface="MS PGothic" panose="020B0600070205080204" pitchFamily="34" charset="-128"/>
              </a:defRPr>
            </a:lvl4pPr>
            <a:lvl5pPr marL="2057400" indent="-228600" defTabSz="904875">
              <a:defRPr sz="1400" b="1">
                <a:solidFill>
                  <a:schemeClr val="bg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r" eaLnBrk="0" hangingPunct="0"/>
            <a:fld id="{C82635E2-0A5A-46C5-9C35-21F0B82478DD}" type="slidenum">
              <a:rPr lang="en-GB" altLang="en-US" sz="1200" b="0">
                <a:solidFill>
                  <a:prstClr val="black"/>
                </a:solidFill>
                <a:latin typeface="Times" panose="02020603050405020304" pitchFamily="18" charset="0"/>
                <a:cs typeface="Arial" panose="020B0604020202020204" pitchFamily="34" charset="0"/>
              </a:rPr>
              <a:pPr algn="r" eaLnBrk="0" hangingPunct="0"/>
              <a:t>15</a:t>
            </a:fld>
            <a:endParaRPr lang="en-GB" altLang="en-US" sz="1200" b="0">
              <a:solidFill>
                <a:prstClr val="black"/>
              </a:solidFill>
              <a:latin typeface="Times" panose="02020603050405020304" pitchFamily="18" charset="0"/>
              <a:cs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069" indent="-287069" defTabSz="918622">
              <a:spcBef>
                <a:spcPct val="15000"/>
              </a:spcBef>
              <a:buFont typeface="Arial" panose="020B0604020202020204" pitchFamily="34" charset="0"/>
              <a:buChar char="•"/>
            </a:pPr>
            <a:endParaRPr lang="en-US" altLang="en-US" sz="1400"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5309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16</a:t>
            </a:fld>
            <a:endParaRPr lang="en-GB" altLang="en-US"/>
          </a:p>
        </p:txBody>
      </p:sp>
    </p:spTree>
    <p:extLst>
      <p:ext uri="{BB962C8B-B14F-4D97-AF65-F5344CB8AC3E}">
        <p14:creationId xmlns:p14="http://schemas.microsoft.com/office/powerpoint/2010/main" val="61312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17</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Programme</a:t>
            </a:r>
            <a:r>
              <a:rPr lang="en-US" dirty="0"/>
              <a:t> Country HEIs apply to their NA on behalf of their partners for mobility projects lasting 16 to 26 months</a:t>
            </a:r>
            <a:endParaRPr lang="en-GB"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18</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000" dirty="0">
                <a:latin typeface="Arial" panose="020B0604020202020204" pitchFamily="34" charset="0"/>
                <a:ea typeface="ＭＳ Ｐゴシック" charset="0"/>
                <a:cs typeface="Arial" panose="020B0604020202020204" pitchFamily="34" charset="0"/>
              </a:rPr>
              <a:t>The National Agency will select project based on these 4 Award Criteria. </a:t>
            </a:r>
          </a:p>
          <a:p>
            <a:pPr>
              <a:defRPr/>
            </a:pPr>
            <a:r>
              <a:rPr lang="en-GB" sz="1000" dirty="0">
                <a:latin typeface="Arial" panose="020B0604020202020204" pitchFamily="34" charset="0"/>
                <a:ea typeface="ＭＳ Ｐゴシック" charset="0"/>
                <a:cs typeface="Arial" panose="020B0604020202020204" pitchFamily="34" charset="0"/>
              </a:rPr>
              <a:t>Projects with a minimum total score of 60 points will be considered for funding, and 15/30 for Relevance. </a:t>
            </a:r>
          </a:p>
          <a:p>
            <a:pPr>
              <a:defRPr/>
            </a:pPr>
            <a:r>
              <a:rPr lang="en-GB" sz="1000" dirty="0">
                <a:latin typeface="Arial" panose="020B0604020202020204" pitchFamily="34" charset="0"/>
                <a:ea typeface="ＭＳ Ｐゴシック" charset="0"/>
                <a:cs typeface="Arial" panose="020B0604020202020204" pitchFamily="34" charset="0"/>
              </a:rPr>
              <a:t>Please refer to the 'Do's and Don'ts for Applicant Higher Education Institutions'</a:t>
            </a:r>
          </a:p>
          <a:p>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19</a:t>
            </a:fld>
            <a:endParaRPr lang="en-GB" altLang="en-US"/>
          </a:p>
        </p:txBody>
      </p:sp>
    </p:spTree>
    <p:extLst>
      <p:ext uri="{BB962C8B-B14F-4D97-AF65-F5344CB8AC3E}">
        <p14:creationId xmlns:p14="http://schemas.microsoft.com/office/powerpoint/2010/main" val="26700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a:defRPr/>
            </a:pPr>
            <a:r>
              <a:rPr lang="en-US" dirty="0"/>
              <a:t>Timeline for calls: February call deadline, qualitative assessment by NAs (on basis of quality of mobility project and budget available – don’t be discouraged, apply again!), selection results, fixed project start date on 1 June, projects last until 31 July in n+2 maximum, during which time partners send and receive students</a:t>
            </a:r>
            <a:endParaRPr lang="en-GB"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20</a:t>
            </a:fld>
            <a:endParaRPr lang="en-GB" altLang="en-US"/>
          </a:p>
        </p:txBody>
      </p:sp>
    </p:spTree>
    <p:extLst>
      <p:ext uri="{BB962C8B-B14F-4D97-AF65-F5344CB8AC3E}">
        <p14:creationId xmlns:p14="http://schemas.microsoft.com/office/powerpoint/2010/main" val="264221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73" indent="-172273">
              <a:buFont typeface="Arial"/>
              <a:buChar char="•"/>
            </a:pPr>
            <a:r>
              <a:rPr lang="fr-BE" dirty="0" smtClean="0"/>
              <a:t>To </a:t>
            </a:r>
            <a:r>
              <a:rPr lang="fr-BE" dirty="0" err="1" smtClean="0"/>
              <a:t>some</a:t>
            </a:r>
            <a:r>
              <a:rPr lang="fr-BE" dirty="0" smtClean="0"/>
              <a:t> </a:t>
            </a:r>
            <a:r>
              <a:rPr lang="fr-BE" dirty="0" err="1" smtClean="0"/>
              <a:t>extent</a:t>
            </a:r>
            <a:r>
              <a:rPr lang="fr-BE" dirty="0" smtClean="0"/>
              <a:t>, </a:t>
            </a:r>
            <a:r>
              <a:rPr lang="fr-BE" dirty="0" err="1" smtClean="0"/>
              <a:t>it</a:t>
            </a:r>
            <a:r>
              <a:rPr lang="fr-BE" dirty="0" smtClean="0"/>
              <a:t> </a:t>
            </a:r>
            <a:r>
              <a:rPr lang="fr-BE" dirty="0" err="1" smtClean="0"/>
              <a:t>could</a:t>
            </a:r>
            <a:r>
              <a:rPr lang="fr-BE" dirty="0" smtClean="0"/>
              <a:t> </a:t>
            </a:r>
            <a:r>
              <a:rPr lang="fr-BE" dirty="0" err="1" smtClean="0"/>
              <a:t>be</a:t>
            </a:r>
            <a:r>
              <a:rPr lang="fr-BE" dirty="0" smtClean="0"/>
              <a:t> </a:t>
            </a:r>
            <a:r>
              <a:rPr lang="fr-BE" dirty="0" err="1" smtClean="0"/>
              <a:t>considered</a:t>
            </a:r>
            <a:r>
              <a:rPr lang="fr-BE" dirty="0" smtClean="0"/>
              <a:t> an extension</a:t>
            </a:r>
            <a:r>
              <a:rPr lang="fr-BE" baseline="0" dirty="0" smtClean="0"/>
              <a:t> of the Erasmus programme to the world</a:t>
            </a:r>
            <a:r>
              <a:rPr lang="fr-BE" dirty="0" smtClean="0"/>
              <a:t>.</a:t>
            </a:r>
            <a:r>
              <a:rPr lang="fr-BE" baseline="0" dirty="0" smtClean="0"/>
              <a:t> </a:t>
            </a:r>
            <a:r>
              <a:rPr lang="fr-BE" baseline="0" dirty="0" err="1" smtClean="0"/>
              <a:t>However</a:t>
            </a:r>
            <a:r>
              <a:rPr lang="fr-BE" baseline="0" dirty="0" smtClean="0"/>
              <a:t>, as </a:t>
            </a:r>
            <a:r>
              <a:rPr lang="fr-BE" baseline="0" dirty="0" err="1" smtClean="0"/>
              <a:t>opposed</a:t>
            </a:r>
            <a:r>
              <a:rPr lang="fr-BE" baseline="0" dirty="0" smtClean="0"/>
              <a:t> to </a:t>
            </a:r>
            <a:r>
              <a:rPr lang="fr-BE" baseline="0" dirty="0" err="1" smtClean="0"/>
              <a:t>intra-European</a:t>
            </a:r>
            <a:r>
              <a:rPr lang="fr-BE" baseline="0" dirty="0" smtClean="0"/>
              <a:t> Erasmus, the </a:t>
            </a:r>
            <a:r>
              <a:rPr lang="fr-BE" baseline="0" dirty="0" err="1" smtClean="0"/>
              <a:t>financial</a:t>
            </a:r>
            <a:r>
              <a:rPr lang="fr-BE" baseline="0" dirty="0" smtClean="0"/>
              <a:t> </a:t>
            </a:r>
            <a:r>
              <a:rPr lang="fr-BE" baseline="0" dirty="0" err="1" smtClean="0"/>
              <a:t>resources</a:t>
            </a:r>
            <a:r>
              <a:rPr lang="fr-BE" baseline="0" dirty="0" smtClean="0"/>
              <a:t> are </a:t>
            </a:r>
            <a:r>
              <a:rPr lang="fr-BE" baseline="0" dirty="0" err="1" smtClean="0"/>
              <a:t>limited</a:t>
            </a:r>
            <a:r>
              <a:rPr lang="fr-BE" baseline="0" dirty="0" smtClean="0"/>
              <a:t> and </a:t>
            </a:r>
            <a:r>
              <a:rPr lang="fr-BE" baseline="0" dirty="0" err="1" smtClean="0"/>
              <a:t>there</a:t>
            </a:r>
            <a:r>
              <a:rPr lang="fr-BE" baseline="0" dirty="0" smtClean="0"/>
              <a:t> </a:t>
            </a:r>
            <a:r>
              <a:rPr lang="fr-BE" baseline="0" dirty="0" err="1" smtClean="0"/>
              <a:t>is</a:t>
            </a:r>
            <a:r>
              <a:rPr lang="fr-BE" baseline="0" dirty="0" smtClean="0"/>
              <a:t> a </a:t>
            </a:r>
            <a:r>
              <a:rPr lang="fr-BE" baseline="0" dirty="0" err="1" smtClean="0"/>
              <a:t>competitive</a:t>
            </a:r>
            <a:r>
              <a:rPr lang="fr-BE" baseline="0" dirty="0" smtClean="0"/>
              <a:t> </a:t>
            </a:r>
            <a:r>
              <a:rPr lang="fr-BE" baseline="0" dirty="0" err="1" smtClean="0"/>
              <a:t>selection</a:t>
            </a:r>
            <a:r>
              <a:rPr lang="fr-BE" baseline="0" dirty="0" smtClean="0"/>
              <a:t> </a:t>
            </a:r>
            <a:r>
              <a:rPr lang="fr-BE" baseline="0" dirty="0" err="1" smtClean="0"/>
              <a:t>process</a:t>
            </a:r>
            <a:r>
              <a:rPr lang="fr-BE" baseline="0" dirty="0" smtClean="0"/>
              <a:t>, the </a:t>
            </a:r>
            <a:r>
              <a:rPr lang="fr-BE" baseline="0" dirty="0" err="1" smtClean="0"/>
              <a:t>funding</a:t>
            </a:r>
            <a:r>
              <a:rPr lang="fr-BE" baseline="0" dirty="0" smtClean="0"/>
              <a:t> </a:t>
            </a:r>
            <a:r>
              <a:rPr lang="fr-BE" baseline="0" dirty="0" err="1" smtClean="0"/>
              <a:t>reflects</a:t>
            </a:r>
            <a:r>
              <a:rPr lang="fr-BE" baseline="0" dirty="0" smtClean="0"/>
              <a:t> the </a:t>
            </a:r>
            <a:r>
              <a:rPr lang="fr-BE" baseline="0" dirty="0" err="1" smtClean="0"/>
              <a:t>EU's</a:t>
            </a:r>
            <a:r>
              <a:rPr lang="fr-BE" baseline="0" dirty="0" smtClean="0"/>
              <a:t> </a:t>
            </a:r>
            <a:r>
              <a:rPr lang="fr-BE" baseline="0" dirty="0" err="1" smtClean="0"/>
              <a:t>external</a:t>
            </a:r>
            <a:r>
              <a:rPr lang="fr-BE" baseline="0" dirty="0" smtClean="0"/>
              <a:t> </a:t>
            </a:r>
            <a:r>
              <a:rPr lang="fr-BE" baseline="0" dirty="0" err="1" smtClean="0"/>
              <a:t>policy</a:t>
            </a:r>
            <a:r>
              <a:rPr lang="fr-BE" baseline="0" dirty="0" smtClean="0"/>
              <a:t> </a:t>
            </a:r>
            <a:r>
              <a:rPr lang="fr-BE" baseline="0" dirty="0" err="1" smtClean="0"/>
              <a:t>priorities</a:t>
            </a:r>
            <a:r>
              <a:rPr lang="fr-BE" baseline="0" dirty="0" smtClean="0"/>
              <a:t>, and the </a:t>
            </a:r>
            <a:r>
              <a:rPr lang="fr-BE" baseline="0" dirty="0" err="1" smtClean="0"/>
              <a:t>European</a:t>
            </a:r>
            <a:r>
              <a:rPr lang="fr-BE" baseline="0" dirty="0" smtClean="0"/>
              <a:t> </a:t>
            </a:r>
            <a:r>
              <a:rPr lang="fr-BE" baseline="0" dirty="0" err="1" smtClean="0"/>
              <a:t>university</a:t>
            </a:r>
            <a:r>
              <a:rPr lang="fr-BE" baseline="0" dirty="0" smtClean="0"/>
              <a:t> manages </a:t>
            </a:r>
            <a:r>
              <a:rPr lang="fr-BE" baseline="0" dirty="0" err="1" smtClean="0"/>
              <a:t>both</a:t>
            </a:r>
            <a:r>
              <a:rPr lang="fr-BE" baseline="0" dirty="0" smtClean="0"/>
              <a:t> </a:t>
            </a:r>
            <a:r>
              <a:rPr lang="fr-BE" baseline="0" dirty="0" err="1" smtClean="0"/>
              <a:t>incoming</a:t>
            </a:r>
            <a:r>
              <a:rPr lang="fr-BE" baseline="0" dirty="0" smtClean="0"/>
              <a:t> and </a:t>
            </a:r>
            <a:r>
              <a:rPr lang="fr-BE" baseline="0" dirty="0" err="1" smtClean="0"/>
              <a:t>outgoing</a:t>
            </a:r>
            <a:r>
              <a:rPr lang="fr-BE" baseline="0" dirty="0" smtClean="0"/>
              <a:t> </a:t>
            </a:r>
            <a:r>
              <a:rPr lang="fr-BE" baseline="0" dirty="0" err="1" smtClean="0"/>
              <a:t>mobility</a:t>
            </a:r>
            <a:r>
              <a:rPr lang="fr-BE" baseline="0" dirty="0" smtClean="0"/>
              <a:t>.</a:t>
            </a:r>
          </a:p>
          <a:p>
            <a:endParaRPr lang="en-GB" dirty="0" smtClean="0"/>
          </a:p>
          <a:p>
            <a:pPr marL="172242" indent="-172242" defTabSz="918622">
              <a:buFont typeface="Arial" panose="020B0604020202020204" pitchFamily="34" charset="0"/>
              <a:buChar char="•"/>
            </a:pPr>
            <a:r>
              <a:rPr lang="fr-BE" dirty="0" err="1" smtClean="0"/>
              <a:t>Although</a:t>
            </a:r>
            <a:r>
              <a:rPr lang="fr-BE" dirty="0" smtClean="0"/>
              <a:t> </a:t>
            </a:r>
            <a:r>
              <a:rPr lang="fr-BE" dirty="0" err="1" smtClean="0"/>
              <a:t>it</a:t>
            </a:r>
            <a:r>
              <a:rPr lang="fr-BE" dirty="0" smtClean="0"/>
              <a:t> </a:t>
            </a:r>
            <a:r>
              <a:rPr lang="fr-BE" dirty="0" err="1" smtClean="0"/>
              <a:t>is</a:t>
            </a:r>
            <a:r>
              <a:rPr lang="fr-BE" dirty="0" smtClean="0"/>
              <a:t> </a:t>
            </a:r>
            <a:r>
              <a:rPr lang="fr-BE" dirty="0" err="1" smtClean="0"/>
              <a:t>similar</a:t>
            </a:r>
            <a:r>
              <a:rPr lang="fr-BE" dirty="0" smtClean="0"/>
              <a:t> to </a:t>
            </a:r>
            <a:r>
              <a:rPr lang="fr-BE" baseline="0" dirty="0" smtClean="0"/>
              <a:t>Erasmus </a:t>
            </a:r>
            <a:r>
              <a:rPr lang="fr-BE" baseline="0" dirty="0" err="1" smtClean="0"/>
              <a:t>Mundus</a:t>
            </a:r>
            <a:r>
              <a:rPr lang="fr-BE" baseline="0" dirty="0" smtClean="0"/>
              <a:t> Action 2, </a:t>
            </a:r>
            <a:r>
              <a:rPr lang="fr-BE" baseline="0" dirty="0" err="1" smtClean="0"/>
              <a:t>there</a:t>
            </a:r>
            <a:r>
              <a:rPr lang="fr-BE" baseline="0" dirty="0" smtClean="0"/>
              <a:t> are </a:t>
            </a:r>
            <a:r>
              <a:rPr lang="fr-BE" baseline="0" dirty="0" err="1" smtClean="0"/>
              <a:t>some</a:t>
            </a:r>
            <a:r>
              <a:rPr lang="fr-BE" baseline="0" dirty="0" smtClean="0"/>
              <a:t> key </a:t>
            </a:r>
            <a:r>
              <a:rPr lang="fr-BE" baseline="0" dirty="0" err="1" smtClean="0"/>
              <a:t>differences</a:t>
            </a:r>
            <a:r>
              <a:rPr lang="fr-BE" baseline="0" dirty="0" smtClean="0"/>
              <a:t>. </a:t>
            </a:r>
            <a:r>
              <a:rPr lang="fr-BE" baseline="0" dirty="0" err="1" smtClean="0"/>
              <a:t>With</a:t>
            </a:r>
            <a:r>
              <a:rPr lang="fr-BE" baseline="0" dirty="0" smtClean="0"/>
              <a:t> ICM, </a:t>
            </a:r>
            <a:r>
              <a:rPr lang="fr-BE" baseline="0" dirty="0" err="1" smtClean="0"/>
              <a:t>we've</a:t>
            </a:r>
            <a:r>
              <a:rPr lang="fr-BE" baseline="0" dirty="0" smtClean="0"/>
              <a:t> </a:t>
            </a:r>
            <a:r>
              <a:rPr lang="fr-BE" baseline="0" dirty="0" err="1" smtClean="0"/>
              <a:t>moved</a:t>
            </a:r>
            <a:r>
              <a:rPr lang="fr-BE" baseline="0" dirty="0" smtClean="0"/>
              <a:t> </a:t>
            </a:r>
            <a:r>
              <a:rPr lang="fr-BE" baseline="0" dirty="0" err="1" smtClean="0"/>
              <a:t>from</a:t>
            </a:r>
            <a:r>
              <a:rPr lang="fr-BE" baseline="0" dirty="0" smtClean="0"/>
              <a:t> international consortia to </a:t>
            </a:r>
            <a:r>
              <a:rPr lang="fr-BE" baseline="0" dirty="0" err="1" smtClean="0"/>
              <a:t>bilateral</a:t>
            </a:r>
            <a:r>
              <a:rPr lang="fr-BE" baseline="0" dirty="0" smtClean="0"/>
              <a:t> </a:t>
            </a:r>
            <a:r>
              <a:rPr lang="fr-BE" baseline="0" dirty="0" err="1" smtClean="0"/>
              <a:t>agreements</a:t>
            </a:r>
            <a:r>
              <a:rPr lang="fr-BE" baseline="0" dirty="0" smtClean="0"/>
              <a:t>, and </a:t>
            </a:r>
            <a:r>
              <a:rPr lang="fr-BE" baseline="0" dirty="0" err="1" smtClean="0"/>
              <a:t>from</a:t>
            </a:r>
            <a:r>
              <a:rPr lang="fr-BE" baseline="0" dirty="0" smtClean="0"/>
              <a:t> </a:t>
            </a:r>
            <a:r>
              <a:rPr lang="fr-BE" baseline="0" dirty="0" err="1" smtClean="0"/>
              <a:t>centralised</a:t>
            </a:r>
            <a:r>
              <a:rPr lang="fr-BE" baseline="0" dirty="0" smtClean="0"/>
              <a:t> to </a:t>
            </a:r>
            <a:r>
              <a:rPr lang="fr-BE" baseline="0" dirty="0" err="1" smtClean="0"/>
              <a:t>decentralised</a:t>
            </a:r>
            <a:r>
              <a:rPr lang="fr-BE" baseline="0" dirty="0" smtClean="0"/>
              <a:t> management by the National </a:t>
            </a:r>
            <a:r>
              <a:rPr lang="fr-BE" baseline="0" dirty="0" err="1" smtClean="0"/>
              <a:t>Agencies</a:t>
            </a:r>
            <a:r>
              <a:rPr lang="fr-BE" baseline="0" dirty="0" smtClean="0"/>
              <a:t>.</a:t>
            </a:r>
          </a:p>
          <a:p>
            <a:pPr marL="172273" indent="-172273" defTabSz="918789" eaLnBrk="0" hangingPunct="0">
              <a:buFont typeface="Arial" panose="020B0604020202020204" pitchFamily="34" charset="0"/>
              <a:buChar char="•"/>
              <a:defRPr/>
            </a:pPr>
            <a:endParaRPr lang="en-GB" dirty="0" smtClean="0"/>
          </a:p>
          <a:p>
            <a:pPr marL="172273" indent="-17227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36375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Programme</a:t>
            </a:r>
            <a:r>
              <a:rPr lang="en-US" dirty="0"/>
              <a:t> Country HEI has applied and received notification that project is selected. </a:t>
            </a:r>
          </a:p>
          <a:p>
            <a:pPr lvl="0"/>
            <a:r>
              <a:rPr lang="en-US" dirty="0"/>
              <a:t>They sign grant agreement with the NA: Beneficiary Grant Agreement, which provides the financial support for the project</a:t>
            </a:r>
            <a:endParaRPr lang="en-GB" dirty="0"/>
          </a:p>
          <a:p>
            <a:pPr lvl="0"/>
            <a:r>
              <a:rPr lang="en-US" dirty="0"/>
              <a:t>As a partner organization, you are not a direct party to this agreement, although your project is covered within it</a:t>
            </a:r>
          </a:p>
          <a:p>
            <a:pPr defTabSz="918789">
              <a:defRPr/>
            </a:pPr>
            <a:r>
              <a:rPr lang="en-US" dirty="0"/>
              <a:t>This means </a:t>
            </a:r>
            <a:r>
              <a:rPr lang="en-US" dirty="0" err="1"/>
              <a:t>Programme</a:t>
            </a:r>
            <a:r>
              <a:rPr lang="en-US" dirty="0"/>
              <a:t> Country HEI is solely responsible for the grant, which is why it will be responsible for signing all grant agreements with the participant.</a:t>
            </a:r>
          </a:p>
          <a:p>
            <a:pPr defTabSz="918789">
              <a:defRPr/>
            </a:pPr>
            <a:endParaRPr lang="en-GB" dirty="0"/>
          </a:p>
          <a:p>
            <a:pPr lvl="0"/>
            <a:endParaRPr lang="en-GB"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21</a:t>
            </a:fld>
            <a:endParaRPr lang="en-GB" altLang="en-US"/>
          </a:p>
        </p:txBody>
      </p:sp>
    </p:spTree>
    <p:extLst>
      <p:ext uri="{BB962C8B-B14F-4D97-AF65-F5344CB8AC3E}">
        <p14:creationId xmlns:p14="http://schemas.microsoft.com/office/powerpoint/2010/main" val="111160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a:defRPr/>
            </a:pPr>
            <a:r>
              <a:rPr lang="en-US" dirty="0" err="1"/>
              <a:t>Prog</a:t>
            </a:r>
            <a:r>
              <a:rPr lang="en-US" dirty="0"/>
              <a:t> HEI will receive the entire OS grant, which you can agree to share between partners in the IIA. We strongly encourage including it in the IIA. </a:t>
            </a:r>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22</a:t>
            </a:fld>
            <a:endParaRPr lang="en-GB" altLang="en-US"/>
          </a:p>
        </p:txBody>
      </p:sp>
    </p:spTree>
    <p:extLst>
      <p:ext uri="{BB962C8B-B14F-4D97-AF65-F5344CB8AC3E}">
        <p14:creationId xmlns:p14="http://schemas.microsoft.com/office/powerpoint/2010/main" val="26543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signing an inter-institutional agreement, the institutions commit themselves to respecting the principles and quality requirements of the Erasmus Charter for Higher Education (ECHE) relating to the </a:t>
            </a:r>
            <a:r>
              <a:rPr lang="en-US" dirty="0" err="1"/>
              <a:t>organisation</a:t>
            </a:r>
            <a:r>
              <a:rPr lang="en-US" dirty="0"/>
              <a:t> and management of mobility, and agree on a series of measures to ensure high quality mobility. </a:t>
            </a:r>
          </a:p>
          <a:p>
            <a:endParaRPr lang="en-US" dirty="0"/>
          </a:p>
          <a:p>
            <a:pPr defTabSz="918789">
              <a:defRPr/>
            </a:pPr>
            <a:r>
              <a:rPr lang="en-US" dirty="0"/>
              <a:t>The sending institution is responsible for selecting participants and providing them with all necessary support including pre-departure preparation, monitoring during mobility, and formally </a:t>
            </a:r>
            <a:r>
              <a:rPr lang="en-US" dirty="0" err="1"/>
              <a:t>recognising</a:t>
            </a:r>
            <a:r>
              <a:rPr lang="en-US" dirty="0"/>
              <a:t> the mobility period. The receiving institution offers participants a study </a:t>
            </a:r>
            <a:r>
              <a:rPr lang="en-US" dirty="0" err="1"/>
              <a:t>programme</a:t>
            </a:r>
            <a:r>
              <a:rPr lang="en-US" dirty="0"/>
              <a:t>, or a </a:t>
            </a:r>
            <a:r>
              <a:rPr lang="en-US" dirty="0" err="1"/>
              <a:t>programme</a:t>
            </a:r>
            <a:r>
              <a:rPr lang="en-US" dirty="0"/>
              <a:t> of staff training or teaching activities at their institution. The inter-institutional agreement details the obligations of each institution.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23</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mobility can start, the sending and receiving institutions, together with the participant (student or staff), must agree on the activities that the participant will undertake during the period abroad. </a:t>
            </a:r>
            <a:endParaRPr lang="en-US" dirty="0" smtClean="0"/>
          </a:p>
          <a:p>
            <a:r>
              <a:rPr lang="en-US" dirty="0"/>
              <a:t>The learning agreement sets out the study </a:t>
            </a:r>
            <a:r>
              <a:rPr lang="en-US" dirty="0" err="1"/>
              <a:t>programme</a:t>
            </a:r>
            <a:r>
              <a:rPr lang="en-US" dirty="0"/>
              <a:t> to be followed by the student, defines the target learning outcomes and specifies the formal recognition provisions. For more detailed information, please refer to these 'Guidelines on how to use the learning agreement for studies'. </a:t>
            </a:r>
            <a:endParaRPr lang="en-US" dirty="0" smtClean="0"/>
          </a:p>
          <a:p>
            <a:r>
              <a:rPr lang="en-US" dirty="0"/>
              <a:t>Similarly, the mobility agreement for members of staff sets out the teaching or training </a:t>
            </a:r>
            <a:r>
              <a:rPr lang="en-US" dirty="0" err="1"/>
              <a:t>programme</a:t>
            </a:r>
            <a:r>
              <a:rPr lang="en-US" dirty="0"/>
              <a:t> to be followed, and lists the rights and obligations of each party. </a:t>
            </a:r>
            <a:endParaRPr lang="en-US" dirty="0" smtClean="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24</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a:defRPr/>
            </a:pPr>
            <a:r>
              <a:rPr lang="en-US" dirty="0"/>
              <a:t>Selection: The selection criteria for participants are defined by the sending HEI, in agreement with the receiving institution. The first criterion should be academic merit, but with equivalent academic level, preference should be assigned to students from less advantaged socio-economic backgrounds. </a:t>
            </a:r>
          </a:p>
          <a:p>
            <a:pPr defTabSz="918789">
              <a:defRPr/>
            </a:pPr>
            <a:endParaRPr lang="en-US" dirty="0"/>
          </a:p>
          <a:p>
            <a:pPr defTabSz="918789">
              <a:defRPr/>
            </a:pPr>
            <a:r>
              <a:rPr lang="en-US" dirty="0"/>
              <a:t>We  are relatively flexible as to how to organize the selection: key principles are </a:t>
            </a:r>
            <a:r>
              <a:rPr lang="en-US" b="1" dirty="0"/>
              <a:t>fair</a:t>
            </a:r>
            <a:r>
              <a:rPr lang="en-US" dirty="0"/>
              <a:t> and </a:t>
            </a:r>
            <a:r>
              <a:rPr lang="en-US" b="1" dirty="0"/>
              <a:t>transparent</a:t>
            </a:r>
            <a:r>
              <a:rPr lang="en-US" dirty="0"/>
              <a:t> selection process. Information on the mobility opportunities available and the selection procedure should be made public. The selection of participants, as well as the procedure for awarding them a grant, must be fair, transparent and documented and should be made available to all parties involved in the selection process. </a:t>
            </a:r>
            <a:endParaRPr lang="en-US" dirty="0" smtClean="0"/>
          </a:p>
          <a:p>
            <a:endParaRPr lang="en-US" dirty="0" smtClean="0"/>
          </a:p>
          <a:p>
            <a:r>
              <a:rPr lang="en-US" dirty="0" smtClean="0"/>
              <a:t>Mobility period: HEI provides</a:t>
            </a:r>
            <a:r>
              <a:rPr lang="en-US" baseline="0" dirty="0" smtClean="0"/>
              <a:t> </a:t>
            </a:r>
            <a:r>
              <a:rPr lang="en-US" dirty="0" smtClean="0"/>
              <a:t>all necessary support and monitoring</a:t>
            </a:r>
          </a:p>
          <a:p>
            <a:endParaRPr lang="en-US" dirty="0" smtClean="0"/>
          </a:p>
          <a:p>
            <a:pPr defTabSz="918789">
              <a:defRPr/>
            </a:pPr>
            <a:r>
              <a:rPr lang="en-US" dirty="0"/>
              <a:t>Recognition: the receiving institution must always provide a Transcript of Records, showing what the participant has completed during their period abroad. The sending institution must always fully recognize the activities completed during the period abroad, and register them in the Transcript of Records. The participants will then be expected to report on their mobility period including on the quality of the recognition provided in an EU survey which will be sent to participants at the end of their mobility.</a:t>
            </a:r>
            <a:endParaRPr lang="en-GB" dirty="0"/>
          </a:p>
          <a:p>
            <a:pPr defTabSz="918789">
              <a:defRPr/>
            </a:pP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25</a:t>
            </a:fld>
            <a:endParaRPr lang="en-GB" altLang="en-US"/>
          </a:p>
        </p:txBody>
      </p:sp>
    </p:spTree>
    <p:extLst>
      <p:ext uri="{BB962C8B-B14F-4D97-AF65-F5344CB8AC3E}">
        <p14:creationId xmlns:p14="http://schemas.microsoft.com/office/powerpoint/2010/main" val="264221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buFont typeface="Arial" panose="020B0604020202020204" pitchFamily="34" charset="0"/>
              <a:buChar char="•"/>
            </a:pPr>
            <a:r>
              <a:rPr lang="fr-BE" baseline="0" dirty="0" smtClean="0">
                <a:solidFill>
                  <a:schemeClr val="tx1"/>
                </a:solidFill>
              </a:rPr>
              <a:t>In addition to the Programme Guide, </a:t>
            </a:r>
            <a:r>
              <a:rPr lang="fr-BE" baseline="0" dirty="0" err="1" smtClean="0">
                <a:solidFill>
                  <a:schemeClr val="tx1"/>
                </a:solidFill>
              </a:rPr>
              <a:t>we</a:t>
            </a:r>
            <a:r>
              <a:rPr lang="fr-BE" baseline="0" dirty="0" smtClean="0">
                <a:solidFill>
                  <a:schemeClr val="tx1"/>
                </a:solidFill>
              </a:rPr>
              <a:t> have </a:t>
            </a:r>
            <a:r>
              <a:rPr lang="fr-BE" baseline="0" dirty="0" err="1" smtClean="0">
                <a:solidFill>
                  <a:schemeClr val="tx1"/>
                </a:solidFill>
              </a:rPr>
              <a:t>produced</a:t>
            </a:r>
            <a:r>
              <a:rPr lang="fr-BE" baseline="0" dirty="0" smtClean="0">
                <a:solidFill>
                  <a:schemeClr val="tx1"/>
                </a:solidFill>
              </a:rPr>
              <a:t> a </a:t>
            </a:r>
            <a:r>
              <a:rPr lang="fr-BE" baseline="0" dirty="0" err="1" smtClean="0">
                <a:solidFill>
                  <a:schemeClr val="tx1"/>
                </a:solidFill>
              </a:rPr>
              <a:t>series</a:t>
            </a:r>
            <a:r>
              <a:rPr lang="fr-BE" baseline="0" dirty="0" smtClean="0">
                <a:solidFill>
                  <a:schemeClr val="tx1"/>
                </a:solidFill>
              </a:rPr>
              <a:t> of guidelines to help </a:t>
            </a:r>
            <a:r>
              <a:rPr lang="fr-BE" baseline="0" dirty="0" err="1" smtClean="0">
                <a:solidFill>
                  <a:schemeClr val="tx1"/>
                </a:solidFill>
              </a:rPr>
              <a:t>you</a:t>
            </a:r>
            <a:r>
              <a:rPr lang="fr-BE" baseline="0" dirty="0" smtClean="0">
                <a:solidFill>
                  <a:schemeClr val="tx1"/>
                </a:solidFill>
              </a:rPr>
              <a:t> </a:t>
            </a:r>
            <a:r>
              <a:rPr lang="fr-BE" baseline="0" dirty="0" err="1" smtClean="0">
                <a:solidFill>
                  <a:schemeClr val="tx1"/>
                </a:solidFill>
              </a:rPr>
              <a:t>understand</a:t>
            </a:r>
            <a:r>
              <a:rPr lang="fr-BE" baseline="0" dirty="0" smtClean="0">
                <a:solidFill>
                  <a:schemeClr val="tx1"/>
                </a:solidFill>
              </a:rPr>
              <a:t> the action.</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a:p>
        </p:txBody>
      </p:sp>
    </p:spTree>
    <p:extLst>
      <p:ext uri="{BB962C8B-B14F-4D97-AF65-F5344CB8AC3E}">
        <p14:creationId xmlns:p14="http://schemas.microsoft.com/office/powerpoint/2010/main" val="316698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73" indent="-172273">
              <a:buFont typeface="Arial" panose="020B0604020202020204" pitchFamily="34" charset="0"/>
              <a:buChar char="•"/>
            </a:pPr>
            <a:r>
              <a:rPr lang="fr-BE" sz="1400" dirty="0"/>
              <a:t>Call 2017 </a:t>
            </a:r>
            <a:r>
              <a:rPr lang="fr-BE" sz="1400" dirty="0" err="1"/>
              <a:t>will</a:t>
            </a:r>
            <a:r>
              <a:rPr lang="fr-BE" sz="1400" dirty="0"/>
              <a:t> open </a:t>
            </a:r>
            <a:r>
              <a:rPr lang="fr-BE" sz="1400" dirty="0" err="1"/>
              <a:t>mid-October</a:t>
            </a:r>
            <a:r>
              <a:rPr lang="fr-BE" sz="1400" dirty="0"/>
              <a:t> </a:t>
            </a:r>
            <a:r>
              <a:rPr lang="fr-BE" sz="1400" dirty="0" err="1"/>
              <a:t>with</a:t>
            </a:r>
            <a:r>
              <a:rPr lang="fr-BE" sz="1400" dirty="0"/>
              <a:t> a deadline on 2 </a:t>
            </a:r>
            <a:r>
              <a:rPr lang="fr-BE" sz="1400" dirty="0" err="1"/>
              <a:t>February</a:t>
            </a:r>
            <a:r>
              <a:rPr lang="fr-BE" sz="1400" dirty="0"/>
              <a:t> 2017.</a:t>
            </a:r>
          </a:p>
          <a:p>
            <a:pPr marL="172273" indent="-172273">
              <a:buFont typeface="Arial" panose="020B0604020202020204" pitchFamily="34" charset="0"/>
              <a:buChar char="•"/>
            </a:pPr>
            <a:endParaRPr lang="fr-BE" sz="1400" dirty="0"/>
          </a:p>
          <a:p>
            <a:pPr marL="172273" indent="-172273">
              <a:buFont typeface="Arial" panose="020B0604020202020204" pitchFamily="34" charset="0"/>
              <a:buChar char="•"/>
            </a:pPr>
            <a:r>
              <a:rPr lang="fr-BE" sz="1400" dirty="0" err="1"/>
              <a:t>From</a:t>
            </a:r>
            <a:r>
              <a:rPr lang="fr-BE" sz="1400" dirty="0"/>
              <a:t> </a:t>
            </a:r>
            <a:r>
              <a:rPr lang="fr-BE" sz="1400" dirty="0" err="1"/>
              <a:t>this</a:t>
            </a:r>
            <a:r>
              <a:rPr lang="fr-BE" sz="1400" dirty="0"/>
              <a:t> </a:t>
            </a:r>
            <a:r>
              <a:rPr lang="fr-BE" sz="1400" dirty="0" err="1"/>
              <a:t>year</a:t>
            </a:r>
            <a:r>
              <a:rPr lang="fr-BE" sz="1400" dirty="0"/>
              <a:t> </a:t>
            </a:r>
            <a:r>
              <a:rPr lang="fr-BE" sz="1400" dirty="0" err="1"/>
              <a:t>onwards</a:t>
            </a:r>
            <a:r>
              <a:rPr lang="fr-BE" sz="1400" dirty="0"/>
              <a:t>, </a:t>
            </a:r>
            <a:r>
              <a:rPr lang="fr-BE" sz="1400" dirty="0" err="1"/>
              <a:t>this</a:t>
            </a:r>
            <a:r>
              <a:rPr lang="fr-BE" sz="1400" dirty="0"/>
              <a:t> </a:t>
            </a:r>
            <a:r>
              <a:rPr lang="fr-BE" sz="1400" dirty="0" err="1"/>
              <a:t>will</a:t>
            </a:r>
            <a:r>
              <a:rPr lang="fr-BE" sz="1400" dirty="0"/>
              <a:t> </a:t>
            </a:r>
            <a:r>
              <a:rPr lang="fr-BE" sz="1400" dirty="0" err="1"/>
              <a:t>be</a:t>
            </a:r>
            <a:r>
              <a:rPr lang="fr-BE" sz="1400" dirty="0"/>
              <a:t> the </a:t>
            </a:r>
            <a:r>
              <a:rPr lang="fr-BE" sz="1400" dirty="0" err="1"/>
              <a:t>only</a:t>
            </a:r>
            <a:r>
              <a:rPr lang="fr-BE" sz="1400" dirty="0"/>
              <a:t> deadline, as </a:t>
            </a:r>
            <a:r>
              <a:rPr lang="fr-BE" sz="1400" dirty="0" err="1"/>
              <a:t>we</a:t>
            </a:r>
            <a:r>
              <a:rPr lang="fr-BE" sz="1400" dirty="0"/>
              <a:t> have </a:t>
            </a:r>
            <a:r>
              <a:rPr lang="fr-BE" sz="1400" dirty="0" err="1"/>
              <a:t>removed</a:t>
            </a:r>
            <a:r>
              <a:rPr lang="fr-BE" sz="1400" dirty="0"/>
              <a:t> the option of a second round.</a:t>
            </a:r>
          </a:p>
          <a:p>
            <a:pPr marL="172273" indent="-172273">
              <a:buFont typeface="Arial" panose="020B0604020202020204" pitchFamily="34" charset="0"/>
              <a:buChar char="•"/>
            </a:pPr>
            <a:endParaRPr lang="fr-BE" sz="1400" dirty="0"/>
          </a:p>
          <a:p>
            <a:pPr marL="172273" indent="-172273">
              <a:buFont typeface="Arial" panose="020B0604020202020204" pitchFamily="34" charset="0"/>
              <a:buChar char="•"/>
            </a:pPr>
            <a:r>
              <a:rPr lang="fr-BE" sz="1400" dirty="0" err="1"/>
              <a:t>Two</a:t>
            </a:r>
            <a:r>
              <a:rPr lang="fr-BE" sz="1400" dirty="0"/>
              <a:t> new budget </a:t>
            </a:r>
            <a:r>
              <a:rPr lang="fr-BE" sz="1400" dirty="0" err="1"/>
              <a:t>envelopes</a:t>
            </a:r>
            <a:r>
              <a:rPr lang="fr-BE" sz="1400" dirty="0"/>
              <a:t>:</a:t>
            </a:r>
          </a:p>
          <a:p>
            <a:endParaRPr lang="fr-BE" sz="1400" dirty="0"/>
          </a:p>
          <a:p>
            <a:pPr lvl="1"/>
            <a:r>
              <a:rPr lang="fr-BE" sz="1400" b="1" dirty="0"/>
              <a:t>1. </a:t>
            </a:r>
            <a:r>
              <a:rPr lang="fr-BE" sz="1400" b="1" dirty="0" err="1"/>
              <a:t>Tunisia</a:t>
            </a:r>
            <a:r>
              <a:rPr lang="fr-BE" sz="1400" b="1" dirty="0"/>
              <a:t> </a:t>
            </a:r>
            <a:r>
              <a:rPr lang="fr-BE" sz="1400" b="1" dirty="0" err="1"/>
              <a:t>Window</a:t>
            </a:r>
            <a:endParaRPr lang="fr-BE" sz="1400" b="1" dirty="0"/>
          </a:p>
          <a:p>
            <a:pPr marL="631668" lvl="1" indent="-172273">
              <a:buFont typeface="Arial" panose="020B0604020202020204" pitchFamily="34" charset="0"/>
              <a:buChar char="•"/>
            </a:pPr>
            <a:r>
              <a:rPr lang="fr-BE" sz="1400" dirty="0"/>
              <a:t>EUR 3 million (to </a:t>
            </a:r>
            <a:r>
              <a:rPr lang="fr-BE" sz="1400" dirty="0" err="1"/>
              <a:t>fund</a:t>
            </a:r>
            <a:r>
              <a:rPr lang="fr-BE" sz="1400" dirty="0"/>
              <a:t> </a:t>
            </a:r>
            <a:r>
              <a:rPr lang="fr-BE" sz="1400" dirty="0" err="1"/>
              <a:t>roughly</a:t>
            </a:r>
            <a:r>
              <a:rPr lang="fr-BE" sz="1400" dirty="0"/>
              <a:t> 750 </a:t>
            </a:r>
            <a:r>
              <a:rPr lang="fr-BE" sz="1400" dirty="0" err="1"/>
              <a:t>mobilities</a:t>
            </a:r>
            <a:r>
              <a:rPr lang="fr-BE" sz="1400" dirty="0"/>
              <a:t> to/</a:t>
            </a:r>
            <a:r>
              <a:rPr lang="fr-BE" sz="1400" dirty="0" err="1"/>
              <a:t>from</a:t>
            </a:r>
            <a:r>
              <a:rPr lang="fr-BE" sz="1400" dirty="0"/>
              <a:t> </a:t>
            </a:r>
            <a:r>
              <a:rPr lang="fr-BE" sz="1400" dirty="0" err="1"/>
              <a:t>Tunisia</a:t>
            </a:r>
            <a:r>
              <a:rPr lang="fr-BE" sz="1400" dirty="0"/>
              <a:t>)</a:t>
            </a:r>
          </a:p>
          <a:p>
            <a:pPr marL="631668" lvl="1" indent="-172273">
              <a:buFont typeface="Arial" panose="020B0604020202020204" pitchFamily="34" charset="0"/>
              <a:buChar char="•"/>
            </a:pPr>
            <a:r>
              <a:rPr lang="fr-BE" sz="1400" dirty="0" err="1"/>
              <a:t>Additional</a:t>
            </a:r>
            <a:r>
              <a:rPr lang="fr-BE" sz="1400" dirty="0"/>
              <a:t> to the South-Med budget</a:t>
            </a:r>
          </a:p>
          <a:p>
            <a:pPr marL="631668" lvl="1" indent="-172273">
              <a:buFont typeface="Arial" panose="020B0604020202020204" pitchFamily="34" charset="0"/>
              <a:buChar char="•"/>
            </a:pPr>
            <a:r>
              <a:rPr lang="fr-BE" sz="1400" dirty="0"/>
              <a:t>Most </a:t>
            </a:r>
            <a:r>
              <a:rPr lang="fr-BE" sz="1400" dirty="0" err="1"/>
              <a:t>opportunities</a:t>
            </a:r>
            <a:r>
              <a:rPr lang="fr-BE" sz="1400" dirty="0"/>
              <a:t> </a:t>
            </a:r>
            <a:r>
              <a:rPr lang="fr-BE" sz="1400" dirty="0" err="1"/>
              <a:t>available</a:t>
            </a:r>
            <a:r>
              <a:rPr lang="fr-BE" sz="1400" dirty="0"/>
              <a:t> </a:t>
            </a:r>
            <a:r>
              <a:rPr lang="fr-BE" sz="1400" dirty="0" err="1"/>
              <a:t>with</a:t>
            </a:r>
            <a:r>
              <a:rPr lang="fr-BE" sz="1400" dirty="0"/>
              <a:t> FR, ES, DE &amp; IT</a:t>
            </a:r>
          </a:p>
          <a:p>
            <a:pPr marL="459395" lvl="1"/>
            <a:endParaRPr lang="fr-BE" sz="1400" dirty="0"/>
          </a:p>
          <a:p>
            <a:pPr marL="459395" lvl="1"/>
            <a:r>
              <a:rPr lang="fr-BE" sz="1400" b="1" dirty="0"/>
              <a:t>2. </a:t>
            </a:r>
            <a:r>
              <a:rPr lang="fr-BE" sz="1400" b="1" dirty="0" err="1"/>
              <a:t>Region</a:t>
            </a:r>
            <a:r>
              <a:rPr lang="fr-BE" sz="1400" b="1" dirty="0"/>
              <a:t> 9 </a:t>
            </a:r>
            <a:r>
              <a:rPr lang="fr-BE" sz="1400" b="1" dirty="0" err="1"/>
              <a:t>envelope</a:t>
            </a:r>
            <a:r>
              <a:rPr lang="fr-BE" sz="1400" b="1" dirty="0"/>
              <a:t> for Iran, Iraq and </a:t>
            </a:r>
            <a:r>
              <a:rPr lang="fr-BE" sz="1400" b="1" dirty="0" err="1"/>
              <a:t>Yemen</a:t>
            </a:r>
            <a:endParaRPr lang="fr-BE" sz="1400" b="1" dirty="0"/>
          </a:p>
          <a:p>
            <a:pPr marL="631668" lvl="1" indent="-172273">
              <a:buFont typeface="Arial" panose="020B0604020202020204" pitchFamily="34" charset="0"/>
              <a:buChar char="•"/>
            </a:pPr>
            <a:r>
              <a:rPr lang="fr-BE" sz="1400" dirty="0"/>
              <a:t>EUR 2.5 million (to </a:t>
            </a:r>
            <a:r>
              <a:rPr lang="fr-BE" sz="1400" dirty="0" err="1"/>
              <a:t>fund</a:t>
            </a:r>
            <a:r>
              <a:rPr lang="fr-BE" sz="1400" dirty="0"/>
              <a:t> </a:t>
            </a:r>
            <a:r>
              <a:rPr lang="fr-BE" sz="1400" dirty="0" err="1"/>
              <a:t>roughly</a:t>
            </a:r>
            <a:r>
              <a:rPr lang="fr-BE" sz="1400" dirty="0"/>
              <a:t> 600 </a:t>
            </a:r>
            <a:r>
              <a:rPr lang="fr-BE" sz="1400" dirty="0" err="1"/>
              <a:t>mobilities</a:t>
            </a:r>
            <a:r>
              <a:rPr lang="fr-BE" sz="1400" dirty="0"/>
              <a:t> to/</a:t>
            </a:r>
            <a:r>
              <a:rPr lang="fr-BE" sz="1400" dirty="0" err="1"/>
              <a:t>from</a:t>
            </a:r>
            <a:r>
              <a:rPr lang="fr-BE" sz="1400" dirty="0"/>
              <a:t> the </a:t>
            </a:r>
            <a:r>
              <a:rPr lang="fr-BE" sz="1400" dirty="0" err="1"/>
              <a:t>region</a:t>
            </a:r>
            <a:r>
              <a:rPr lang="fr-BE" sz="1400" dirty="0"/>
              <a:t>)</a:t>
            </a:r>
          </a:p>
          <a:p>
            <a:endParaRPr lang="fr-BE" sz="1400" dirty="0"/>
          </a:p>
          <a:p>
            <a:pPr marL="172273" indent="-172273">
              <a:buFont typeface="Arial" panose="020B0604020202020204" pitchFamily="34" charset="0"/>
              <a:buChar char="•"/>
            </a:pPr>
            <a:r>
              <a:rPr lang="fr-BE" sz="1400" dirty="0"/>
              <a:t>At the </a:t>
            </a:r>
            <a:r>
              <a:rPr lang="fr-BE" sz="1400" dirty="0" err="1"/>
              <a:t>request</a:t>
            </a:r>
            <a:r>
              <a:rPr lang="fr-BE" sz="1400" dirty="0"/>
              <a:t> of </a:t>
            </a:r>
            <a:r>
              <a:rPr lang="fr-BE" sz="1400" dirty="0" err="1"/>
              <a:t>some</a:t>
            </a:r>
            <a:r>
              <a:rPr lang="fr-BE" sz="1400" dirty="0"/>
              <a:t> </a:t>
            </a:r>
            <a:r>
              <a:rPr lang="fr-BE" sz="1400" dirty="0" err="1"/>
              <a:t>NAs</a:t>
            </a:r>
            <a:r>
              <a:rPr lang="fr-BE" sz="1400" dirty="0"/>
              <a:t>, </a:t>
            </a:r>
            <a:r>
              <a:rPr lang="fr-BE" sz="1400" dirty="0" err="1"/>
              <a:t>we</a:t>
            </a:r>
            <a:r>
              <a:rPr lang="fr-BE" sz="1400" dirty="0"/>
              <a:t> have </a:t>
            </a:r>
            <a:r>
              <a:rPr lang="fr-BE" sz="1400" dirty="0" err="1"/>
              <a:t>also</a:t>
            </a:r>
            <a:r>
              <a:rPr lang="fr-BE" sz="1400" dirty="0"/>
              <a:t> </a:t>
            </a:r>
            <a:r>
              <a:rPr lang="fr-BE" sz="1400" dirty="0" err="1"/>
              <a:t>added</a:t>
            </a:r>
            <a:r>
              <a:rPr lang="fr-BE" sz="1400" dirty="0"/>
              <a:t> a new clause in Programme Guide </a:t>
            </a:r>
            <a:r>
              <a:rPr lang="fr-BE" sz="1400" dirty="0" err="1"/>
              <a:t>giving</a:t>
            </a:r>
            <a:r>
              <a:rPr lang="fr-BE" sz="1400" dirty="0"/>
              <a:t> </a:t>
            </a:r>
            <a:r>
              <a:rPr lang="fr-BE" sz="1400" dirty="0" err="1"/>
              <a:t>Nas</a:t>
            </a:r>
            <a:r>
              <a:rPr lang="fr-BE" sz="1400" dirty="0"/>
              <a:t> </a:t>
            </a:r>
            <a:r>
              <a:rPr lang="fr-BE" sz="1400" dirty="0" err="1"/>
              <a:t>greater</a:t>
            </a:r>
            <a:r>
              <a:rPr lang="fr-BE" sz="1400" dirty="0"/>
              <a:t> </a:t>
            </a:r>
            <a:r>
              <a:rPr lang="fr-BE" sz="1400" dirty="0" err="1"/>
              <a:t>flexibility</a:t>
            </a:r>
            <a:r>
              <a:rPr lang="fr-BE" sz="1400" dirty="0"/>
              <a:t> to </a:t>
            </a:r>
            <a:r>
              <a:rPr lang="fr-BE" sz="1400" dirty="0" err="1"/>
              <a:t>increase</a:t>
            </a:r>
            <a:r>
              <a:rPr lang="fr-BE" sz="1400" dirty="0"/>
              <a:t> the </a:t>
            </a:r>
            <a:r>
              <a:rPr lang="fr-BE" sz="1400" dirty="0" err="1"/>
              <a:t>number</a:t>
            </a:r>
            <a:r>
              <a:rPr lang="fr-BE" sz="1400" dirty="0"/>
              <a:t> of </a:t>
            </a:r>
            <a:r>
              <a:rPr lang="fr-BE" sz="1400" dirty="0" err="1"/>
              <a:t>beneficiaries</a:t>
            </a:r>
            <a:endParaRPr lang="fr-BE" sz="1400" dirty="0"/>
          </a:p>
        </p:txBody>
      </p:sp>
      <p:sp>
        <p:nvSpPr>
          <p:cNvPr id="4" name="Slide Number Placeholder 3"/>
          <p:cNvSpPr>
            <a:spLocks noGrp="1"/>
          </p:cNvSpPr>
          <p:nvPr>
            <p:ph type="sldNum" sz="quarter" idx="10"/>
          </p:nvPr>
        </p:nvSpPr>
        <p:spPr/>
        <p:txBody>
          <a:bodyPr/>
          <a:lstStyle/>
          <a:p>
            <a:fld id="{464FCD9C-6DAA-4BF0-BFC5-6D6FB5C6663C}" type="slidenum">
              <a:rPr lang="en-GB" altLang="en-US"/>
              <a:pPr/>
              <a:t>28</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73" indent="-172273">
              <a:buFont typeface="Arial" panose="020B0604020202020204" pitchFamily="34" charset="0"/>
              <a:buChar char="•"/>
            </a:pPr>
            <a:endParaRPr lang="fr-BE" sz="1400" dirty="0"/>
          </a:p>
        </p:txBody>
      </p:sp>
      <p:sp>
        <p:nvSpPr>
          <p:cNvPr id="4" name="Slide Number Placeholder 3"/>
          <p:cNvSpPr>
            <a:spLocks noGrp="1"/>
          </p:cNvSpPr>
          <p:nvPr>
            <p:ph type="sldNum" sz="quarter" idx="10"/>
          </p:nvPr>
        </p:nvSpPr>
        <p:spPr/>
        <p:txBody>
          <a:bodyPr/>
          <a:lstStyle/>
          <a:p>
            <a:fld id="{464FCD9C-6DAA-4BF0-BFC5-6D6FB5C6663C}" type="slidenum">
              <a:rPr lang="en-GB" altLang="en-US"/>
              <a:pPr/>
              <a:t>29</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789">
              <a:defRPr/>
            </a:pP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30</a:t>
            </a:fld>
            <a:endParaRPr lang="en-GB" altLang="en-US"/>
          </a:p>
        </p:txBody>
      </p:sp>
    </p:spTree>
    <p:extLst>
      <p:ext uri="{BB962C8B-B14F-4D97-AF65-F5344CB8AC3E}">
        <p14:creationId xmlns:p14="http://schemas.microsoft.com/office/powerpoint/2010/main" val="253293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31</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3</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1907013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33</a:t>
            </a:fld>
            <a:endParaRPr lang="en-GB" altLang="en-US"/>
          </a:p>
        </p:txBody>
      </p:sp>
    </p:spTree>
    <p:extLst>
      <p:ext uri="{BB962C8B-B14F-4D97-AF65-F5344CB8AC3E}">
        <p14:creationId xmlns:p14="http://schemas.microsoft.com/office/powerpoint/2010/main" val="1730871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464FCD9C-6DAA-4BF0-BFC5-6D6FB5C6663C}" type="slidenum">
              <a:rPr lang="en-GB" altLang="en-US"/>
              <a:pPr/>
              <a:t>35</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464FCD9C-6DAA-4BF0-BFC5-6D6FB5C6663C}" type="slidenum">
              <a:rPr lang="en-GB" altLang="en-US"/>
              <a:pPr/>
              <a:t>36</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4</a:t>
            </a:fld>
            <a:endParaRPr lang="en-GB" altLang="en-US"/>
          </a:p>
        </p:txBody>
      </p:sp>
    </p:spTree>
    <p:extLst>
      <p:ext uri="{BB962C8B-B14F-4D97-AF65-F5344CB8AC3E}">
        <p14:creationId xmlns:p14="http://schemas.microsoft.com/office/powerpoint/2010/main" val="281747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5</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7</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8</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9</a:t>
            </a:fld>
            <a:endParaRPr lang="en-GB" altLang="en-US"/>
          </a:p>
        </p:txBody>
      </p:sp>
    </p:spTree>
    <p:extLst>
      <p:ext uri="{BB962C8B-B14F-4D97-AF65-F5344CB8AC3E}">
        <p14:creationId xmlns:p14="http://schemas.microsoft.com/office/powerpoint/2010/main" val="61312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10</a:t>
            </a:fld>
            <a:endParaRPr lang="en-GB" altLang="en-US"/>
          </a:p>
        </p:txBody>
      </p:sp>
    </p:spTree>
    <p:extLst>
      <p:ext uri="{BB962C8B-B14F-4D97-AF65-F5344CB8AC3E}">
        <p14:creationId xmlns:p14="http://schemas.microsoft.com/office/powerpoint/2010/main" val="613124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3" name="Rectangle 12"/>
          <p:cNvSpPr>
            <a:spLocks noChangeArrowheads="1"/>
          </p:cNvSpPr>
          <p:nvPr userDrawn="1"/>
        </p:nvSpPr>
        <p:spPr bwMode="auto">
          <a:xfrm>
            <a:off x="4226805" y="6597353"/>
            <a:ext cx="687407"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7" y="6597352"/>
            <a:ext cx="65750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273" y="-36909"/>
            <a:ext cx="6247665" cy="1435310"/>
          </a:xfrm>
          <a:prstGeom prst="rect">
            <a:avLst/>
          </a:prstGeom>
        </p:spPr>
      </p:pic>
    </p:spTree>
    <p:extLst>
      <p:ext uri="{BB962C8B-B14F-4D97-AF65-F5344CB8AC3E}">
        <p14:creationId xmlns:p14="http://schemas.microsoft.com/office/powerpoint/2010/main" val="28316160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8403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6844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A1C3FC6-D38F-4D9F-AE1A-669176586B6D}"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extLst>
      <p:ext uri="{BB962C8B-B14F-4D97-AF65-F5344CB8AC3E}">
        <p14:creationId xmlns:p14="http://schemas.microsoft.com/office/powerpoint/2010/main" val="394253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3" name="Rectangle 12"/>
          <p:cNvSpPr>
            <a:spLocks noChangeArrowheads="1"/>
          </p:cNvSpPr>
          <p:nvPr userDrawn="1"/>
        </p:nvSpPr>
        <p:spPr bwMode="auto">
          <a:xfrm>
            <a:off x="4226805" y="6597353"/>
            <a:ext cx="687407"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7" y="6597352"/>
            <a:ext cx="65750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273" y="-36909"/>
            <a:ext cx="6247665" cy="1435310"/>
          </a:xfrm>
          <a:prstGeom prst="rect">
            <a:avLst/>
          </a:prstGeom>
        </p:spPr>
      </p:pic>
    </p:spTree>
    <p:extLst>
      <p:ext uri="{BB962C8B-B14F-4D97-AF65-F5344CB8AC3E}">
        <p14:creationId xmlns:p14="http://schemas.microsoft.com/office/powerpoint/2010/main" val="39611978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a:spLocks noChangeArrowheads="1"/>
          </p:cNvSpPr>
          <p:nvPr userDrawn="1"/>
        </p:nvSpPr>
        <p:spPr bwMode="auto">
          <a:xfrm>
            <a:off x="4226805" y="6597353"/>
            <a:ext cx="687407"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7" y="6597352"/>
            <a:ext cx="65750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949" y="299571"/>
            <a:ext cx="1425955" cy="997764"/>
          </a:xfrm>
          <a:prstGeom prst="rect">
            <a:avLst/>
          </a:prstGeom>
        </p:spPr>
      </p:pic>
    </p:spTree>
    <p:extLst>
      <p:ext uri="{BB962C8B-B14F-4D97-AF65-F5344CB8AC3E}">
        <p14:creationId xmlns:p14="http://schemas.microsoft.com/office/powerpoint/2010/main" val="35212468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559434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829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412706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31249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88833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a:spLocks noChangeArrowheads="1"/>
          </p:cNvSpPr>
          <p:nvPr userDrawn="1"/>
        </p:nvSpPr>
        <p:spPr bwMode="auto">
          <a:xfrm>
            <a:off x="4226805" y="6597353"/>
            <a:ext cx="687407" cy="287908"/>
          </a:xfrm>
          <a:prstGeom prst="rect">
            <a:avLst/>
          </a:prstGeom>
          <a:solidFill>
            <a:srgbClr val="0077C8"/>
          </a:solidFill>
          <a:ln w="9525" algn="ctr">
            <a:solidFill>
              <a:srgbClr val="0077C8"/>
            </a:solidFill>
            <a:miter lim="800000"/>
            <a:headEnd/>
            <a:tailEnd/>
          </a:ln>
          <a:effectLst/>
        </p:spPr>
        <p:txBody>
          <a:bodyPr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7" y="6597352"/>
            <a:ext cx="65750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smtClean="0">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949" y="299571"/>
            <a:ext cx="1425955" cy="997764"/>
          </a:xfrm>
          <a:prstGeom prst="rect">
            <a:avLst/>
          </a:prstGeom>
        </p:spPr>
      </p:pic>
    </p:spTree>
    <p:extLst>
      <p:ext uri="{BB962C8B-B14F-4D97-AF65-F5344CB8AC3E}">
        <p14:creationId xmlns:p14="http://schemas.microsoft.com/office/powerpoint/2010/main" val="40152274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698410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26603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535297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55581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E6E5D9B3-F75E-4CE7-B2AA-E9BCA1BB7B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486749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7366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4505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48289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04895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5317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81511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501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3598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304215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825500" y="7096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Click to edit Master title style</a:t>
            </a:r>
          </a:p>
        </p:txBody>
      </p:sp>
      <p:sp>
        <p:nvSpPr>
          <p:cNvPr id="1027" name="Rectangle 5"/>
          <p:cNvSpPr>
            <a:spLocks noGrp="1" noChangeArrowheads="1"/>
          </p:cNvSpPr>
          <p:nvPr>
            <p:ph type="body" idx="1"/>
          </p:nvPr>
        </p:nvSpPr>
        <p:spPr bwMode="auto">
          <a:xfrm>
            <a:off x="825500" y="1809750"/>
            <a:ext cx="782796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4" name="Slide Number Placeholder 3"/>
          <p:cNvSpPr>
            <a:spLocks noGrp="1"/>
          </p:cNvSpPr>
          <p:nvPr>
            <p:ph type="sldNum" sz="quarter" idx="4"/>
          </p:nvPr>
        </p:nvSpPr>
        <p:spPr>
          <a:xfrm>
            <a:off x="8069263" y="333375"/>
            <a:ext cx="7112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spcBef>
                <a:spcPct val="15000"/>
              </a:spcBef>
              <a:defRPr smtClean="0"/>
            </a:lvl1pPr>
          </a:lstStyle>
          <a:p>
            <a:pPr>
              <a:defRPr/>
            </a:pPr>
            <a:fld id="{2853C325-BDC7-48AD-B8B4-AA60883EFCBA}" type="slidenum">
              <a:rPr lang="en-US" altLang="en-US" sz="1400" b="1">
                <a:solidFill>
                  <a:srgbClr val="FFFFFF"/>
                </a:solidFill>
                <a:latin typeface="Arial" panose="020B0604020202020204" pitchFamily="34" charset="0"/>
              </a:rPr>
              <a:pPr>
                <a:defRPr/>
              </a:pPr>
              <a:t>‹#›</a:t>
            </a:fld>
            <a:endParaRPr lang="en-US" altLang="en-US" sz="1400" b="1">
              <a:solidFill>
                <a:srgbClr val="FFFFFF"/>
              </a:solidFill>
              <a:latin typeface="Arial" panose="020B0604020202020204" pitchFamily="34" charset="0"/>
            </a:endParaRPr>
          </a:p>
        </p:txBody>
      </p:sp>
    </p:spTree>
    <p:extLst>
      <p:ext uri="{BB962C8B-B14F-4D97-AF65-F5344CB8AC3E}">
        <p14:creationId xmlns:p14="http://schemas.microsoft.com/office/powerpoint/2010/main" val="4187638876"/>
      </p:ext>
    </p:extLst>
  </p:cSld>
  <p:clrMap bg1="lt1" tx1="dk1" bg2="lt2" tx2="dk2" accent1="accent1" accent2="accent2" accent3="accent3" accent4="accent4" accent5="accent5" accent6="accent6" hlink="hlink" folHlink="folHlink"/>
  <p:sldLayoutIdLst>
    <p:sldLayoutId id="2147483738" r:id="rId1"/>
  </p:sldLayoutIdLst>
  <p:transition>
    <p:fade/>
  </p:transition>
  <p:timing>
    <p:tnLst>
      <p:par>
        <p:cTn id="1" dur="indefinite" restart="never" nodeType="tmRoot"/>
      </p:par>
    </p:tnLst>
  </p:timing>
  <p:hf hdr="0" ftr="0" dt="0"/>
  <p:txStyles>
    <p:titleStyle>
      <a:lvl1pPr algn="l" rtl="0" eaLnBrk="0" fontAlgn="base" hangingPunct="0">
        <a:lnSpc>
          <a:spcPct val="98000"/>
        </a:lnSpc>
        <a:spcBef>
          <a:spcPct val="0"/>
        </a:spcBef>
        <a:spcAft>
          <a:spcPct val="0"/>
        </a:spcAft>
        <a:defRPr sz="2300">
          <a:solidFill>
            <a:srgbClr val="17588A"/>
          </a:solidFill>
          <a:latin typeface="Arial" charset="0"/>
          <a:ea typeface="MS PGothic" panose="020B0600070205080204" pitchFamily="34" charset="-128"/>
          <a:cs typeface="+mj-cs"/>
        </a:defRPr>
      </a:lvl1pPr>
      <a:lvl2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2pPr>
      <a:lvl3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3pPr>
      <a:lvl4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4pPr>
      <a:lvl5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5pPr>
      <a:lvl6pPr marL="457200" algn="l" rtl="0" fontAlgn="base">
        <a:lnSpc>
          <a:spcPct val="98000"/>
        </a:lnSpc>
        <a:spcBef>
          <a:spcPct val="0"/>
        </a:spcBef>
        <a:spcAft>
          <a:spcPct val="0"/>
        </a:spcAft>
        <a:defRPr sz="2300">
          <a:solidFill>
            <a:srgbClr val="17588A"/>
          </a:solidFill>
          <a:latin typeface="Arial" pitchFamily="-112" charset="0"/>
        </a:defRPr>
      </a:lvl6pPr>
      <a:lvl7pPr marL="914400" algn="l" rtl="0" fontAlgn="base">
        <a:lnSpc>
          <a:spcPct val="98000"/>
        </a:lnSpc>
        <a:spcBef>
          <a:spcPct val="0"/>
        </a:spcBef>
        <a:spcAft>
          <a:spcPct val="0"/>
        </a:spcAft>
        <a:defRPr sz="2300">
          <a:solidFill>
            <a:srgbClr val="17588A"/>
          </a:solidFill>
          <a:latin typeface="Arial" pitchFamily="-112" charset="0"/>
        </a:defRPr>
      </a:lvl7pPr>
      <a:lvl8pPr marL="1371600" algn="l" rtl="0" fontAlgn="base">
        <a:lnSpc>
          <a:spcPct val="98000"/>
        </a:lnSpc>
        <a:spcBef>
          <a:spcPct val="0"/>
        </a:spcBef>
        <a:spcAft>
          <a:spcPct val="0"/>
        </a:spcAft>
        <a:defRPr sz="2300">
          <a:solidFill>
            <a:srgbClr val="17588A"/>
          </a:solidFill>
          <a:latin typeface="Arial" pitchFamily="-112" charset="0"/>
        </a:defRPr>
      </a:lvl8pPr>
      <a:lvl9pPr marL="1828800" algn="l" rtl="0" fontAlgn="base">
        <a:lnSpc>
          <a:spcPct val="98000"/>
        </a:lnSpc>
        <a:spcBef>
          <a:spcPct val="0"/>
        </a:spcBef>
        <a:spcAft>
          <a:spcPct val="0"/>
        </a:spcAft>
        <a:defRPr sz="2300">
          <a:solidFill>
            <a:srgbClr val="17588A"/>
          </a:solidFill>
          <a:latin typeface="Arial" pitchFamily="-112" charset="0"/>
        </a:defRPr>
      </a:lvl9pPr>
    </p:titleStyle>
    <p:bodyStyle>
      <a:lvl1pPr marL="342900" indent="-342900" algn="l" rtl="0" eaLnBrk="0" fontAlgn="base" hangingPunct="0">
        <a:spcBef>
          <a:spcPct val="15000"/>
        </a:spcBef>
        <a:spcAft>
          <a:spcPct val="0"/>
        </a:spcAft>
        <a:buClr>
          <a:srgbClr val="17588A"/>
        </a:buClr>
        <a:buFont typeface="Arial" panose="020B0604020202020204" pitchFamily="34" charset="0"/>
        <a:buChar char=" "/>
        <a:defRPr sz="3200">
          <a:solidFill>
            <a:schemeClr val="tx1"/>
          </a:solidFill>
          <a:latin typeface="Arial" charset="0"/>
          <a:ea typeface="MS PGothic" panose="020B0600070205080204" pitchFamily="34" charset="-128"/>
          <a:cs typeface="+mn-cs"/>
        </a:defRPr>
      </a:lvl1pPr>
      <a:lvl2pPr marL="179388" indent="265113" algn="l" rtl="0" eaLnBrk="0" fontAlgn="base" hangingPunct="0">
        <a:spcBef>
          <a:spcPct val="15000"/>
        </a:spcBef>
        <a:spcAft>
          <a:spcPct val="0"/>
        </a:spcAft>
        <a:buClr>
          <a:schemeClr val="tx1"/>
        </a:buClr>
        <a:buFont typeface="Wingdings" panose="05000000000000000000" pitchFamily="2" charset="2"/>
        <a:buChar char="ª"/>
        <a:defRPr sz="1600">
          <a:solidFill>
            <a:schemeClr val="tx2"/>
          </a:solidFill>
          <a:latin typeface="Arial" charset="0"/>
          <a:ea typeface="MS PGothic" panose="020B0600070205080204" pitchFamily="34" charset="-128"/>
        </a:defRPr>
      </a:lvl2pPr>
      <a:lvl3pPr marL="623888" indent="188913" algn="l" rtl="0" eaLnBrk="0" fontAlgn="base" hangingPunct="0">
        <a:spcBef>
          <a:spcPct val="15000"/>
        </a:spcBef>
        <a:spcAft>
          <a:spcPct val="0"/>
        </a:spcAft>
        <a:buClr>
          <a:schemeClr val="tx1"/>
        </a:buClr>
        <a:buChar char="•"/>
        <a:defRPr sz="1400">
          <a:solidFill>
            <a:schemeClr val="tx2"/>
          </a:solidFill>
          <a:latin typeface="Arial" charset="0"/>
          <a:ea typeface="MS PGothic" panose="020B0600070205080204" pitchFamily="34" charset="-128"/>
        </a:defRPr>
      </a:lvl3pPr>
      <a:lvl4pPr marL="992188" indent="176213" algn="l" rtl="0" eaLnBrk="0" fontAlgn="base" hangingPunct="0">
        <a:spcBef>
          <a:spcPct val="15000"/>
        </a:spcBef>
        <a:spcAft>
          <a:spcPct val="0"/>
        </a:spcAft>
        <a:buClr>
          <a:schemeClr val="tx1"/>
        </a:buClr>
        <a:buFont typeface="Arial" panose="020B0604020202020204" pitchFamily="34" charset="0"/>
        <a:buChar char="•"/>
        <a:defRPr sz="1400">
          <a:solidFill>
            <a:schemeClr val="tx2"/>
          </a:solidFill>
          <a:latin typeface="Arial" charset="0"/>
          <a:ea typeface="MS PGothic" panose="020B0600070205080204" pitchFamily="34" charset="-128"/>
        </a:defRPr>
      </a:lvl4pPr>
      <a:lvl5pPr marL="1347788" indent="176213" algn="l" rtl="0" eaLnBrk="0" fontAlgn="base" hangingPunct="0">
        <a:spcBef>
          <a:spcPct val="15000"/>
        </a:spcBef>
        <a:spcAft>
          <a:spcPct val="0"/>
        </a:spcAft>
        <a:buClr>
          <a:schemeClr val="tx1"/>
        </a:buClr>
        <a:buFont typeface="Arial" panose="020B0604020202020204" pitchFamily="34" charset="0"/>
        <a:buChar char="•"/>
        <a:defRPr sz="1400">
          <a:solidFill>
            <a:schemeClr val="tx2"/>
          </a:solidFill>
          <a:latin typeface="Arial" charset="0"/>
          <a:ea typeface="MS PGothic" panose="020B0600070205080204" pitchFamily="34" charset="-128"/>
        </a:defRPr>
      </a:lvl5pPr>
      <a:lvl6pPr marL="18049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6pPr>
      <a:lvl7pPr marL="22621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7pPr>
      <a:lvl8pPr marL="27193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8pPr>
      <a:lvl9pPr marL="3176588" indent="176213" algn="l" rtl="0" fontAlgn="base">
        <a:spcBef>
          <a:spcPct val="15000"/>
        </a:spcBef>
        <a:spcAft>
          <a:spcPct val="0"/>
        </a:spcAft>
        <a:buClr>
          <a:schemeClr val="tx1"/>
        </a:buClr>
        <a:buFont typeface="Arial" pitchFamily="-112" charset="0"/>
        <a:buChar char="•"/>
        <a:defRPr sz="14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notesSlide" Target="../notesSlides/notesSlide1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slideLayout" Target="../slideLayouts/slideLayout7.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tags" Target="../tags/tag94.xml"/><Relationship Id="rId3" Type="http://schemas.openxmlformats.org/officeDocument/2006/relationships/tags" Target="../tags/tag58.xml"/><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tags" Target="../tags/tag97.xml"/><Relationship Id="rId47" Type="http://schemas.openxmlformats.org/officeDocument/2006/relationships/tags" Target="../tags/tag102.xml"/><Relationship Id="rId50" Type="http://schemas.openxmlformats.org/officeDocument/2006/relationships/notesSlide" Target="../notesSlides/notesSlide24.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29" Type="http://schemas.openxmlformats.org/officeDocument/2006/relationships/tags" Target="../tags/tag84.xml"/><Relationship Id="rId41" Type="http://schemas.openxmlformats.org/officeDocument/2006/relationships/tags" Target="../tags/tag96.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slideLayout" Target="../slideLayouts/slideLayout7.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tags" Target="../tags/tag99.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8"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4"/>
          <p:cNvGrpSpPr>
            <a:grpSpLocks/>
          </p:cNvGrpSpPr>
          <p:nvPr/>
        </p:nvGrpSpPr>
        <p:grpSpPr bwMode="auto">
          <a:xfrm>
            <a:off x="11477" y="1124744"/>
            <a:ext cx="8943975" cy="4838700"/>
            <a:chOff x="56" y="1006"/>
            <a:chExt cx="5634" cy="3048"/>
          </a:xfrm>
          <a:solidFill>
            <a:srgbClr val="0070C0">
              <a:alpha val="36000"/>
            </a:srgbClr>
          </a:solidFill>
        </p:grpSpPr>
        <p:sp>
          <p:nvSpPr>
            <p:cNvPr id="5"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6"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7"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sp>
        <p:nvSpPr>
          <p:cNvPr id="9" name="Title 1"/>
          <p:cNvSpPr txBox="1">
            <a:spLocks/>
          </p:cNvSpPr>
          <p:nvPr/>
        </p:nvSpPr>
        <p:spPr bwMode="auto">
          <a:xfrm>
            <a:off x="-4820" y="3212976"/>
            <a:ext cx="91694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ru-RU" kern="0" dirty="0">
                <a:solidFill>
                  <a:srgbClr val="0033FF"/>
                </a:solidFill>
                <a:latin typeface="Calibri" panose="020F0502020204030204" pitchFamily="34" charset="0"/>
                <a:cs typeface="Arial" panose="020B0604020202020204" pitchFamily="34" charset="0"/>
              </a:rPr>
              <a:t>Понимание и </a:t>
            </a:r>
            <a:r>
              <a:rPr lang="ru-RU" kern="0" dirty="0" smtClean="0">
                <a:solidFill>
                  <a:srgbClr val="0033FF"/>
                </a:solidFill>
                <a:latin typeface="Calibri" panose="020F0502020204030204" pitchFamily="34" charset="0"/>
                <a:cs typeface="Arial" panose="020B0604020202020204" pitchFamily="34" charset="0"/>
              </a:rPr>
              <a:t>управление международной кредитной мобильности </a:t>
            </a:r>
            <a:r>
              <a:rPr lang="ru-RU" sz="4400" kern="0" dirty="0" smtClean="0">
                <a:solidFill>
                  <a:srgbClr val="0033FF"/>
                </a:solidFill>
                <a:latin typeface="Calibri" panose="020F0502020204030204" pitchFamily="34" charset="0"/>
                <a:cs typeface="Arial" panose="020B0604020202020204" pitchFamily="34" charset="0"/>
              </a:rPr>
              <a:t>Эразмус</a:t>
            </a:r>
            <a:r>
              <a:rPr lang="ru-RU" sz="4400" kern="0" dirty="0">
                <a:solidFill>
                  <a:srgbClr val="0033FF"/>
                </a:solidFill>
                <a:latin typeface="Calibri" panose="020F0502020204030204" pitchFamily="34" charset="0"/>
                <a:cs typeface="Arial" panose="020B0604020202020204" pitchFamily="34" charset="0"/>
              </a:rPr>
              <a:t>+</a:t>
            </a:r>
            <a:r>
              <a:rPr lang="en-GB" sz="4400" kern="0" dirty="0">
                <a:solidFill>
                  <a:srgbClr val="0033FF"/>
                </a:solidFill>
                <a:latin typeface="Calibri" panose="020F0502020204030204" pitchFamily="34" charset="0"/>
                <a:cs typeface="Arial" panose="020B0604020202020204" pitchFamily="34" charset="0"/>
              </a:rPr>
              <a:t> </a:t>
            </a:r>
          </a:p>
          <a:p>
            <a:pPr algn="ctr"/>
            <a:endParaRPr lang="en-GB" sz="4400" kern="0" dirty="0" smtClean="0">
              <a:solidFill>
                <a:schemeClr val="bg1"/>
              </a:solidFill>
              <a:latin typeface="Calibri" panose="020F0502020204030204" pitchFamily="34" charset="0"/>
              <a:cs typeface="Arial" panose="020B0604020202020204" pitchFamily="34" charset="0"/>
            </a:endParaRPr>
          </a:p>
        </p:txBody>
      </p:sp>
      <p:sp>
        <p:nvSpPr>
          <p:cNvPr id="3" name="Content Placeholder 2"/>
          <p:cNvSpPr txBox="1">
            <a:spLocks/>
          </p:cNvSpPr>
          <p:nvPr/>
        </p:nvSpPr>
        <p:spPr bwMode="auto">
          <a:xfrm>
            <a:off x="756385" y="4941168"/>
            <a:ext cx="8208912" cy="16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r>
              <a:rPr lang="ru-RU" sz="1600" b="0" kern="0" dirty="0" smtClean="0">
                <a:solidFill>
                  <a:srgbClr val="0033FF"/>
                </a:solidFill>
                <a:latin typeface="Calibri" panose="020F0502020204030204" pitchFamily="34" charset="0"/>
                <a:cs typeface="Arial" panose="020B0604020202020204" pitchFamily="34" charset="0"/>
              </a:rPr>
              <a:t>Информационный День </a:t>
            </a:r>
          </a:p>
          <a:p>
            <a:pPr algn="ctr"/>
            <a:r>
              <a:rPr lang="ru-RU" sz="1600" b="0" kern="0" dirty="0" smtClean="0">
                <a:solidFill>
                  <a:srgbClr val="0033FF"/>
                </a:solidFill>
                <a:latin typeface="Calibri" panose="020F0502020204030204" pitchFamily="34" charset="0"/>
                <a:cs typeface="Arial" panose="020B0604020202020204" pitchFamily="34" charset="0"/>
              </a:rPr>
              <a:t>Алматы</a:t>
            </a:r>
            <a:r>
              <a:rPr lang="ru-RU" sz="1600" b="0" kern="0" dirty="0">
                <a:solidFill>
                  <a:srgbClr val="0033FF"/>
                </a:solidFill>
                <a:latin typeface="Calibri" panose="020F0502020204030204" pitchFamily="34" charset="0"/>
                <a:cs typeface="Arial" panose="020B0604020202020204" pitchFamily="34" charset="0"/>
              </a:rPr>
              <a:t>, 17 октября 2016 </a:t>
            </a:r>
          </a:p>
          <a:p>
            <a:pPr algn="ctr"/>
            <a:endParaRPr lang="ru-RU" sz="600" b="0" kern="0" dirty="0" smtClean="0">
              <a:solidFill>
                <a:srgbClr val="0033FF"/>
              </a:solidFill>
              <a:latin typeface="Calibri" panose="020F0502020204030204" pitchFamily="34" charset="0"/>
              <a:cs typeface="Arial" panose="020B0604020202020204" pitchFamily="34" charset="0"/>
            </a:endParaRPr>
          </a:p>
          <a:p>
            <a:pPr algn="ctr"/>
            <a:r>
              <a:rPr lang="ru-RU" sz="1600" b="0" kern="0" dirty="0" err="1" smtClean="0">
                <a:solidFill>
                  <a:srgbClr val="0033FF"/>
                </a:solidFill>
                <a:latin typeface="Calibri" panose="020F0502020204030204" pitchFamily="34" charset="0"/>
                <a:cs typeface="Arial" panose="020B0604020202020204" pitchFamily="34" charset="0"/>
              </a:rPr>
              <a:t>Шайзада</a:t>
            </a:r>
            <a:r>
              <a:rPr lang="ru-RU" sz="1600" b="0" kern="0" dirty="0" smtClean="0">
                <a:solidFill>
                  <a:srgbClr val="0033FF"/>
                </a:solidFill>
                <a:latin typeface="Calibri" panose="020F0502020204030204" pitchFamily="34" charset="0"/>
                <a:cs typeface="Arial" panose="020B0604020202020204" pitchFamily="34" charset="0"/>
              </a:rPr>
              <a:t> </a:t>
            </a:r>
            <a:r>
              <a:rPr lang="ru-RU" sz="1600" b="0" kern="0" dirty="0" err="1" smtClean="0">
                <a:solidFill>
                  <a:srgbClr val="0033FF"/>
                </a:solidFill>
                <a:latin typeface="Calibri" panose="020F0502020204030204" pitchFamily="34" charset="0"/>
                <a:cs typeface="Arial" panose="020B0604020202020204" pitchFamily="34" charset="0"/>
              </a:rPr>
              <a:t>Тасбулатова</a:t>
            </a:r>
            <a:r>
              <a:rPr lang="ru-RU" sz="1600" b="0" kern="0" dirty="0" smtClean="0">
                <a:solidFill>
                  <a:srgbClr val="0033FF"/>
                </a:solidFill>
                <a:latin typeface="Calibri" panose="020F0502020204030204" pitchFamily="34" charset="0"/>
                <a:cs typeface="Arial" panose="020B0604020202020204" pitchFamily="34" charset="0"/>
              </a:rPr>
              <a:t> </a:t>
            </a:r>
          </a:p>
          <a:p>
            <a:pPr algn="ctr"/>
            <a:r>
              <a:rPr lang="ru-RU" sz="1600" b="0" kern="0" dirty="0" smtClean="0">
                <a:solidFill>
                  <a:srgbClr val="0033FF"/>
                </a:solidFill>
                <a:latin typeface="Calibri" panose="020F0502020204030204" pitchFamily="34" charset="0"/>
                <a:cs typeface="Arial" panose="020B0604020202020204" pitchFamily="34" charset="0"/>
              </a:rPr>
              <a:t>Национальный Офис </a:t>
            </a:r>
            <a:r>
              <a:rPr lang="ru-RU" sz="1600" b="0" kern="0" dirty="0" err="1" smtClean="0">
                <a:solidFill>
                  <a:srgbClr val="0033FF"/>
                </a:solidFill>
                <a:latin typeface="Calibri" panose="020F0502020204030204" pitchFamily="34" charset="0"/>
                <a:cs typeface="Arial" panose="020B0604020202020204" pitchFamily="34" charset="0"/>
              </a:rPr>
              <a:t>Эразмус</a:t>
            </a:r>
            <a:r>
              <a:rPr lang="ru-RU" sz="1600" b="0" kern="0" dirty="0" smtClean="0">
                <a:solidFill>
                  <a:srgbClr val="0033FF"/>
                </a:solidFill>
                <a:latin typeface="Calibri" panose="020F0502020204030204" pitchFamily="34" charset="0"/>
                <a:cs typeface="Arial" panose="020B0604020202020204" pitchFamily="34" charset="0"/>
              </a:rPr>
              <a:t> + в Казахстане </a:t>
            </a:r>
          </a:p>
          <a:p>
            <a:pPr algn="ctr"/>
            <a:r>
              <a:rPr lang="ru-RU" sz="1600" b="0" kern="0" dirty="0" smtClean="0">
                <a:solidFill>
                  <a:srgbClr val="0033FF"/>
                </a:solidFill>
                <a:latin typeface="Calibri" panose="020F0502020204030204" pitchFamily="34" charset="0"/>
                <a:cs typeface="Arial" panose="020B0604020202020204" pitchFamily="34" charset="0"/>
              </a:rPr>
              <a:t>Координатор Программы</a:t>
            </a: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33" y="252231"/>
            <a:ext cx="2895866" cy="623540"/>
          </a:xfrm>
          <a:prstGeom prst="rect">
            <a:avLst/>
          </a:prstGeom>
        </p:spPr>
      </p:pic>
    </p:spTree>
    <p:extLst>
      <p:ext uri="{BB962C8B-B14F-4D97-AF65-F5344CB8AC3E}">
        <p14:creationId xmlns:p14="http://schemas.microsoft.com/office/powerpoint/2010/main" val="370225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11477" y="1124744"/>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22" y="-12248"/>
            <a:ext cx="9298434" cy="67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263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763" y="-11113"/>
            <a:ext cx="9148763" cy="686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1" name="Freeform 341"/>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8" name="Freeform 35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0" name="Freeform 35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2" name="Freeform 361"/>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3" name="Freeform 363"/>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2"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4" name="Rectangle 2"/>
          <p:cNvSpPr>
            <a:spLocks noGrp="1" noChangeArrowheads="1"/>
          </p:cNvSpPr>
          <p:nvPr>
            <p:ph type="title" idx="4294967295"/>
          </p:nvPr>
        </p:nvSpPr>
        <p:spPr>
          <a:xfrm>
            <a:off x="190500" y="344488"/>
            <a:ext cx="8459788" cy="863600"/>
          </a:xfrm>
        </p:spPr>
        <p:txBody>
          <a:bodyPr/>
          <a:lstStyle/>
          <a:p>
            <a:pPr eaLnBrk="1" hangingPunct="1"/>
            <a:r>
              <a:rPr lang="ru-RU" altLang="en-US" sz="4800" dirty="0" smtClean="0">
                <a:solidFill>
                  <a:schemeClr val="bg1"/>
                </a:solidFill>
                <a:latin typeface="Arial" panose="020B0604020202020204" pitchFamily="34" charset="0"/>
              </a:rPr>
              <a:t>Страны </a:t>
            </a:r>
            <a:r>
              <a:rPr lang="ru-RU" altLang="en-US" sz="4800" dirty="0">
                <a:solidFill>
                  <a:schemeClr val="bg1"/>
                </a:solidFill>
                <a:latin typeface="Arial" panose="020B0604020202020204" pitchFamily="34" charset="0"/>
              </a:rPr>
              <a:t>- </a:t>
            </a:r>
            <a:r>
              <a:rPr lang="ru-RU" altLang="en-US" sz="4800" dirty="0" smtClean="0">
                <a:solidFill>
                  <a:schemeClr val="bg1"/>
                </a:solidFill>
                <a:latin typeface="Arial" panose="020B0604020202020204" pitchFamily="34" charset="0"/>
              </a:rPr>
              <a:t>‘Завсегдатаи</a:t>
            </a:r>
            <a:r>
              <a:rPr lang="en-GB" altLang="en-US" sz="6200" dirty="0" smtClean="0">
                <a:solidFill>
                  <a:schemeClr val="bg1"/>
                </a:solidFill>
                <a:latin typeface="Arial" panose="020B0604020202020204" pitchFamily="34" charset="0"/>
              </a:rPr>
              <a:t>'</a:t>
            </a:r>
            <a:endParaRPr lang="en-GB" altLang="en-US" dirty="0" smtClean="0">
              <a:solidFill>
                <a:schemeClr val="bg1"/>
              </a:solidFill>
              <a:latin typeface="Arial" panose="020B0604020202020204" pitchFamily="34" charset="0"/>
            </a:endParaRPr>
          </a:p>
        </p:txBody>
      </p:sp>
      <p:sp>
        <p:nvSpPr>
          <p:cNvPr id="4126"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7"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8"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9"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0"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1"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132"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3"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4"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5"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6"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7"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8"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9"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0"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1"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2"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3"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44"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5"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6"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7"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8"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9"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0"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1"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2"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3"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4"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5"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6"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7"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8"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9"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0"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1"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2"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3"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4"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5"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6"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7"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8"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9"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0"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1"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2"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73"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4"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5"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6"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7"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8"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9" name="Freeform 336"/>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0"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1"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2"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3"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84"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5"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6"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7"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8"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9"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0"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1"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2"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3"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4"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5"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6"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7"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8"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9"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0"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1"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2"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3"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4" name="Freeform 378"/>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5"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6"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7"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8"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9"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0"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1"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2"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3"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4"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5"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6"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7"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8"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9"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0"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1"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2"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3"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4"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5" name="Freeform 399"/>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6"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7"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8"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9"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0"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1"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2" name="Freeform 424"/>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7030A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3"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4"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5"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6"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7"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8"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9"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0"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1"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2"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3"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4"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5"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6"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7"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8"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9"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0"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1"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2"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53"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4"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55"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grpSp>
        <p:nvGrpSpPr>
          <p:cNvPr id="4256" name="Group 453"/>
          <p:cNvGrpSpPr>
            <a:grpSpLocks/>
          </p:cNvGrpSpPr>
          <p:nvPr/>
        </p:nvGrpSpPr>
        <p:grpSpPr bwMode="auto">
          <a:xfrm>
            <a:off x="4292600" y="2860675"/>
            <a:ext cx="250825" cy="368300"/>
            <a:chOff x="2201" y="1250"/>
            <a:chExt cx="133" cy="193"/>
          </a:xfrm>
        </p:grpSpPr>
        <p:sp>
          <p:nvSpPr>
            <p:cNvPr id="4297"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grpSp>
      <p:sp>
        <p:nvSpPr>
          <p:cNvPr id="4257"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8" name="Freeform 50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7030A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9"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0"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1"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2"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3"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4"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5"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6"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7"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8"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pPr eaLnBrk="0" hangingPunct="0"/>
            <a:endParaRPr lang="en-GB" sz="1400" b="1">
              <a:solidFill>
                <a:srgbClr val="FFFFFF"/>
              </a:solidFill>
              <a:latin typeface="Arial" panose="020B0604020202020204" pitchFamily="34" charset="0"/>
            </a:endParaRPr>
          </a:p>
        </p:txBody>
      </p:sp>
      <p:sp>
        <p:nvSpPr>
          <p:cNvPr id="4269"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0"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1"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2"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3"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7030A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4"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5"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6"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7"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8"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9"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0"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1"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2"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3"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4"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5"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6" name="Freeform 296"/>
          <p:cNvSpPr>
            <a:spLocks/>
          </p:cNvSpPr>
          <p:nvPr/>
        </p:nvSpPr>
        <p:spPr bwMode="auto">
          <a:xfrm>
            <a:off x="6264275" y="36576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7030A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7" name="Freeform 297"/>
          <p:cNvSpPr>
            <a:spLocks/>
          </p:cNvSpPr>
          <p:nvPr/>
        </p:nvSpPr>
        <p:spPr bwMode="auto">
          <a:xfrm>
            <a:off x="6002338" y="3625850"/>
            <a:ext cx="35401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8"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9"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0" name="Freeform 447"/>
          <p:cNvSpPr>
            <a:spLocks/>
          </p:cNvSpPr>
          <p:nvPr/>
        </p:nvSpPr>
        <p:spPr bwMode="auto">
          <a:xfrm>
            <a:off x="6902450" y="3989388"/>
            <a:ext cx="269875" cy="488950"/>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91"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2"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93"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4"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95"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6" name="Freeform 329"/>
          <p:cNvSpPr>
            <a:spLocks/>
          </p:cNvSpPr>
          <p:nvPr/>
        </p:nvSpPr>
        <p:spPr bwMode="auto">
          <a:xfrm>
            <a:off x="7165975" y="43481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Tree>
    <p:extLst>
      <p:ext uri="{BB962C8B-B14F-4D97-AF65-F5344CB8AC3E}">
        <p14:creationId xmlns:p14="http://schemas.microsoft.com/office/powerpoint/2010/main" val="816937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63721"/>
            <a:ext cx="8834631" cy="492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9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763" y="-11113"/>
            <a:ext cx="9148763" cy="686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1" name="Freeform 341"/>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8" name="Freeform 35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0" name="Freeform 35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2" name="Freeform 361"/>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3" name="Freeform 363"/>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2"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4" name="Rectangle 2"/>
          <p:cNvSpPr>
            <a:spLocks noGrp="1" noChangeArrowheads="1"/>
          </p:cNvSpPr>
          <p:nvPr>
            <p:ph type="title" idx="4294967295"/>
          </p:nvPr>
        </p:nvSpPr>
        <p:spPr>
          <a:xfrm>
            <a:off x="190500" y="344487"/>
            <a:ext cx="8459788" cy="1114425"/>
          </a:xfrm>
        </p:spPr>
        <p:txBody>
          <a:bodyPr/>
          <a:lstStyle/>
          <a:p>
            <a:pPr eaLnBrk="1" hangingPunct="1"/>
            <a:r>
              <a:rPr lang="ru-RU" altLang="en-US" sz="3600" dirty="0" smtClean="0">
                <a:solidFill>
                  <a:schemeClr val="bg1"/>
                </a:solidFill>
                <a:latin typeface="Arial" panose="020B0604020202020204" pitchFamily="34" charset="0"/>
              </a:rPr>
              <a:t>ИНСТРУМЕНТ РАЗВИТИЯ</a:t>
            </a:r>
            <a:br>
              <a:rPr lang="ru-RU" altLang="en-US" sz="3600" dirty="0" smtClean="0">
                <a:solidFill>
                  <a:schemeClr val="bg1"/>
                </a:solidFill>
                <a:latin typeface="Arial" panose="020B0604020202020204" pitchFamily="34" charset="0"/>
              </a:rPr>
            </a:br>
            <a:r>
              <a:rPr lang="ru-RU" altLang="en-US" sz="3600" dirty="0" smtClean="0">
                <a:solidFill>
                  <a:schemeClr val="bg1"/>
                </a:solidFill>
                <a:latin typeface="Arial" panose="020B0604020202020204" pitchFamily="34" charset="0"/>
              </a:rPr>
              <a:t>СОТРУДНИЧЕСТВА (</a:t>
            </a:r>
            <a:r>
              <a:rPr lang="en-GB" altLang="en-US" sz="3600" dirty="0" smtClean="0">
                <a:solidFill>
                  <a:schemeClr val="bg1"/>
                </a:solidFill>
                <a:latin typeface="Arial" panose="020B0604020202020204" pitchFamily="34" charset="0"/>
              </a:rPr>
              <a:t>DCI)</a:t>
            </a:r>
            <a:r>
              <a:rPr lang="ru-RU" altLang="en-US" sz="3600" dirty="0" smtClean="0">
                <a:solidFill>
                  <a:schemeClr val="bg1"/>
                </a:solidFill>
                <a:latin typeface="Arial" panose="020B0604020202020204" pitchFamily="34" charset="0"/>
              </a:rPr>
              <a:t> В АЗИИ</a:t>
            </a:r>
            <a:endParaRPr lang="en-GB" altLang="en-US" sz="3600" dirty="0" smtClean="0">
              <a:solidFill>
                <a:schemeClr val="bg1"/>
              </a:solidFill>
              <a:latin typeface="Arial" panose="020B0604020202020204" pitchFamily="34" charset="0"/>
            </a:endParaRPr>
          </a:p>
        </p:txBody>
      </p:sp>
      <p:sp>
        <p:nvSpPr>
          <p:cNvPr id="4126"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7"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8"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9"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0"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1"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132"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3"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4"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5"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6"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7"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8"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9"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0"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1"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2"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3"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44"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5"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6"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7"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8"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9"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0"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1"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2"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3"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4"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5"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6"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7"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8"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9"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0"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1"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2"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3"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4"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5"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6"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7"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8"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9"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0"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1"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2"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73"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4"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5"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6"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7"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8"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9" name="Freeform 336"/>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0"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1"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2"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3"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84"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5"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6"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7"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8"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9"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0"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1"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2"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3"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4"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5"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6"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7"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8"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9"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0"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1"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2"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3"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4" name="Freeform 378"/>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5"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6"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7"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8"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9"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0"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1"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2"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3"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4"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5"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6"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7"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8"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9"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0"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1"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2"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3"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4"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5" name="Freeform 399"/>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6"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7"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8"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9"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0"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1"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2" name="Freeform 424"/>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3"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4"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5"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6"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7"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8"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9"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0"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1"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2"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3"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4"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5"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6"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7"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8"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9"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0"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1"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2"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53"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4"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5"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grpSp>
        <p:nvGrpSpPr>
          <p:cNvPr id="4256" name="Group 453"/>
          <p:cNvGrpSpPr>
            <a:grpSpLocks/>
          </p:cNvGrpSpPr>
          <p:nvPr/>
        </p:nvGrpSpPr>
        <p:grpSpPr bwMode="auto">
          <a:xfrm>
            <a:off x="4292600" y="2860675"/>
            <a:ext cx="250825" cy="368300"/>
            <a:chOff x="2201" y="1250"/>
            <a:chExt cx="133" cy="193"/>
          </a:xfrm>
        </p:grpSpPr>
        <p:sp>
          <p:nvSpPr>
            <p:cNvPr id="4297"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grpSp>
      <p:sp>
        <p:nvSpPr>
          <p:cNvPr id="4257"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8" name="Freeform 50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9"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0"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1"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2"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3"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4"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5"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6"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7"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8"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pPr eaLnBrk="0" hangingPunct="0"/>
            <a:endParaRPr lang="en-GB" sz="1400" b="1">
              <a:solidFill>
                <a:srgbClr val="FFFFFF"/>
              </a:solidFill>
              <a:latin typeface="Arial" panose="020B0604020202020204" pitchFamily="34" charset="0"/>
            </a:endParaRPr>
          </a:p>
        </p:txBody>
      </p:sp>
      <p:sp>
        <p:nvSpPr>
          <p:cNvPr id="4269"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0"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1"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2"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3"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74"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5"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6"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7"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8"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9"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0"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1"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82"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3"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4"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5"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6" name="Freeform 296"/>
          <p:cNvSpPr>
            <a:spLocks/>
          </p:cNvSpPr>
          <p:nvPr/>
        </p:nvSpPr>
        <p:spPr bwMode="auto">
          <a:xfrm>
            <a:off x="6264275" y="36576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7" name="Freeform 297"/>
          <p:cNvSpPr>
            <a:spLocks/>
          </p:cNvSpPr>
          <p:nvPr/>
        </p:nvSpPr>
        <p:spPr bwMode="auto">
          <a:xfrm>
            <a:off x="6002338" y="3625850"/>
            <a:ext cx="35401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8"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9"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0" name="Freeform 447"/>
          <p:cNvSpPr>
            <a:spLocks/>
          </p:cNvSpPr>
          <p:nvPr/>
        </p:nvSpPr>
        <p:spPr bwMode="auto">
          <a:xfrm>
            <a:off x="6902450" y="3989388"/>
            <a:ext cx="269875" cy="488950"/>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91"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2"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93"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4"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95"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6" name="Freeform 329"/>
          <p:cNvSpPr>
            <a:spLocks/>
          </p:cNvSpPr>
          <p:nvPr/>
        </p:nvSpPr>
        <p:spPr bwMode="auto">
          <a:xfrm>
            <a:off x="7165975" y="43481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Tree>
    <p:extLst>
      <p:ext uri="{BB962C8B-B14F-4D97-AF65-F5344CB8AC3E}">
        <p14:creationId xmlns:p14="http://schemas.microsoft.com/office/powerpoint/2010/main" val="390902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11477" y="1124744"/>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graphicFrame>
        <p:nvGraphicFramePr>
          <p:cNvPr id="7" name="Chart 6"/>
          <p:cNvGraphicFramePr>
            <a:graphicFrameLocks/>
          </p:cNvGraphicFramePr>
          <p:nvPr>
            <p:extLst>
              <p:ext uri="{D42A27DB-BD31-4B8C-83A1-F6EECF244321}">
                <p14:modId xmlns:p14="http://schemas.microsoft.com/office/powerpoint/2010/main" val="1609721469"/>
              </p:ext>
            </p:extLst>
          </p:nvPr>
        </p:nvGraphicFramePr>
        <p:xfrm>
          <a:off x="107504" y="116632"/>
          <a:ext cx="8847949" cy="6552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72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381" y="21430"/>
            <a:ext cx="9148763" cy="686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099" name="Freeform 321"/>
          <p:cNvSpPr>
            <a:spLocks/>
          </p:cNvSpPr>
          <p:nvPr/>
        </p:nvSpPr>
        <p:spPr bwMode="auto">
          <a:xfrm rot="730076">
            <a:off x="4227513" y="3382963"/>
            <a:ext cx="360362" cy="282575"/>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0" name="Freeform 322"/>
          <p:cNvSpPr>
            <a:spLocks/>
          </p:cNvSpPr>
          <p:nvPr/>
        </p:nvSpPr>
        <p:spPr bwMode="auto">
          <a:xfrm rot="926903">
            <a:off x="4237038" y="3402013"/>
            <a:ext cx="90487" cy="19843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1" name="Freeform 341"/>
          <p:cNvSpPr>
            <a:spLocks/>
          </p:cNvSpPr>
          <p:nvPr/>
        </p:nvSpPr>
        <p:spPr bwMode="auto">
          <a:xfrm>
            <a:off x="4767263" y="3276600"/>
            <a:ext cx="190500" cy="84138"/>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2" name="Freeform 342"/>
          <p:cNvSpPr>
            <a:spLocks/>
          </p:cNvSpPr>
          <p:nvPr/>
        </p:nvSpPr>
        <p:spPr bwMode="auto">
          <a:xfrm rot="471028">
            <a:off x="4440238" y="3171825"/>
            <a:ext cx="304800" cy="293688"/>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3" name="Freeform 343"/>
          <p:cNvSpPr>
            <a:spLocks/>
          </p:cNvSpPr>
          <p:nvPr/>
        </p:nvSpPr>
        <p:spPr bwMode="auto">
          <a:xfrm>
            <a:off x="4699000" y="3348038"/>
            <a:ext cx="311150" cy="315912"/>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4" name="Freeform 344"/>
          <p:cNvSpPr>
            <a:spLocks/>
          </p:cNvSpPr>
          <p:nvPr/>
        </p:nvSpPr>
        <p:spPr bwMode="auto">
          <a:xfrm>
            <a:off x="4691063" y="3040063"/>
            <a:ext cx="200025"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5" name="Freeform 345"/>
          <p:cNvSpPr>
            <a:spLocks/>
          </p:cNvSpPr>
          <p:nvPr/>
        </p:nvSpPr>
        <p:spPr bwMode="auto">
          <a:xfrm>
            <a:off x="4665663" y="3100388"/>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6" name="Freeform 346"/>
          <p:cNvSpPr>
            <a:spLocks/>
          </p:cNvSpPr>
          <p:nvPr/>
        </p:nvSpPr>
        <p:spPr bwMode="auto">
          <a:xfrm rot="-633815">
            <a:off x="5046663" y="3533775"/>
            <a:ext cx="158750" cy="163513"/>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7" name="Freeform 351"/>
          <p:cNvSpPr>
            <a:spLocks/>
          </p:cNvSpPr>
          <p:nvPr/>
        </p:nvSpPr>
        <p:spPr bwMode="auto">
          <a:xfrm>
            <a:off x="5037138" y="3279775"/>
            <a:ext cx="204787" cy="16827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8" name="Freeform 353"/>
          <p:cNvSpPr>
            <a:spLocks/>
          </p:cNvSpPr>
          <p:nvPr/>
        </p:nvSpPr>
        <p:spPr bwMode="auto">
          <a:xfrm>
            <a:off x="4830763" y="3201988"/>
            <a:ext cx="158750" cy="82550"/>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09" name="Freeform 354"/>
          <p:cNvSpPr>
            <a:spLocks/>
          </p:cNvSpPr>
          <p:nvPr/>
        </p:nvSpPr>
        <p:spPr bwMode="auto">
          <a:xfrm>
            <a:off x="4943475" y="3287713"/>
            <a:ext cx="138113" cy="95250"/>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0" name="Freeform 355"/>
          <p:cNvSpPr>
            <a:spLocks/>
          </p:cNvSpPr>
          <p:nvPr/>
        </p:nvSpPr>
        <p:spPr bwMode="auto">
          <a:xfrm>
            <a:off x="4948238" y="3248025"/>
            <a:ext cx="133350" cy="69850"/>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1" name="Freeform 356"/>
          <p:cNvSpPr>
            <a:spLocks/>
          </p:cNvSpPr>
          <p:nvPr/>
        </p:nvSpPr>
        <p:spPr bwMode="auto">
          <a:xfrm>
            <a:off x="5097463" y="3429000"/>
            <a:ext cx="182562" cy="141288"/>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2" name="Freeform 361"/>
          <p:cNvSpPr>
            <a:spLocks/>
          </p:cNvSpPr>
          <p:nvPr/>
        </p:nvSpPr>
        <p:spPr bwMode="auto">
          <a:xfrm>
            <a:off x="4691063" y="3314700"/>
            <a:ext cx="114300" cy="65088"/>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3" name="Freeform 363"/>
          <p:cNvSpPr>
            <a:spLocks/>
          </p:cNvSpPr>
          <p:nvPr/>
        </p:nvSpPr>
        <p:spPr bwMode="auto">
          <a:xfrm>
            <a:off x="4633913" y="3168650"/>
            <a:ext cx="71437" cy="7461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4"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5"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6"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7"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8"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19"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0"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1"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2"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4" name="Rectangle 2"/>
          <p:cNvSpPr>
            <a:spLocks noGrp="1" noChangeArrowheads="1"/>
          </p:cNvSpPr>
          <p:nvPr>
            <p:ph type="title" idx="4294967295"/>
          </p:nvPr>
        </p:nvSpPr>
        <p:spPr>
          <a:xfrm>
            <a:off x="190500" y="344488"/>
            <a:ext cx="8459788" cy="863600"/>
          </a:xfrm>
        </p:spPr>
        <p:txBody>
          <a:bodyPr/>
          <a:lstStyle/>
          <a:p>
            <a:pPr eaLnBrk="1" hangingPunct="1"/>
            <a:r>
              <a:rPr lang="ru-RU" altLang="en-US" sz="2800" dirty="0">
                <a:solidFill>
                  <a:schemeClr val="bg1"/>
                </a:solidFill>
                <a:latin typeface="Arial" panose="020B0604020202020204" pitchFamily="34" charset="0"/>
              </a:rPr>
              <a:t>ИНСТРУМЕНТ </a:t>
            </a:r>
            <a:r>
              <a:rPr lang="ru-RU" altLang="en-US" sz="2800" dirty="0" smtClean="0">
                <a:solidFill>
                  <a:schemeClr val="bg1"/>
                </a:solidFill>
                <a:latin typeface="Arial" panose="020B0604020202020204" pitchFamily="34" charset="0"/>
              </a:rPr>
              <a:t>РАЗВИТИЯ</a:t>
            </a:r>
            <a:r>
              <a:rPr lang="en-US" altLang="en-US" sz="2800" dirty="0" smtClean="0">
                <a:solidFill>
                  <a:schemeClr val="bg1"/>
                </a:solidFill>
                <a:latin typeface="Arial" panose="020B0604020202020204" pitchFamily="34" charset="0"/>
              </a:rPr>
              <a:t> </a:t>
            </a:r>
            <a:r>
              <a:rPr lang="ru-RU" altLang="en-US" sz="2800" dirty="0" smtClean="0">
                <a:solidFill>
                  <a:schemeClr val="bg1"/>
                </a:solidFill>
                <a:latin typeface="Arial" panose="020B0604020202020204" pitchFamily="34" charset="0"/>
              </a:rPr>
              <a:t>СОТРУДНИЧЕСТВА </a:t>
            </a:r>
            <a:r>
              <a:rPr lang="ru-RU" altLang="en-US" sz="2800" dirty="0">
                <a:solidFill>
                  <a:schemeClr val="bg1"/>
                </a:solidFill>
                <a:latin typeface="Arial" panose="020B0604020202020204" pitchFamily="34" charset="0"/>
              </a:rPr>
              <a:t/>
            </a:r>
            <a:br>
              <a:rPr lang="ru-RU" altLang="en-US" sz="2800" dirty="0">
                <a:solidFill>
                  <a:schemeClr val="bg1"/>
                </a:solidFill>
                <a:latin typeface="Arial" panose="020B0604020202020204" pitchFamily="34" charset="0"/>
              </a:rPr>
            </a:br>
            <a:r>
              <a:rPr lang="ru-RU" altLang="en-US" sz="2800" dirty="0" smtClean="0">
                <a:solidFill>
                  <a:schemeClr val="bg1"/>
                </a:solidFill>
                <a:latin typeface="Arial" panose="020B0604020202020204" pitchFamily="34" charset="0"/>
              </a:rPr>
              <a:t> (</a:t>
            </a:r>
            <a:r>
              <a:rPr lang="en-US" altLang="en-US" sz="2800" dirty="0" smtClean="0">
                <a:solidFill>
                  <a:schemeClr val="bg1"/>
                </a:solidFill>
                <a:latin typeface="Arial" panose="020B0604020202020204" pitchFamily="34" charset="0"/>
              </a:rPr>
              <a:t>DCI</a:t>
            </a:r>
            <a:r>
              <a:rPr lang="ru-RU" altLang="en-US" sz="2800" dirty="0" smtClean="0">
                <a:solidFill>
                  <a:schemeClr val="bg1"/>
                </a:solidFill>
                <a:latin typeface="Arial" panose="020B0604020202020204" pitchFamily="34" charset="0"/>
              </a:rPr>
              <a:t>) В ЛАТИНСКОЙ АМЕРИКЕ</a:t>
            </a:r>
            <a:endParaRPr lang="en-GB" altLang="en-US" sz="2800" dirty="0" smtClean="0">
              <a:solidFill>
                <a:schemeClr val="bg1"/>
              </a:solidFill>
              <a:latin typeface="Arial" panose="020B0604020202020204" pitchFamily="34" charset="0"/>
            </a:endParaRPr>
          </a:p>
        </p:txBody>
      </p:sp>
      <p:sp>
        <p:nvSpPr>
          <p:cNvPr id="4126" name="Freeform 257"/>
          <p:cNvSpPr>
            <a:spLocks/>
          </p:cNvSpPr>
          <p:nvPr/>
        </p:nvSpPr>
        <p:spPr bwMode="auto">
          <a:xfrm>
            <a:off x="4252913" y="3009900"/>
            <a:ext cx="109537" cy="163513"/>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7" name="Freeform 258"/>
          <p:cNvSpPr>
            <a:spLocks/>
          </p:cNvSpPr>
          <p:nvPr/>
        </p:nvSpPr>
        <p:spPr bwMode="auto">
          <a:xfrm>
            <a:off x="5830888" y="1674813"/>
            <a:ext cx="436562" cy="557212"/>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8" name="Freeform 259"/>
          <p:cNvSpPr>
            <a:spLocks/>
          </p:cNvSpPr>
          <p:nvPr/>
        </p:nvSpPr>
        <p:spPr bwMode="auto">
          <a:xfrm>
            <a:off x="5572125" y="4953000"/>
            <a:ext cx="166688" cy="346075"/>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29" name="Freeform 266"/>
          <p:cNvSpPr>
            <a:spLocks/>
          </p:cNvSpPr>
          <p:nvPr/>
        </p:nvSpPr>
        <p:spPr bwMode="auto">
          <a:xfrm>
            <a:off x="8650288" y="5749925"/>
            <a:ext cx="179387" cy="204788"/>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0" name="Freeform 267"/>
          <p:cNvSpPr>
            <a:spLocks/>
          </p:cNvSpPr>
          <p:nvPr/>
        </p:nvSpPr>
        <p:spPr bwMode="auto">
          <a:xfrm>
            <a:off x="8805863" y="5565775"/>
            <a:ext cx="125412" cy="201613"/>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1" name="Freeform 268"/>
          <p:cNvSpPr>
            <a:spLocks/>
          </p:cNvSpPr>
          <p:nvPr/>
        </p:nvSpPr>
        <p:spPr bwMode="auto">
          <a:xfrm>
            <a:off x="7323138" y="4938713"/>
            <a:ext cx="989012" cy="750887"/>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132" name="Freeform 269"/>
          <p:cNvSpPr>
            <a:spLocks/>
          </p:cNvSpPr>
          <p:nvPr/>
        </p:nvSpPr>
        <p:spPr bwMode="auto">
          <a:xfrm>
            <a:off x="8099425" y="5734050"/>
            <a:ext cx="87313" cy="11906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3" name="Freeform 271"/>
          <p:cNvSpPr>
            <a:spLocks/>
          </p:cNvSpPr>
          <p:nvPr/>
        </p:nvSpPr>
        <p:spPr bwMode="auto">
          <a:xfrm>
            <a:off x="7259638" y="4486275"/>
            <a:ext cx="227012" cy="265113"/>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4" name="Freeform 274"/>
          <p:cNvSpPr>
            <a:spLocks/>
          </p:cNvSpPr>
          <p:nvPr/>
        </p:nvSpPr>
        <p:spPr bwMode="auto">
          <a:xfrm>
            <a:off x="7456488" y="4618038"/>
            <a:ext cx="141287" cy="17303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5" name="Freeform 275"/>
          <p:cNvSpPr>
            <a:spLocks/>
          </p:cNvSpPr>
          <p:nvPr/>
        </p:nvSpPr>
        <p:spPr bwMode="auto">
          <a:xfrm>
            <a:off x="7135813" y="4814888"/>
            <a:ext cx="265112" cy="60325"/>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6" name="Freeform 276"/>
          <p:cNvSpPr>
            <a:spLocks/>
          </p:cNvSpPr>
          <p:nvPr/>
        </p:nvSpPr>
        <p:spPr bwMode="auto">
          <a:xfrm>
            <a:off x="2928938" y="3178175"/>
            <a:ext cx="158750" cy="179388"/>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7" name="Freeform 277"/>
          <p:cNvSpPr>
            <a:spLocks/>
          </p:cNvSpPr>
          <p:nvPr/>
        </p:nvSpPr>
        <p:spPr bwMode="auto">
          <a:xfrm>
            <a:off x="2276475" y="4084638"/>
            <a:ext cx="276225" cy="7778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8" name="Freeform 278"/>
          <p:cNvSpPr>
            <a:spLocks/>
          </p:cNvSpPr>
          <p:nvPr/>
        </p:nvSpPr>
        <p:spPr bwMode="auto">
          <a:xfrm>
            <a:off x="2552700" y="4170363"/>
            <a:ext cx="171450" cy="47625"/>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39" name="Freeform 279"/>
          <p:cNvSpPr>
            <a:spLocks/>
          </p:cNvSpPr>
          <p:nvPr/>
        </p:nvSpPr>
        <p:spPr bwMode="auto">
          <a:xfrm>
            <a:off x="4814888" y="3643313"/>
            <a:ext cx="77787" cy="4603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0" name="Freeform 280"/>
          <p:cNvSpPr>
            <a:spLocks/>
          </p:cNvSpPr>
          <p:nvPr/>
        </p:nvSpPr>
        <p:spPr bwMode="auto">
          <a:xfrm>
            <a:off x="4727575" y="3554413"/>
            <a:ext cx="31750" cy="61912"/>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1" name="Freeform 281"/>
          <p:cNvSpPr>
            <a:spLocks/>
          </p:cNvSpPr>
          <p:nvPr/>
        </p:nvSpPr>
        <p:spPr bwMode="auto">
          <a:xfrm>
            <a:off x="4719638" y="3490913"/>
            <a:ext cx="39687" cy="47625"/>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2" name="Freeform 282"/>
          <p:cNvSpPr>
            <a:spLocks/>
          </p:cNvSpPr>
          <p:nvPr/>
        </p:nvSpPr>
        <p:spPr bwMode="auto">
          <a:xfrm>
            <a:off x="5518150" y="3667125"/>
            <a:ext cx="39688" cy="7938"/>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3"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44" name="Freeform 284"/>
          <p:cNvSpPr>
            <a:spLocks/>
          </p:cNvSpPr>
          <p:nvPr/>
        </p:nvSpPr>
        <p:spPr bwMode="auto">
          <a:xfrm>
            <a:off x="5119688" y="3517900"/>
            <a:ext cx="492125" cy="179388"/>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5" name="Freeform 285"/>
          <p:cNvSpPr>
            <a:spLocks/>
          </p:cNvSpPr>
          <p:nvPr/>
        </p:nvSpPr>
        <p:spPr bwMode="auto">
          <a:xfrm>
            <a:off x="5367338" y="3667125"/>
            <a:ext cx="180975" cy="146050"/>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6" name="Freeform 286"/>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7" name="Freeform 287"/>
          <p:cNvSpPr>
            <a:spLocks/>
          </p:cNvSpPr>
          <p:nvPr/>
        </p:nvSpPr>
        <p:spPr bwMode="auto">
          <a:xfrm>
            <a:off x="5343525" y="3783013"/>
            <a:ext cx="127000" cy="115887"/>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8" name="Freeform 288"/>
          <p:cNvSpPr>
            <a:spLocks/>
          </p:cNvSpPr>
          <p:nvPr/>
        </p:nvSpPr>
        <p:spPr bwMode="auto">
          <a:xfrm>
            <a:off x="5783263" y="4002088"/>
            <a:ext cx="119062" cy="77787"/>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49" name="Freeform 289"/>
          <p:cNvSpPr>
            <a:spLocks/>
          </p:cNvSpPr>
          <p:nvPr/>
        </p:nvSpPr>
        <p:spPr bwMode="auto">
          <a:xfrm>
            <a:off x="5800725" y="4032250"/>
            <a:ext cx="187325" cy="217488"/>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0" name="Freeform 290"/>
          <p:cNvSpPr>
            <a:spLocks/>
          </p:cNvSpPr>
          <p:nvPr/>
        </p:nvSpPr>
        <p:spPr bwMode="auto">
          <a:xfrm>
            <a:off x="5565775" y="4171950"/>
            <a:ext cx="265113"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1" name="Freeform 291"/>
          <p:cNvSpPr>
            <a:spLocks/>
          </p:cNvSpPr>
          <p:nvPr/>
        </p:nvSpPr>
        <p:spPr bwMode="auto">
          <a:xfrm>
            <a:off x="5378450" y="3813175"/>
            <a:ext cx="492125" cy="422275"/>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2" name="Freeform 292"/>
          <p:cNvSpPr>
            <a:spLocks/>
          </p:cNvSpPr>
          <p:nvPr/>
        </p:nvSpPr>
        <p:spPr bwMode="auto">
          <a:xfrm>
            <a:off x="5800725" y="4079875"/>
            <a:ext cx="77788" cy="92075"/>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3" name="Freeform 293"/>
          <p:cNvSpPr>
            <a:spLocks/>
          </p:cNvSpPr>
          <p:nvPr/>
        </p:nvSpPr>
        <p:spPr bwMode="auto">
          <a:xfrm>
            <a:off x="5462588" y="3657600"/>
            <a:ext cx="249237" cy="250825"/>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4" name="Freeform 294"/>
          <p:cNvSpPr>
            <a:spLocks/>
          </p:cNvSpPr>
          <p:nvPr/>
        </p:nvSpPr>
        <p:spPr bwMode="auto">
          <a:xfrm>
            <a:off x="5605463" y="3589338"/>
            <a:ext cx="469900" cy="42703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5" name="Freeform 299"/>
          <p:cNvSpPr>
            <a:spLocks/>
          </p:cNvSpPr>
          <p:nvPr/>
        </p:nvSpPr>
        <p:spPr bwMode="auto">
          <a:xfrm>
            <a:off x="5013325" y="2963863"/>
            <a:ext cx="158750" cy="107950"/>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6" name="Freeform 300"/>
          <p:cNvSpPr>
            <a:spLocks/>
          </p:cNvSpPr>
          <p:nvPr/>
        </p:nvSpPr>
        <p:spPr bwMode="auto">
          <a:xfrm>
            <a:off x="5083175" y="2814638"/>
            <a:ext cx="11906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7" name="Freeform 301"/>
          <p:cNvSpPr>
            <a:spLocks/>
          </p:cNvSpPr>
          <p:nvPr/>
        </p:nvSpPr>
        <p:spPr bwMode="auto">
          <a:xfrm>
            <a:off x="5078413" y="2971800"/>
            <a:ext cx="233362" cy="211138"/>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8" name="Freeform 302"/>
          <p:cNvSpPr>
            <a:spLocks/>
          </p:cNvSpPr>
          <p:nvPr/>
        </p:nvSpPr>
        <p:spPr bwMode="auto">
          <a:xfrm>
            <a:off x="5021263" y="2886075"/>
            <a:ext cx="190500" cy="107950"/>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59" name="Freeform 303"/>
          <p:cNvSpPr>
            <a:spLocks/>
          </p:cNvSpPr>
          <p:nvPr/>
        </p:nvSpPr>
        <p:spPr bwMode="auto">
          <a:xfrm>
            <a:off x="4119563" y="4337050"/>
            <a:ext cx="188912" cy="141288"/>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0" name="Freeform 304"/>
          <p:cNvSpPr>
            <a:spLocks/>
          </p:cNvSpPr>
          <p:nvPr/>
        </p:nvSpPr>
        <p:spPr bwMode="auto">
          <a:xfrm>
            <a:off x="4073525" y="4235450"/>
            <a:ext cx="147638" cy="111125"/>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1" name="Freeform 305"/>
          <p:cNvSpPr>
            <a:spLocks/>
          </p:cNvSpPr>
          <p:nvPr/>
        </p:nvSpPr>
        <p:spPr bwMode="auto">
          <a:xfrm>
            <a:off x="4081463" y="3963988"/>
            <a:ext cx="298450" cy="319087"/>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2" name="Freeform 306"/>
          <p:cNvSpPr>
            <a:spLocks/>
          </p:cNvSpPr>
          <p:nvPr/>
        </p:nvSpPr>
        <p:spPr bwMode="auto">
          <a:xfrm>
            <a:off x="5108575" y="3830638"/>
            <a:ext cx="282575" cy="273050"/>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3" name="Freeform 307"/>
          <p:cNvSpPr>
            <a:spLocks/>
          </p:cNvSpPr>
          <p:nvPr/>
        </p:nvSpPr>
        <p:spPr bwMode="auto">
          <a:xfrm>
            <a:off x="4722813" y="3783013"/>
            <a:ext cx="409575" cy="38893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4" name="Freeform 308"/>
          <p:cNvSpPr>
            <a:spLocks/>
          </p:cNvSpPr>
          <p:nvPr/>
        </p:nvSpPr>
        <p:spPr bwMode="auto">
          <a:xfrm>
            <a:off x="4683125" y="3667125"/>
            <a:ext cx="103188" cy="193675"/>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5" name="Freeform 309"/>
          <p:cNvSpPr>
            <a:spLocks/>
          </p:cNvSpPr>
          <p:nvPr/>
        </p:nvSpPr>
        <p:spPr bwMode="auto">
          <a:xfrm>
            <a:off x="4176713" y="3713163"/>
            <a:ext cx="296862" cy="227012"/>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6" name="Freeform 310"/>
          <p:cNvSpPr>
            <a:spLocks/>
          </p:cNvSpPr>
          <p:nvPr/>
        </p:nvSpPr>
        <p:spPr bwMode="auto">
          <a:xfrm>
            <a:off x="4087813" y="3940175"/>
            <a:ext cx="204787"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7" name="Freeform 311"/>
          <p:cNvSpPr>
            <a:spLocks/>
          </p:cNvSpPr>
          <p:nvPr/>
        </p:nvSpPr>
        <p:spPr bwMode="auto">
          <a:xfrm>
            <a:off x="4097338" y="4337050"/>
            <a:ext cx="61912" cy="47625"/>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8" name="Freeform 312"/>
          <p:cNvSpPr>
            <a:spLocks/>
          </p:cNvSpPr>
          <p:nvPr/>
        </p:nvSpPr>
        <p:spPr bwMode="auto">
          <a:xfrm>
            <a:off x="5046663" y="4065588"/>
            <a:ext cx="406400" cy="4984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69" name="Freeform 313"/>
          <p:cNvSpPr>
            <a:spLocks/>
          </p:cNvSpPr>
          <p:nvPr/>
        </p:nvSpPr>
        <p:spPr bwMode="auto">
          <a:xfrm>
            <a:off x="4292600" y="4392613"/>
            <a:ext cx="149225" cy="14763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0" name="Freeform 314"/>
          <p:cNvSpPr>
            <a:spLocks/>
          </p:cNvSpPr>
          <p:nvPr/>
        </p:nvSpPr>
        <p:spPr bwMode="auto">
          <a:xfrm>
            <a:off x="4216400" y="4448175"/>
            <a:ext cx="106363" cy="92075"/>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1" name="Freeform 315"/>
          <p:cNvSpPr>
            <a:spLocks/>
          </p:cNvSpPr>
          <p:nvPr/>
        </p:nvSpPr>
        <p:spPr bwMode="auto">
          <a:xfrm>
            <a:off x="4167188" y="4416425"/>
            <a:ext cx="79375" cy="69850"/>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2"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73" name="Freeform 317"/>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4" name="Freeform 318"/>
          <p:cNvSpPr>
            <a:spLocks/>
          </p:cNvSpPr>
          <p:nvPr/>
        </p:nvSpPr>
        <p:spPr bwMode="auto">
          <a:xfrm>
            <a:off x="4283075" y="3667125"/>
            <a:ext cx="512763" cy="504825"/>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5" name="Freeform 327"/>
          <p:cNvSpPr>
            <a:spLocks/>
          </p:cNvSpPr>
          <p:nvPr/>
        </p:nvSpPr>
        <p:spPr bwMode="auto">
          <a:xfrm>
            <a:off x="5743575" y="3657600"/>
            <a:ext cx="25400" cy="1746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6" name="Freeform 328"/>
          <p:cNvSpPr>
            <a:spLocks/>
          </p:cNvSpPr>
          <p:nvPr/>
        </p:nvSpPr>
        <p:spPr bwMode="auto">
          <a:xfrm>
            <a:off x="5707063" y="3619500"/>
            <a:ext cx="14287" cy="23813"/>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7" name="Freeform 334"/>
          <p:cNvSpPr>
            <a:spLocks/>
          </p:cNvSpPr>
          <p:nvPr/>
        </p:nvSpPr>
        <p:spPr bwMode="auto">
          <a:xfrm>
            <a:off x="5013325" y="2206625"/>
            <a:ext cx="266700" cy="585788"/>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8" name="Freeform 335"/>
          <p:cNvSpPr>
            <a:spLocks/>
          </p:cNvSpPr>
          <p:nvPr/>
        </p:nvSpPr>
        <p:spPr bwMode="auto">
          <a:xfrm>
            <a:off x="5287963" y="3135313"/>
            <a:ext cx="15875" cy="793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79" name="Freeform 336"/>
          <p:cNvSpPr>
            <a:spLocks/>
          </p:cNvSpPr>
          <p:nvPr/>
        </p:nvSpPr>
        <p:spPr bwMode="auto">
          <a:xfrm>
            <a:off x="5186363" y="1549400"/>
            <a:ext cx="3792537" cy="2030413"/>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0" name="Freeform 337"/>
          <p:cNvSpPr>
            <a:spLocks/>
          </p:cNvSpPr>
          <p:nvPr/>
        </p:nvSpPr>
        <p:spPr bwMode="auto">
          <a:xfrm>
            <a:off x="5768975" y="3667125"/>
            <a:ext cx="71438" cy="7938"/>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1" name="Freeform 338"/>
          <p:cNvSpPr>
            <a:spLocks/>
          </p:cNvSpPr>
          <p:nvPr/>
        </p:nvSpPr>
        <p:spPr bwMode="auto">
          <a:xfrm>
            <a:off x="5659438" y="3009900"/>
            <a:ext cx="1011237" cy="709613"/>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2" name="Freeform 339"/>
          <p:cNvSpPr>
            <a:spLocks/>
          </p:cNvSpPr>
          <p:nvPr/>
        </p:nvSpPr>
        <p:spPr bwMode="auto">
          <a:xfrm>
            <a:off x="5721350" y="3643313"/>
            <a:ext cx="22225" cy="14287"/>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3"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4184" name="Freeform 347"/>
          <p:cNvSpPr>
            <a:spLocks/>
          </p:cNvSpPr>
          <p:nvPr/>
        </p:nvSpPr>
        <p:spPr bwMode="auto">
          <a:xfrm>
            <a:off x="4616450" y="2119313"/>
            <a:ext cx="649288" cy="766762"/>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5" name="Freeform 348"/>
          <p:cNvSpPr>
            <a:spLocks/>
          </p:cNvSpPr>
          <p:nvPr/>
        </p:nvSpPr>
        <p:spPr bwMode="auto">
          <a:xfrm>
            <a:off x="4772025" y="2268538"/>
            <a:ext cx="320675" cy="733425"/>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6" name="Freeform 349"/>
          <p:cNvSpPr>
            <a:spLocks/>
          </p:cNvSpPr>
          <p:nvPr/>
        </p:nvSpPr>
        <p:spPr bwMode="auto">
          <a:xfrm>
            <a:off x="5046663" y="3135313"/>
            <a:ext cx="446087" cy="28733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7" name="Freeform 350"/>
          <p:cNvSpPr>
            <a:spLocks/>
          </p:cNvSpPr>
          <p:nvPr/>
        </p:nvSpPr>
        <p:spPr bwMode="auto">
          <a:xfrm>
            <a:off x="5303838" y="3135313"/>
            <a:ext cx="55562" cy="30162"/>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8" name="Freeform 359"/>
          <p:cNvSpPr>
            <a:spLocks/>
          </p:cNvSpPr>
          <p:nvPr/>
        </p:nvSpPr>
        <p:spPr bwMode="auto">
          <a:xfrm>
            <a:off x="4991100" y="3009900"/>
            <a:ext cx="77788" cy="47625"/>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89" name="Freeform 360"/>
          <p:cNvSpPr>
            <a:spLocks/>
          </p:cNvSpPr>
          <p:nvPr/>
        </p:nvSpPr>
        <p:spPr bwMode="auto">
          <a:xfrm>
            <a:off x="4849813" y="3033713"/>
            <a:ext cx="242887" cy="217487"/>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0" name="Freeform 364"/>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1" name="Freeform 365"/>
          <p:cNvSpPr>
            <a:spLocks/>
          </p:cNvSpPr>
          <p:nvPr/>
        </p:nvSpPr>
        <p:spPr bwMode="auto">
          <a:xfrm>
            <a:off x="4503738" y="4056063"/>
            <a:ext cx="393700" cy="290512"/>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2" name="Freeform 366"/>
          <p:cNvSpPr>
            <a:spLocks/>
          </p:cNvSpPr>
          <p:nvPr/>
        </p:nvSpPr>
        <p:spPr bwMode="auto">
          <a:xfrm>
            <a:off x="4198938" y="4016375"/>
            <a:ext cx="407987" cy="384175"/>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3" name="Freeform 367"/>
          <p:cNvSpPr>
            <a:spLocks/>
          </p:cNvSpPr>
          <p:nvPr/>
        </p:nvSpPr>
        <p:spPr bwMode="auto">
          <a:xfrm>
            <a:off x="5526088" y="4370388"/>
            <a:ext cx="234950"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4" name="Freeform 368"/>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5" name="Freeform 369"/>
          <p:cNvSpPr>
            <a:spLocks/>
          </p:cNvSpPr>
          <p:nvPr/>
        </p:nvSpPr>
        <p:spPr bwMode="auto">
          <a:xfrm>
            <a:off x="4849813" y="4346575"/>
            <a:ext cx="31750" cy="123825"/>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6" name="Freeform 370"/>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7" name="Freeform 371"/>
          <p:cNvSpPr>
            <a:spLocks/>
          </p:cNvSpPr>
          <p:nvPr/>
        </p:nvSpPr>
        <p:spPr bwMode="auto">
          <a:xfrm>
            <a:off x="4833938" y="4065588"/>
            <a:ext cx="258762" cy="404812"/>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8" name="Freeform 372"/>
          <p:cNvSpPr>
            <a:spLocks/>
          </p:cNvSpPr>
          <p:nvPr/>
        </p:nvSpPr>
        <p:spPr bwMode="auto">
          <a:xfrm>
            <a:off x="4913313" y="5211763"/>
            <a:ext cx="398462" cy="354012"/>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199" name="Freeform 373"/>
          <p:cNvSpPr>
            <a:spLocks/>
          </p:cNvSpPr>
          <p:nvPr/>
        </p:nvSpPr>
        <p:spPr bwMode="auto">
          <a:xfrm>
            <a:off x="4999038" y="5095875"/>
            <a:ext cx="236537" cy="234950"/>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0" name="Freeform 374"/>
          <p:cNvSpPr>
            <a:spLocks/>
          </p:cNvSpPr>
          <p:nvPr/>
        </p:nvSpPr>
        <p:spPr bwMode="auto">
          <a:xfrm>
            <a:off x="5241925" y="4914900"/>
            <a:ext cx="268288" cy="422275"/>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1" name="Freeform 375"/>
          <p:cNvSpPr>
            <a:spLocks/>
          </p:cNvSpPr>
          <p:nvPr/>
        </p:nvSpPr>
        <p:spPr bwMode="auto">
          <a:xfrm>
            <a:off x="5241925" y="4673600"/>
            <a:ext cx="260350" cy="265113"/>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2" name="Freeform 376"/>
          <p:cNvSpPr>
            <a:spLocks/>
          </p:cNvSpPr>
          <p:nvPr/>
        </p:nvSpPr>
        <p:spPr bwMode="auto">
          <a:xfrm>
            <a:off x="4802188" y="4797425"/>
            <a:ext cx="298450" cy="298450"/>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3" name="Freeform 377"/>
          <p:cNvSpPr>
            <a:spLocks/>
          </p:cNvSpPr>
          <p:nvPr/>
        </p:nvSpPr>
        <p:spPr bwMode="auto">
          <a:xfrm>
            <a:off x="4802188" y="4516438"/>
            <a:ext cx="463550" cy="460375"/>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4" name="Freeform 378"/>
          <p:cNvSpPr>
            <a:spLocks/>
          </p:cNvSpPr>
          <p:nvPr/>
        </p:nvSpPr>
        <p:spPr bwMode="auto">
          <a:xfrm>
            <a:off x="5319713" y="4203700"/>
            <a:ext cx="369887" cy="354013"/>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5" name="Freeform 379"/>
          <p:cNvSpPr>
            <a:spLocks/>
          </p:cNvSpPr>
          <p:nvPr/>
        </p:nvSpPr>
        <p:spPr bwMode="auto">
          <a:xfrm>
            <a:off x="5343525" y="4532313"/>
            <a:ext cx="204788" cy="234950"/>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6" name="Freeform 380"/>
          <p:cNvSpPr>
            <a:spLocks/>
          </p:cNvSpPr>
          <p:nvPr/>
        </p:nvSpPr>
        <p:spPr bwMode="auto">
          <a:xfrm>
            <a:off x="5122863" y="5040313"/>
            <a:ext cx="188912" cy="179387"/>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7" name="Freeform 381"/>
          <p:cNvSpPr>
            <a:spLocks/>
          </p:cNvSpPr>
          <p:nvPr/>
        </p:nvSpPr>
        <p:spPr bwMode="auto">
          <a:xfrm>
            <a:off x="5053013" y="4557713"/>
            <a:ext cx="338137" cy="544512"/>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8" name="Freeform 382"/>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09" name="Freeform 383"/>
          <p:cNvSpPr>
            <a:spLocks/>
          </p:cNvSpPr>
          <p:nvPr/>
        </p:nvSpPr>
        <p:spPr bwMode="auto">
          <a:xfrm>
            <a:off x="4379913" y="4275138"/>
            <a:ext cx="187325" cy="14128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0" name="Freeform 384"/>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1" name="Freeform 385"/>
          <p:cNvSpPr>
            <a:spLocks/>
          </p:cNvSpPr>
          <p:nvPr/>
        </p:nvSpPr>
        <p:spPr bwMode="auto">
          <a:xfrm>
            <a:off x="4503738" y="4378325"/>
            <a:ext cx="23812" cy="6350"/>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2" name="Freeform 386"/>
          <p:cNvSpPr>
            <a:spLocks/>
          </p:cNvSpPr>
          <p:nvPr/>
        </p:nvSpPr>
        <p:spPr bwMode="auto">
          <a:xfrm>
            <a:off x="4425950" y="4384675"/>
            <a:ext cx="101600" cy="13176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3" name="Freeform 387"/>
          <p:cNvSpPr>
            <a:spLocks/>
          </p:cNvSpPr>
          <p:nvPr/>
        </p:nvSpPr>
        <p:spPr bwMode="auto">
          <a:xfrm>
            <a:off x="4576763" y="4283075"/>
            <a:ext cx="296862"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4" name="Freeform 388"/>
          <p:cNvSpPr>
            <a:spLocks/>
          </p:cNvSpPr>
          <p:nvPr/>
        </p:nvSpPr>
        <p:spPr bwMode="auto">
          <a:xfrm>
            <a:off x="4865688" y="4384675"/>
            <a:ext cx="320675" cy="187325"/>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5" name="Freeform 389"/>
          <p:cNvSpPr>
            <a:spLocks/>
          </p:cNvSpPr>
          <p:nvPr/>
        </p:nvSpPr>
        <p:spPr bwMode="auto">
          <a:xfrm>
            <a:off x="4772025" y="4557713"/>
            <a:ext cx="195263" cy="233362"/>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6" name="Freeform 390"/>
          <p:cNvSpPr>
            <a:spLocks/>
          </p:cNvSpPr>
          <p:nvPr/>
        </p:nvSpPr>
        <p:spPr bwMode="auto">
          <a:xfrm>
            <a:off x="4732338" y="4605338"/>
            <a:ext cx="117475" cy="130175"/>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7" name="Freeform 391"/>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8" name="Freeform 392"/>
          <p:cNvSpPr>
            <a:spLocks/>
          </p:cNvSpPr>
          <p:nvPr/>
        </p:nvSpPr>
        <p:spPr bwMode="auto">
          <a:xfrm>
            <a:off x="4700588" y="4346575"/>
            <a:ext cx="187325" cy="25876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19" name="Freeform 393"/>
          <p:cNvSpPr>
            <a:spLocks/>
          </p:cNvSpPr>
          <p:nvPr/>
        </p:nvSpPr>
        <p:spPr bwMode="auto">
          <a:xfrm>
            <a:off x="4527550" y="4337050"/>
            <a:ext cx="63500" cy="15716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0" name="Freeform 394"/>
          <p:cNvSpPr>
            <a:spLocks/>
          </p:cNvSpPr>
          <p:nvPr/>
        </p:nvSpPr>
        <p:spPr bwMode="auto">
          <a:xfrm>
            <a:off x="4503738" y="4378325"/>
            <a:ext cx="55562" cy="123825"/>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1" name="Freeform 395"/>
          <p:cNvSpPr>
            <a:spLocks/>
          </p:cNvSpPr>
          <p:nvPr/>
        </p:nvSpPr>
        <p:spPr bwMode="auto">
          <a:xfrm>
            <a:off x="4795838" y="5073650"/>
            <a:ext cx="320675" cy="325438"/>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2" name="Freeform 396"/>
          <p:cNvSpPr>
            <a:spLocks/>
          </p:cNvSpPr>
          <p:nvPr/>
        </p:nvSpPr>
        <p:spPr bwMode="auto">
          <a:xfrm>
            <a:off x="4527550" y="4181475"/>
            <a:ext cx="79375" cy="9366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3" name="Freeform 397"/>
          <p:cNvSpPr>
            <a:spLocks/>
          </p:cNvSpPr>
          <p:nvPr/>
        </p:nvSpPr>
        <p:spPr bwMode="auto">
          <a:xfrm>
            <a:off x="220663" y="2108200"/>
            <a:ext cx="676275" cy="922338"/>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4" name="Freeform 398"/>
          <p:cNvSpPr>
            <a:spLocks/>
          </p:cNvSpPr>
          <p:nvPr/>
        </p:nvSpPr>
        <p:spPr bwMode="auto">
          <a:xfrm>
            <a:off x="896938" y="2070100"/>
            <a:ext cx="2119312" cy="145256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5" name="Freeform 399"/>
          <p:cNvSpPr>
            <a:spLocks/>
          </p:cNvSpPr>
          <p:nvPr/>
        </p:nvSpPr>
        <p:spPr bwMode="auto">
          <a:xfrm>
            <a:off x="1296988" y="3279775"/>
            <a:ext cx="1435100" cy="74136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6" name="Freeform 400"/>
          <p:cNvSpPr>
            <a:spLocks/>
          </p:cNvSpPr>
          <p:nvPr/>
        </p:nvSpPr>
        <p:spPr bwMode="auto">
          <a:xfrm>
            <a:off x="2212975" y="4286250"/>
            <a:ext cx="111125" cy="11271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7" name="Freeform 401"/>
          <p:cNvSpPr>
            <a:spLocks/>
          </p:cNvSpPr>
          <p:nvPr/>
        </p:nvSpPr>
        <p:spPr bwMode="auto">
          <a:xfrm>
            <a:off x="2252663" y="4389438"/>
            <a:ext cx="95250" cy="69850"/>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8" name="Freeform 402"/>
          <p:cNvSpPr>
            <a:spLocks/>
          </p:cNvSpPr>
          <p:nvPr/>
        </p:nvSpPr>
        <p:spPr bwMode="auto">
          <a:xfrm>
            <a:off x="2339975" y="4429125"/>
            <a:ext cx="141288" cy="60325"/>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29" name="Freeform 403"/>
          <p:cNvSpPr>
            <a:spLocks/>
          </p:cNvSpPr>
          <p:nvPr/>
        </p:nvSpPr>
        <p:spPr bwMode="auto">
          <a:xfrm>
            <a:off x="2433638" y="4359275"/>
            <a:ext cx="290512" cy="319088"/>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0" name="Freeform 422"/>
          <p:cNvSpPr>
            <a:spLocks/>
          </p:cNvSpPr>
          <p:nvPr/>
        </p:nvSpPr>
        <p:spPr bwMode="auto">
          <a:xfrm>
            <a:off x="2173288" y="4264025"/>
            <a:ext cx="150812" cy="69850"/>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1" name="Freeform 423"/>
          <p:cNvSpPr>
            <a:spLocks/>
          </p:cNvSpPr>
          <p:nvPr/>
        </p:nvSpPr>
        <p:spPr bwMode="auto">
          <a:xfrm>
            <a:off x="2093913" y="4222750"/>
            <a:ext cx="119062" cy="98425"/>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2" name="Freeform 424"/>
          <p:cNvSpPr>
            <a:spLocks/>
          </p:cNvSpPr>
          <p:nvPr/>
        </p:nvSpPr>
        <p:spPr bwMode="auto">
          <a:xfrm>
            <a:off x="1484313" y="3810000"/>
            <a:ext cx="754062" cy="493713"/>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3" name="Freeform 425"/>
          <p:cNvSpPr>
            <a:spLocks/>
          </p:cNvSpPr>
          <p:nvPr/>
        </p:nvSpPr>
        <p:spPr bwMode="auto">
          <a:xfrm rot="-852288">
            <a:off x="2717800" y="1831975"/>
            <a:ext cx="812800" cy="896938"/>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4" name="Freeform 426"/>
          <p:cNvSpPr>
            <a:spLocks/>
          </p:cNvSpPr>
          <p:nvPr/>
        </p:nvSpPr>
        <p:spPr bwMode="auto">
          <a:xfrm>
            <a:off x="1751013" y="2073275"/>
            <a:ext cx="41275" cy="36513"/>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5" name="Freeform 427"/>
          <p:cNvSpPr>
            <a:spLocks/>
          </p:cNvSpPr>
          <p:nvPr/>
        </p:nvSpPr>
        <p:spPr bwMode="auto">
          <a:xfrm>
            <a:off x="2103438" y="2368550"/>
            <a:ext cx="0" cy="476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6" name="Freeform 428"/>
          <p:cNvSpPr>
            <a:spLocks/>
          </p:cNvSpPr>
          <p:nvPr/>
        </p:nvSpPr>
        <p:spPr bwMode="auto">
          <a:xfrm>
            <a:off x="2460625" y="2401888"/>
            <a:ext cx="3175" cy="6350"/>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7" name="Freeform 429"/>
          <p:cNvSpPr>
            <a:spLocks/>
          </p:cNvSpPr>
          <p:nvPr/>
        </p:nvSpPr>
        <p:spPr bwMode="auto">
          <a:xfrm>
            <a:off x="2109788" y="1984375"/>
            <a:ext cx="14287" cy="14288"/>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8" name="Freeform 430"/>
          <p:cNvSpPr>
            <a:spLocks/>
          </p:cNvSpPr>
          <p:nvPr/>
        </p:nvSpPr>
        <p:spPr bwMode="auto">
          <a:xfrm>
            <a:off x="2297113" y="2452688"/>
            <a:ext cx="144462" cy="120650"/>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39" name="Freeform 431"/>
          <p:cNvSpPr>
            <a:spLocks/>
          </p:cNvSpPr>
          <p:nvPr/>
        </p:nvSpPr>
        <p:spPr bwMode="auto">
          <a:xfrm>
            <a:off x="2181225" y="2090738"/>
            <a:ext cx="598488" cy="400050"/>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0" name="Freeform 432"/>
          <p:cNvSpPr>
            <a:spLocks/>
          </p:cNvSpPr>
          <p:nvPr/>
        </p:nvSpPr>
        <p:spPr bwMode="auto">
          <a:xfrm>
            <a:off x="1663700" y="2024063"/>
            <a:ext cx="158750" cy="14605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1" name="Freeform 433"/>
          <p:cNvSpPr>
            <a:spLocks/>
          </p:cNvSpPr>
          <p:nvPr/>
        </p:nvSpPr>
        <p:spPr bwMode="auto">
          <a:xfrm>
            <a:off x="1831975" y="1970088"/>
            <a:ext cx="144463" cy="93662"/>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2" name="Freeform 434"/>
          <p:cNvSpPr>
            <a:spLocks/>
          </p:cNvSpPr>
          <p:nvPr/>
        </p:nvSpPr>
        <p:spPr bwMode="auto">
          <a:xfrm>
            <a:off x="1771650" y="1920875"/>
            <a:ext cx="109538" cy="61913"/>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3" name="Freeform 435"/>
          <p:cNvSpPr>
            <a:spLocks/>
          </p:cNvSpPr>
          <p:nvPr/>
        </p:nvSpPr>
        <p:spPr bwMode="auto">
          <a:xfrm>
            <a:off x="1987550" y="1982788"/>
            <a:ext cx="92075" cy="80962"/>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4" name="Freeform 436"/>
          <p:cNvSpPr>
            <a:spLocks/>
          </p:cNvSpPr>
          <p:nvPr/>
        </p:nvSpPr>
        <p:spPr bwMode="auto">
          <a:xfrm>
            <a:off x="2081213" y="2032000"/>
            <a:ext cx="36512" cy="46038"/>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5" name="Freeform 437"/>
          <p:cNvSpPr>
            <a:spLocks/>
          </p:cNvSpPr>
          <p:nvPr/>
        </p:nvSpPr>
        <p:spPr bwMode="auto">
          <a:xfrm>
            <a:off x="2071688" y="1968500"/>
            <a:ext cx="215900" cy="103188"/>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6" name="Freeform 438"/>
          <p:cNvSpPr>
            <a:spLocks/>
          </p:cNvSpPr>
          <p:nvPr/>
        </p:nvSpPr>
        <p:spPr bwMode="auto">
          <a:xfrm>
            <a:off x="1901825" y="1903413"/>
            <a:ext cx="44450"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7" name="Freeform 439"/>
          <p:cNvSpPr>
            <a:spLocks/>
          </p:cNvSpPr>
          <p:nvPr/>
        </p:nvSpPr>
        <p:spPr bwMode="auto">
          <a:xfrm flipV="1">
            <a:off x="2071688" y="1662113"/>
            <a:ext cx="215900" cy="323850"/>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8" name="Freeform 440"/>
          <p:cNvSpPr>
            <a:spLocks/>
          </p:cNvSpPr>
          <p:nvPr/>
        </p:nvSpPr>
        <p:spPr bwMode="auto">
          <a:xfrm>
            <a:off x="2076450" y="1930400"/>
            <a:ext cx="36513" cy="1746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49" name="Freeform 441"/>
          <p:cNvSpPr>
            <a:spLocks/>
          </p:cNvSpPr>
          <p:nvPr/>
        </p:nvSpPr>
        <p:spPr bwMode="auto">
          <a:xfrm>
            <a:off x="2057400" y="1884363"/>
            <a:ext cx="33338" cy="47625"/>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0" name="Freeform 442"/>
          <p:cNvSpPr>
            <a:spLocks/>
          </p:cNvSpPr>
          <p:nvPr/>
        </p:nvSpPr>
        <p:spPr bwMode="auto">
          <a:xfrm>
            <a:off x="1990725" y="1862138"/>
            <a:ext cx="60325" cy="68262"/>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1" name="Freeform 443"/>
          <p:cNvSpPr>
            <a:spLocks/>
          </p:cNvSpPr>
          <p:nvPr/>
        </p:nvSpPr>
        <p:spPr bwMode="auto">
          <a:xfrm>
            <a:off x="1747838" y="2109788"/>
            <a:ext cx="269875" cy="234950"/>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52" name="Freeform 445"/>
          <p:cNvSpPr>
            <a:spLocks/>
          </p:cNvSpPr>
          <p:nvPr/>
        </p:nvSpPr>
        <p:spPr bwMode="auto">
          <a:xfrm>
            <a:off x="2776538" y="4244975"/>
            <a:ext cx="36512" cy="19050"/>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3" name="Freeform 450"/>
          <p:cNvSpPr>
            <a:spLocks/>
          </p:cNvSpPr>
          <p:nvPr/>
        </p:nvSpPr>
        <p:spPr bwMode="auto">
          <a:xfrm>
            <a:off x="3819525" y="2471738"/>
            <a:ext cx="13176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4" name="Freeform 451"/>
          <p:cNvSpPr>
            <a:spLocks/>
          </p:cNvSpPr>
          <p:nvPr/>
        </p:nvSpPr>
        <p:spPr bwMode="auto">
          <a:xfrm>
            <a:off x="7815263" y="4605338"/>
            <a:ext cx="215900" cy="18573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55" name="Freeform 452"/>
          <p:cNvSpPr>
            <a:spLocks/>
          </p:cNvSpPr>
          <p:nvPr/>
        </p:nvSpPr>
        <p:spPr bwMode="auto">
          <a:xfrm>
            <a:off x="8031163" y="4649788"/>
            <a:ext cx="174625" cy="169862"/>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grpSp>
        <p:nvGrpSpPr>
          <p:cNvPr id="4256" name="Group 453"/>
          <p:cNvGrpSpPr>
            <a:grpSpLocks/>
          </p:cNvGrpSpPr>
          <p:nvPr/>
        </p:nvGrpSpPr>
        <p:grpSpPr bwMode="auto">
          <a:xfrm>
            <a:off x="4292600" y="2860675"/>
            <a:ext cx="250825" cy="368300"/>
            <a:chOff x="2201" y="1250"/>
            <a:chExt cx="133" cy="193"/>
          </a:xfrm>
        </p:grpSpPr>
        <p:sp>
          <p:nvSpPr>
            <p:cNvPr id="4297" name="Freeform 454"/>
            <p:cNvSpPr>
              <a:spLocks/>
            </p:cNvSpPr>
            <p:nvPr/>
          </p:nvSpPr>
          <p:spPr bwMode="auto">
            <a:xfrm>
              <a:off x="2234" y="1250"/>
              <a:ext cx="100"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grpSp>
      <p:sp>
        <p:nvSpPr>
          <p:cNvPr id="4257" name="Freeform 458"/>
          <p:cNvSpPr>
            <a:spLocks/>
          </p:cNvSpPr>
          <p:nvPr/>
        </p:nvSpPr>
        <p:spPr bwMode="auto">
          <a:xfrm>
            <a:off x="5275263" y="3709988"/>
            <a:ext cx="73025" cy="44450"/>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8" name="Freeform 507"/>
          <p:cNvSpPr>
            <a:spLocks/>
          </p:cNvSpPr>
          <p:nvPr/>
        </p:nvSpPr>
        <p:spPr bwMode="auto">
          <a:xfrm>
            <a:off x="6342063" y="3095625"/>
            <a:ext cx="1508125" cy="1047750"/>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59" name="Freeform 260"/>
          <p:cNvSpPr>
            <a:spLocks/>
          </p:cNvSpPr>
          <p:nvPr/>
        </p:nvSpPr>
        <p:spPr bwMode="auto">
          <a:xfrm>
            <a:off x="6386513" y="4664075"/>
            <a:ext cx="57150" cy="6826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0" name="Freeform 261"/>
          <p:cNvSpPr>
            <a:spLocks/>
          </p:cNvSpPr>
          <p:nvPr/>
        </p:nvSpPr>
        <p:spPr bwMode="auto">
          <a:xfrm>
            <a:off x="7205663" y="4143375"/>
            <a:ext cx="53975" cy="53975"/>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1" name="Freeform 262"/>
          <p:cNvSpPr>
            <a:spLocks/>
          </p:cNvSpPr>
          <p:nvPr/>
        </p:nvSpPr>
        <p:spPr bwMode="auto">
          <a:xfrm>
            <a:off x="7496175" y="4010025"/>
            <a:ext cx="31750" cy="9366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2" name="Freeform 263"/>
          <p:cNvSpPr>
            <a:spLocks/>
          </p:cNvSpPr>
          <p:nvPr/>
        </p:nvSpPr>
        <p:spPr bwMode="auto">
          <a:xfrm>
            <a:off x="7731125" y="3767138"/>
            <a:ext cx="46038" cy="69850"/>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3" name="Freeform 264"/>
          <p:cNvSpPr>
            <a:spLocks/>
          </p:cNvSpPr>
          <p:nvPr/>
        </p:nvSpPr>
        <p:spPr bwMode="auto">
          <a:xfrm>
            <a:off x="7786688" y="3408363"/>
            <a:ext cx="344487" cy="374650"/>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4" name="Freeform 265"/>
          <p:cNvSpPr>
            <a:spLocks/>
          </p:cNvSpPr>
          <p:nvPr/>
        </p:nvSpPr>
        <p:spPr bwMode="auto">
          <a:xfrm>
            <a:off x="8029575" y="3063875"/>
            <a:ext cx="61913" cy="306388"/>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5" name="Freeform 272"/>
          <p:cNvSpPr>
            <a:spLocks/>
          </p:cNvSpPr>
          <p:nvPr/>
        </p:nvSpPr>
        <p:spPr bwMode="auto">
          <a:xfrm>
            <a:off x="7478713" y="4189413"/>
            <a:ext cx="141287" cy="195262"/>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6" name="Freeform 273"/>
          <p:cNvSpPr>
            <a:spLocks/>
          </p:cNvSpPr>
          <p:nvPr/>
        </p:nvSpPr>
        <p:spPr bwMode="auto">
          <a:xfrm>
            <a:off x="7535863" y="4416425"/>
            <a:ext cx="115887" cy="92075"/>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7" name="Freeform 333"/>
          <p:cNvSpPr>
            <a:spLocks/>
          </p:cNvSpPr>
          <p:nvPr/>
        </p:nvSpPr>
        <p:spPr bwMode="auto">
          <a:xfrm>
            <a:off x="6692900" y="3143250"/>
            <a:ext cx="777875" cy="390525"/>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68" name="Line 449"/>
          <p:cNvSpPr>
            <a:spLocks noChangeShapeType="1"/>
          </p:cNvSpPr>
          <p:nvPr/>
        </p:nvSpPr>
        <p:spPr bwMode="auto">
          <a:xfrm>
            <a:off x="7440613" y="4206875"/>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pPr eaLnBrk="0" hangingPunct="0"/>
            <a:endParaRPr lang="en-GB" sz="1400" b="1">
              <a:solidFill>
                <a:srgbClr val="FFFFFF"/>
              </a:solidFill>
              <a:latin typeface="Arial" panose="020B0604020202020204" pitchFamily="34" charset="0"/>
            </a:endParaRPr>
          </a:p>
        </p:txBody>
      </p:sp>
      <p:sp>
        <p:nvSpPr>
          <p:cNvPr id="4269" name="Freeform 506"/>
          <p:cNvSpPr>
            <a:spLocks/>
          </p:cNvSpPr>
          <p:nvPr/>
        </p:nvSpPr>
        <p:spPr bwMode="auto">
          <a:xfrm>
            <a:off x="7589838" y="3492500"/>
            <a:ext cx="123825" cy="155575"/>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0" name="Freeform 517"/>
          <p:cNvSpPr>
            <a:spLocks/>
          </p:cNvSpPr>
          <p:nvPr/>
        </p:nvSpPr>
        <p:spPr bwMode="auto">
          <a:xfrm>
            <a:off x="7637463" y="3632200"/>
            <a:ext cx="85725" cy="104775"/>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1" name="Freeform 411"/>
          <p:cNvSpPr>
            <a:spLocks/>
          </p:cNvSpPr>
          <p:nvPr/>
        </p:nvSpPr>
        <p:spPr bwMode="auto">
          <a:xfrm>
            <a:off x="2919413" y="5365750"/>
            <a:ext cx="127000" cy="166688"/>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2" name="Freeform 420"/>
          <p:cNvSpPr>
            <a:spLocks/>
          </p:cNvSpPr>
          <p:nvPr/>
        </p:nvSpPr>
        <p:spPr bwMode="auto">
          <a:xfrm>
            <a:off x="2371725" y="4675188"/>
            <a:ext cx="320675" cy="392112"/>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3" name="Freeform 413"/>
          <p:cNvSpPr>
            <a:spLocks/>
          </p:cNvSpPr>
          <p:nvPr/>
        </p:nvSpPr>
        <p:spPr bwMode="auto">
          <a:xfrm>
            <a:off x="2576513" y="4551363"/>
            <a:ext cx="884237" cy="911225"/>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4" name="Freeform 409"/>
          <p:cNvSpPr>
            <a:spLocks/>
          </p:cNvSpPr>
          <p:nvPr/>
        </p:nvSpPr>
        <p:spPr bwMode="auto">
          <a:xfrm>
            <a:off x="2563813" y="5153025"/>
            <a:ext cx="473075" cy="947738"/>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5" name="Freeform 444"/>
          <p:cNvSpPr>
            <a:spLocks/>
          </p:cNvSpPr>
          <p:nvPr/>
        </p:nvSpPr>
        <p:spPr bwMode="auto">
          <a:xfrm>
            <a:off x="2500313" y="5053013"/>
            <a:ext cx="242887" cy="1179512"/>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76" name="Freeform 410"/>
          <p:cNvSpPr>
            <a:spLocks/>
          </p:cNvSpPr>
          <p:nvPr/>
        </p:nvSpPr>
        <p:spPr bwMode="auto">
          <a:xfrm>
            <a:off x="2820988" y="5105400"/>
            <a:ext cx="200025" cy="187325"/>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7" name="Freeform 412"/>
          <p:cNvSpPr>
            <a:spLocks/>
          </p:cNvSpPr>
          <p:nvPr/>
        </p:nvSpPr>
        <p:spPr bwMode="auto">
          <a:xfrm>
            <a:off x="2667000" y="4897438"/>
            <a:ext cx="266700" cy="28733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8" name="Freeform 405"/>
          <p:cNvSpPr>
            <a:spLocks/>
          </p:cNvSpPr>
          <p:nvPr/>
        </p:nvSpPr>
        <p:spPr bwMode="auto">
          <a:xfrm>
            <a:off x="2532063" y="4629150"/>
            <a:ext cx="195262"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79" name="Freeform 407"/>
          <p:cNvSpPr>
            <a:spLocks/>
          </p:cNvSpPr>
          <p:nvPr/>
        </p:nvSpPr>
        <p:spPr bwMode="auto">
          <a:xfrm>
            <a:off x="2854325" y="4462463"/>
            <a:ext cx="117475" cy="17938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80" name="Freeform 408"/>
          <p:cNvSpPr>
            <a:spLocks/>
          </p:cNvSpPr>
          <p:nvPr/>
        </p:nvSpPr>
        <p:spPr bwMode="auto">
          <a:xfrm>
            <a:off x="3036888" y="4525963"/>
            <a:ext cx="76200" cy="93662"/>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81" name="Freeform 417"/>
          <p:cNvSpPr>
            <a:spLocks/>
          </p:cNvSpPr>
          <p:nvPr/>
        </p:nvSpPr>
        <p:spPr bwMode="auto">
          <a:xfrm>
            <a:off x="2943225" y="4522788"/>
            <a:ext cx="96838" cy="10953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00B050"/>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82" name="Freeform 418"/>
          <p:cNvSpPr>
            <a:spLocks/>
          </p:cNvSpPr>
          <p:nvPr/>
        </p:nvSpPr>
        <p:spPr bwMode="auto">
          <a:xfrm>
            <a:off x="2579688" y="4378325"/>
            <a:ext cx="333375" cy="280988"/>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3" name="Freeform 421"/>
          <p:cNvSpPr>
            <a:spLocks/>
          </p:cNvSpPr>
          <p:nvPr/>
        </p:nvSpPr>
        <p:spPr bwMode="auto">
          <a:xfrm>
            <a:off x="2390775" y="4627563"/>
            <a:ext cx="134938" cy="149225"/>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00B050"/>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4"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5" name="Freeform 295"/>
          <p:cNvSpPr>
            <a:spLocks/>
          </p:cNvSpPr>
          <p:nvPr/>
        </p:nvSpPr>
        <p:spPr bwMode="auto">
          <a:xfrm>
            <a:off x="6019800" y="3652838"/>
            <a:ext cx="438150" cy="417512"/>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6" name="Freeform 296"/>
          <p:cNvSpPr>
            <a:spLocks/>
          </p:cNvSpPr>
          <p:nvPr/>
        </p:nvSpPr>
        <p:spPr bwMode="auto">
          <a:xfrm>
            <a:off x="6264275" y="3657600"/>
            <a:ext cx="730250" cy="890588"/>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7" name="Freeform 297"/>
          <p:cNvSpPr>
            <a:spLocks/>
          </p:cNvSpPr>
          <p:nvPr/>
        </p:nvSpPr>
        <p:spPr bwMode="auto">
          <a:xfrm>
            <a:off x="6002338" y="3625850"/>
            <a:ext cx="354012" cy="274638"/>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8" name="Freeform 298"/>
          <p:cNvSpPr>
            <a:spLocks/>
          </p:cNvSpPr>
          <p:nvPr/>
        </p:nvSpPr>
        <p:spPr bwMode="auto">
          <a:xfrm>
            <a:off x="6797675" y="4035425"/>
            <a:ext cx="112713" cy="13811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89" name="Freeform 331"/>
          <p:cNvSpPr>
            <a:spLocks/>
          </p:cNvSpPr>
          <p:nvPr/>
        </p:nvSpPr>
        <p:spPr bwMode="auto">
          <a:xfrm>
            <a:off x="6554788" y="3852863"/>
            <a:ext cx="214312" cy="120650"/>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0" name="Freeform 447"/>
          <p:cNvSpPr>
            <a:spLocks/>
          </p:cNvSpPr>
          <p:nvPr/>
        </p:nvSpPr>
        <p:spPr bwMode="auto">
          <a:xfrm>
            <a:off x="6902450" y="3989388"/>
            <a:ext cx="269875" cy="488950"/>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a:solidFill>
              <a:schemeClr val="bg2"/>
            </a:solidFill>
            <a:round/>
            <a:headEnd/>
            <a:tailEnd/>
          </a:ln>
          <a:extLst/>
        </p:spPr>
        <p:txBody>
          <a:bodyPr/>
          <a:lstStyle/>
          <a:p>
            <a:pPr eaLnBrk="0" hangingPunct="0"/>
            <a:endParaRPr lang="en-GB" sz="1400" b="1">
              <a:solidFill>
                <a:srgbClr val="FFFFFF"/>
              </a:solidFill>
              <a:latin typeface="Arial" panose="020B0604020202020204" pitchFamily="34" charset="0"/>
            </a:endParaRPr>
          </a:p>
        </p:txBody>
      </p:sp>
      <p:sp>
        <p:nvSpPr>
          <p:cNvPr id="4291"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2" name="Freeform 448"/>
          <p:cNvSpPr>
            <a:spLocks/>
          </p:cNvSpPr>
          <p:nvPr/>
        </p:nvSpPr>
        <p:spPr bwMode="auto">
          <a:xfrm>
            <a:off x="7129463" y="4565650"/>
            <a:ext cx="128587" cy="147638"/>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93" name="Freeform 330"/>
          <p:cNvSpPr>
            <a:spLocks/>
          </p:cNvSpPr>
          <p:nvPr/>
        </p:nvSpPr>
        <p:spPr bwMode="auto">
          <a:xfrm>
            <a:off x="7164388" y="4108450"/>
            <a:ext cx="200025" cy="39211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4" name="Freeform 446"/>
          <p:cNvSpPr>
            <a:spLocks/>
          </p:cNvSpPr>
          <p:nvPr/>
        </p:nvSpPr>
        <p:spPr bwMode="auto">
          <a:xfrm>
            <a:off x="7035800" y="4173538"/>
            <a:ext cx="222250" cy="400050"/>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GB" sz="1400" b="1">
              <a:solidFill>
                <a:srgbClr val="FFFFFF"/>
              </a:solidFill>
              <a:latin typeface="Arial" panose="020B0604020202020204" pitchFamily="34" charset="0"/>
            </a:endParaRPr>
          </a:p>
        </p:txBody>
      </p:sp>
      <p:sp>
        <p:nvSpPr>
          <p:cNvPr id="4295" name="Freeform 329"/>
          <p:cNvSpPr>
            <a:spLocks/>
          </p:cNvSpPr>
          <p:nvPr/>
        </p:nvSpPr>
        <p:spPr bwMode="auto">
          <a:xfrm>
            <a:off x="7102475" y="4133850"/>
            <a:ext cx="211138" cy="230188"/>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
        <p:nvSpPr>
          <p:cNvPr id="4296" name="Freeform 329"/>
          <p:cNvSpPr>
            <a:spLocks/>
          </p:cNvSpPr>
          <p:nvPr/>
        </p:nvSpPr>
        <p:spPr bwMode="auto">
          <a:xfrm>
            <a:off x="7165975" y="4348163"/>
            <a:ext cx="147638" cy="117475"/>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a:lstStyle/>
          <a:p>
            <a:pPr eaLnBrk="0" hangingPunct="0"/>
            <a:endParaRPr lang="en-GB" sz="1400" b="1">
              <a:solidFill>
                <a:srgbClr val="FFFFFF"/>
              </a:solidFill>
              <a:latin typeface="Arial" panose="020B0604020202020204" pitchFamily="34" charset="0"/>
            </a:endParaRPr>
          </a:p>
        </p:txBody>
      </p:sp>
    </p:spTree>
    <p:extLst>
      <p:ext uri="{BB962C8B-B14F-4D97-AF65-F5344CB8AC3E}">
        <p14:creationId xmlns:p14="http://schemas.microsoft.com/office/powerpoint/2010/main" val="421587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11477" y="1124744"/>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graphicFrame>
        <p:nvGraphicFramePr>
          <p:cNvPr id="8" name="Chart 7"/>
          <p:cNvGraphicFramePr>
            <a:graphicFrameLocks/>
          </p:cNvGraphicFramePr>
          <p:nvPr>
            <p:extLst>
              <p:ext uri="{D42A27DB-BD31-4B8C-83A1-F6EECF244321}">
                <p14:modId xmlns:p14="http://schemas.microsoft.com/office/powerpoint/2010/main" val="3928238673"/>
              </p:ext>
            </p:extLst>
          </p:nvPr>
        </p:nvGraphicFramePr>
        <p:xfrm>
          <a:off x="15744" y="30564"/>
          <a:ext cx="9128256" cy="6710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704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x-chat-cartoon-thought-text-dialog-ballo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8640"/>
            <a:ext cx="7385190" cy="6438963"/>
          </a:xfrm>
          <a:prstGeom prst="rect">
            <a:avLst/>
          </a:prstGeom>
        </p:spPr>
      </p:pic>
      <p:sp>
        <p:nvSpPr>
          <p:cNvPr id="14" name="TextBox 13"/>
          <p:cNvSpPr txBox="1"/>
          <p:nvPr/>
        </p:nvSpPr>
        <p:spPr>
          <a:xfrm>
            <a:off x="1043608" y="1340768"/>
            <a:ext cx="6912768" cy="2862322"/>
          </a:xfrm>
          <a:prstGeom prst="rect">
            <a:avLst/>
          </a:prstGeom>
          <a:noFill/>
        </p:spPr>
        <p:txBody>
          <a:bodyPr wrap="square" rtlCol="0">
            <a:spAutoFit/>
          </a:bodyPr>
          <a:lstStyle/>
          <a:p>
            <a:pPr algn="ctr"/>
            <a:r>
              <a:rPr lang="ru-RU" sz="6000" b="1" dirty="0" smtClean="0">
                <a:solidFill>
                  <a:prstClr val="black"/>
                </a:solidFill>
                <a:latin typeface="Calibri"/>
                <a:cs typeface="Calibri"/>
              </a:rPr>
              <a:t>Часть</a:t>
            </a:r>
            <a:r>
              <a:rPr lang="fr-BE" sz="6000" b="1" dirty="0" smtClean="0">
                <a:solidFill>
                  <a:prstClr val="black"/>
                </a:solidFill>
                <a:latin typeface="Calibri"/>
                <a:cs typeface="Calibri"/>
              </a:rPr>
              <a:t> II. </a:t>
            </a:r>
          </a:p>
          <a:p>
            <a:pPr algn="ctr"/>
            <a:r>
              <a:rPr lang="ru-RU" sz="6000" b="1" dirty="0">
                <a:solidFill>
                  <a:prstClr val="black"/>
                </a:solidFill>
                <a:latin typeface="Calibri"/>
                <a:cs typeface="Calibri"/>
              </a:rPr>
              <a:t>Управление проектом</a:t>
            </a:r>
            <a:endParaRPr lang="en-GB" sz="6000" b="1" dirty="0">
              <a:solidFill>
                <a:prstClr val="black"/>
              </a:solidFill>
              <a:latin typeface="Calibri"/>
              <a:cs typeface="Calibri"/>
            </a:endParaRPr>
          </a:p>
        </p:txBody>
      </p:sp>
    </p:spTree>
    <p:extLst>
      <p:ext uri="{BB962C8B-B14F-4D97-AF65-F5344CB8AC3E}">
        <p14:creationId xmlns:p14="http://schemas.microsoft.com/office/powerpoint/2010/main" val="2361011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5" y="-12700"/>
            <a:ext cx="6473825" cy="6794500"/>
            <a:chOff x="1730" y="-8"/>
            <a:chExt cx="4078" cy="4280"/>
          </a:xfrm>
          <a:solidFill>
            <a:schemeClr val="accent3">
              <a:lumMod val="75000"/>
            </a:schemeClr>
          </a:solidFill>
        </p:grpSpPr>
        <p:sp>
          <p:nvSpPr>
            <p:cNvPr id="3"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chemeClr val="accent3">
                  <a:lumMod val="50000"/>
                </a:schemeClr>
              </a:solidFill>
              <a:round/>
              <a:headEnd/>
              <a:tailEnd/>
            </a:ln>
            <a:extLst/>
          </p:spPr>
          <p:txBody>
            <a:bodyPr/>
            <a:lstStyle/>
            <a:p>
              <a:endParaRPr lang="en-GB"/>
            </a:p>
          </p:txBody>
        </p:sp>
        <p:sp>
          <p:nvSpPr>
            <p:cNvPr id="4"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chemeClr val="accent3">
                  <a:lumMod val="50000"/>
                </a:schemeClr>
              </a:solidFill>
              <a:round/>
              <a:headEnd/>
              <a:tailEnd/>
            </a:ln>
            <a:extLst/>
          </p:spPr>
          <p:txBody>
            <a:bodyPr/>
            <a:lstStyle/>
            <a:p>
              <a:endParaRPr lang="en-GB"/>
            </a:p>
          </p:txBody>
        </p:sp>
        <p:sp>
          <p:nvSpPr>
            <p:cNvPr id="5"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chemeClr val="accent3">
                  <a:lumMod val="50000"/>
                </a:schemeClr>
              </a:solidFill>
              <a:prstDash val="solid"/>
              <a:round/>
              <a:headEnd/>
              <a:tailEnd/>
            </a:ln>
            <a:extLst/>
          </p:spPr>
          <p:txBody>
            <a:bodyPr/>
            <a:lstStyle/>
            <a:p>
              <a:endParaRPr lang="en-GB"/>
            </a:p>
          </p:txBody>
        </p:sp>
        <p:sp>
          <p:nvSpPr>
            <p:cNvPr id="6"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12700">
              <a:solidFill>
                <a:schemeClr val="accent3">
                  <a:lumMod val="50000"/>
                </a:schemeClr>
              </a:solidFill>
              <a:prstDash val="solid"/>
              <a:round/>
              <a:headEnd/>
              <a:tailEnd/>
            </a:ln>
          </p:spPr>
          <p:txBody>
            <a:bodyPr/>
            <a:lstStyle/>
            <a:p>
              <a:endParaRPr lang="en-GB"/>
            </a:p>
          </p:txBody>
        </p:sp>
        <p:sp>
          <p:nvSpPr>
            <p:cNvPr id="8"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chemeClr val="accent3">
                  <a:lumMod val="50000"/>
                </a:schemeClr>
              </a:solidFill>
              <a:round/>
              <a:headEnd/>
              <a:tailEnd/>
            </a:ln>
            <a:extLst/>
          </p:spPr>
          <p:txBody>
            <a:bodyPr/>
            <a:lstStyle/>
            <a:p>
              <a:endParaRPr lang="en-GB"/>
            </a:p>
          </p:txBody>
        </p:sp>
        <p:sp>
          <p:nvSpPr>
            <p:cNvPr id="9"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chemeClr val="accent3">
                  <a:lumMod val="50000"/>
                </a:schemeClr>
              </a:solidFill>
              <a:round/>
              <a:headEnd/>
              <a:tailEnd/>
            </a:ln>
            <a:extLst/>
          </p:spPr>
          <p:txBody>
            <a:bodyPr/>
            <a:lstStyle/>
            <a:p>
              <a:endParaRPr lang="en-GB"/>
            </a:p>
          </p:txBody>
        </p:sp>
        <p:sp>
          <p:nvSpPr>
            <p:cNvPr id="10"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1"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2"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chemeClr val="accent3">
                  <a:lumMod val="50000"/>
                </a:schemeClr>
              </a:solidFill>
              <a:round/>
              <a:headEnd/>
              <a:tailEnd/>
            </a:ln>
            <a:extLst/>
          </p:spPr>
          <p:txBody>
            <a:bodyPr/>
            <a:lstStyle/>
            <a:p>
              <a:endParaRPr lang="en-GB"/>
            </a:p>
          </p:txBody>
        </p:sp>
        <p:sp>
          <p:nvSpPr>
            <p:cNvPr id="13"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9525">
              <a:solidFill>
                <a:schemeClr val="accent3">
                  <a:lumMod val="50000"/>
                </a:schemeClr>
              </a:solidFill>
              <a:round/>
              <a:headEnd/>
              <a:tailEnd/>
            </a:ln>
            <a:extLst/>
          </p:spPr>
          <p:txBody>
            <a:bodyPr/>
            <a:lstStyle/>
            <a:p>
              <a:endParaRPr lang="en-GB"/>
            </a:p>
          </p:txBody>
        </p:sp>
        <p:sp>
          <p:nvSpPr>
            <p:cNvPr id="14"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5"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a:extLst/>
          </p:spPr>
          <p:txBody>
            <a:bodyPr/>
            <a:lstStyle/>
            <a:p>
              <a:endParaRPr lang="en-GB"/>
            </a:p>
          </p:txBody>
        </p:sp>
        <p:sp>
          <p:nvSpPr>
            <p:cNvPr id="16"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a:extLst/>
          </p:spPr>
          <p:txBody>
            <a:bodyPr/>
            <a:lstStyle/>
            <a:p>
              <a:endParaRPr lang="en-GB"/>
            </a:p>
          </p:txBody>
        </p:sp>
        <p:sp>
          <p:nvSpPr>
            <p:cNvPr id="17"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chemeClr val="accent3">
                  <a:lumMod val="50000"/>
                </a:schemeClr>
              </a:solidFill>
              <a:round/>
              <a:headEnd/>
              <a:tailEnd/>
            </a:ln>
            <a:extLst/>
          </p:spPr>
          <p:txBody>
            <a:bodyPr/>
            <a:lstStyle/>
            <a:p>
              <a:endParaRPr lang="en-GB"/>
            </a:p>
          </p:txBody>
        </p:sp>
        <p:sp>
          <p:nvSpPr>
            <p:cNvPr id="18"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chemeClr val="accent3">
                  <a:lumMod val="50000"/>
                </a:schemeClr>
              </a:solidFill>
              <a:round/>
              <a:headEnd/>
              <a:tailEnd/>
            </a:ln>
            <a:extLst/>
          </p:spPr>
          <p:txBody>
            <a:bodyPr/>
            <a:lstStyle/>
            <a:p>
              <a:endParaRPr lang="en-GB"/>
            </a:p>
          </p:txBody>
        </p:sp>
        <p:sp>
          <p:nvSpPr>
            <p:cNvPr id="19"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0"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1"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chemeClr val="accent3">
                  <a:lumMod val="50000"/>
                </a:schemeClr>
              </a:solidFill>
              <a:round/>
              <a:headEnd/>
              <a:tailEnd/>
            </a:ln>
            <a:extLst/>
          </p:spPr>
          <p:txBody>
            <a:bodyPr/>
            <a:lstStyle/>
            <a:p>
              <a:endParaRPr lang="en-GB"/>
            </a:p>
          </p:txBody>
        </p:sp>
        <p:sp>
          <p:nvSpPr>
            <p:cNvPr id="22"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chemeClr val="accent3">
                  <a:lumMod val="50000"/>
                </a:schemeClr>
              </a:solidFill>
              <a:round/>
              <a:headEnd/>
              <a:tailEnd/>
            </a:ln>
            <a:extLst/>
          </p:spPr>
          <p:txBody>
            <a:bodyPr/>
            <a:lstStyle/>
            <a:p>
              <a:endParaRPr lang="en-GB"/>
            </a:p>
          </p:txBody>
        </p:sp>
        <p:sp>
          <p:nvSpPr>
            <p:cNvPr id="23"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4"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5"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chemeClr val="accent3">
                  <a:lumMod val="50000"/>
                </a:schemeClr>
              </a:solidFill>
              <a:round/>
              <a:headEnd/>
              <a:tailEnd/>
            </a:ln>
            <a:extLst/>
          </p:spPr>
          <p:txBody>
            <a:bodyPr/>
            <a:lstStyle/>
            <a:p>
              <a:endParaRPr lang="en-GB"/>
            </a:p>
          </p:txBody>
        </p:sp>
        <p:sp>
          <p:nvSpPr>
            <p:cNvPr id="26"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7"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chemeClr val="accent3">
                  <a:lumMod val="50000"/>
                </a:schemeClr>
              </a:solidFill>
              <a:round/>
              <a:headEnd/>
              <a:tailEnd/>
            </a:ln>
            <a:extLst/>
          </p:spPr>
          <p:txBody>
            <a:bodyPr/>
            <a:lstStyle/>
            <a:p>
              <a:endParaRPr lang="en-GB"/>
            </a:p>
          </p:txBody>
        </p:sp>
        <p:sp>
          <p:nvSpPr>
            <p:cNvPr id="28"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chemeClr val="accent3">
                  <a:lumMod val="50000"/>
                </a:schemeClr>
              </a:solidFill>
              <a:round/>
              <a:headEnd/>
              <a:tailEnd/>
            </a:ln>
            <a:extLst/>
          </p:spPr>
          <p:txBody>
            <a:bodyPr/>
            <a:lstStyle/>
            <a:p>
              <a:endParaRPr lang="en-GB"/>
            </a:p>
          </p:txBody>
        </p:sp>
        <p:sp>
          <p:nvSpPr>
            <p:cNvPr id="29"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0"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1"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12700">
              <a:solidFill>
                <a:schemeClr val="accent3">
                  <a:lumMod val="50000"/>
                </a:schemeClr>
              </a:solidFill>
              <a:prstDash val="solid"/>
              <a:round/>
              <a:headEnd/>
              <a:tailEnd/>
            </a:ln>
          </p:spPr>
          <p:txBody>
            <a:bodyPr/>
            <a:lstStyle/>
            <a:p>
              <a:endParaRPr lang="en-GB"/>
            </a:p>
          </p:txBody>
        </p:sp>
        <p:sp>
          <p:nvSpPr>
            <p:cNvPr id="32"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chemeClr val="accent3">
                  <a:lumMod val="50000"/>
                </a:schemeClr>
              </a:solidFill>
              <a:round/>
              <a:headEnd/>
              <a:tailEnd/>
            </a:ln>
            <a:extLst/>
          </p:spPr>
          <p:txBody>
            <a:bodyPr/>
            <a:lstStyle/>
            <a:p>
              <a:endParaRPr lang="en-GB"/>
            </a:p>
          </p:txBody>
        </p:sp>
        <p:sp>
          <p:nvSpPr>
            <p:cNvPr id="33"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chemeClr val="accent3">
                  <a:lumMod val="50000"/>
                </a:schemeClr>
              </a:solidFill>
              <a:round/>
              <a:headEnd/>
              <a:tailEnd/>
            </a:ln>
            <a:extLst/>
          </p:spPr>
          <p:txBody>
            <a:bodyPr/>
            <a:lstStyle/>
            <a:p>
              <a:endParaRPr lang="en-GB"/>
            </a:p>
          </p:txBody>
        </p:sp>
        <p:sp>
          <p:nvSpPr>
            <p:cNvPr id="34"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chemeClr val="accent3">
                  <a:lumMod val="50000"/>
                </a:schemeClr>
              </a:solidFill>
              <a:prstDash val="solid"/>
              <a:round/>
              <a:headEnd/>
              <a:tailEnd/>
            </a:ln>
          </p:spPr>
          <p:txBody>
            <a:bodyPr/>
            <a:lstStyle/>
            <a:p>
              <a:endParaRPr lang="en-GB"/>
            </a:p>
          </p:txBody>
        </p:sp>
        <p:sp>
          <p:nvSpPr>
            <p:cNvPr id="35"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chemeClr val="accent3">
                  <a:lumMod val="50000"/>
                </a:schemeClr>
              </a:solidFill>
              <a:prstDash val="solid"/>
              <a:round/>
              <a:headEnd/>
              <a:tailEnd/>
            </a:ln>
          </p:spPr>
          <p:txBody>
            <a:bodyPr/>
            <a:lstStyle/>
            <a:p>
              <a:endParaRPr lang="en-GB"/>
            </a:p>
          </p:txBody>
        </p:sp>
        <p:sp>
          <p:nvSpPr>
            <p:cNvPr id="36"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chemeClr val="accent3">
                  <a:lumMod val="50000"/>
                </a:schemeClr>
              </a:solidFill>
              <a:round/>
              <a:headEnd/>
              <a:tailEnd/>
            </a:ln>
            <a:extLst/>
          </p:spPr>
          <p:txBody>
            <a:bodyPr/>
            <a:lstStyle/>
            <a:p>
              <a:endParaRPr lang="en-GB"/>
            </a:p>
          </p:txBody>
        </p:sp>
        <p:sp>
          <p:nvSpPr>
            <p:cNvPr id="37"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chemeClr val="accent3">
                  <a:lumMod val="50000"/>
                </a:schemeClr>
              </a:solidFill>
              <a:round/>
              <a:headEnd/>
              <a:tailEnd/>
            </a:ln>
            <a:extLst/>
          </p:spPr>
          <p:txBody>
            <a:bodyPr/>
            <a:lstStyle/>
            <a:p>
              <a:endParaRPr lang="en-GB"/>
            </a:p>
          </p:txBody>
        </p:sp>
        <p:sp>
          <p:nvSpPr>
            <p:cNvPr id="38"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9"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0"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chemeClr val="accent3">
                  <a:lumMod val="50000"/>
                </a:schemeClr>
              </a:solidFill>
              <a:round/>
              <a:headEnd/>
              <a:tailEnd/>
            </a:ln>
            <a:extLst/>
          </p:spPr>
          <p:txBody>
            <a:bodyPr/>
            <a:lstStyle/>
            <a:p>
              <a:endParaRPr lang="en-GB"/>
            </a:p>
          </p:txBody>
        </p:sp>
        <p:sp>
          <p:nvSpPr>
            <p:cNvPr id="41"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chemeClr val="accent3">
                  <a:lumMod val="50000"/>
                </a:schemeClr>
              </a:solidFill>
              <a:round/>
              <a:headEnd/>
              <a:tailEnd/>
            </a:ln>
            <a:extLst/>
          </p:spPr>
          <p:txBody>
            <a:bodyPr/>
            <a:lstStyle/>
            <a:p>
              <a:endParaRPr lang="en-GB"/>
            </a:p>
          </p:txBody>
        </p:sp>
        <p:sp>
          <p:nvSpPr>
            <p:cNvPr id="42"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chemeClr val="accent3">
                  <a:lumMod val="50000"/>
                </a:schemeClr>
              </a:solidFill>
              <a:prstDash val="solid"/>
              <a:round/>
              <a:headEnd/>
              <a:tailEnd/>
            </a:ln>
          </p:spPr>
          <p:txBody>
            <a:bodyPr/>
            <a:lstStyle/>
            <a:p>
              <a:endParaRPr lang="en-GB"/>
            </a:p>
          </p:txBody>
        </p:sp>
        <p:sp>
          <p:nvSpPr>
            <p:cNvPr id="43"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4"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12700">
              <a:solidFill>
                <a:schemeClr val="accent3">
                  <a:lumMod val="50000"/>
                </a:schemeClr>
              </a:solidFill>
              <a:prstDash val="solid"/>
              <a:round/>
              <a:headEnd/>
              <a:tailEnd/>
            </a:ln>
          </p:spPr>
          <p:txBody>
            <a:bodyPr/>
            <a:lstStyle/>
            <a:p>
              <a:endParaRPr lang="en-GB"/>
            </a:p>
          </p:txBody>
        </p:sp>
        <p:sp>
          <p:nvSpPr>
            <p:cNvPr id="45"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chemeClr val="accent3">
                  <a:lumMod val="50000"/>
                </a:schemeClr>
              </a:solidFill>
              <a:round/>
              <a:headEnd/>
              <a:tailEnd/>
            </a:ln>
            <a:extLst/>
          </p:spPr>
          <p:txBody>
            <a:bodyPr/>
            <a:lstStyle/>
            <a:p>
              <a:endParaRPr lang="en-GB"/>
            </a:p>
          </p:txBody>
        </p:sp>
        <p:sp>
          <p:nvSpPr>
            <p:cNvPr id="46"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chemeClr val="accent3">
                  <a:lumMod val="50000"/>
                </a:schemeClr>
              </a:solidFill>
              <a:round/>
              <a:headEnd/>
              <a:tailEnd/>
            </a:ln>
            <a:extLst/>
          </p:spPr>
          <p:txBody>
            <a:bodyPr/>
            <a:lstStyle/>
            <a:p>
              <a:endParaRPr lang="en-GB"/>
            </a:p>
          </p:txBody>
        </p:sp>
        <p:sp>
          <p:nvSpPr>
            <p:cNvPr id="47"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8"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9"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chemeClr val="accent3">
                  <a:lumMod val="50000"/>
                </a:schemeClr>
              </a:solidFill>
              <a:round/>
              <a:headEnd/>
              <a:tailEnd/>
            </a:ln>
            <a:extLst/>
          </p:spPr>
          <p:txBody>
            <a:bodyPr/>
            <a:lstStyle/>
            <a:p>
              <a:endParaRPr lang="en-GB"/>
            </a:p>
          </p:txBody>
        </p:sp>
        <p:sp>
          <p:nvSpPr>
            <p:cNvPr id="50"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chemeClr val="accent3">
                  <a:lumMod val="50000"/>
                </a:schemeClr>
              </a:solidFill>
              <a:round/>
              <a:headEnd/>
              <a:tailEnd/>
            </a:ln>
            <a:extLst/>
          </p:spPr>
          <p:txBody>
            <a:bodyPr/>
            <a:lstStyle/>
            <a:p>
              <a:endParaRPr lang="en-GB"/>
            </a:p>
          </p:txBody>
        </p:sp>
        <p:sp>
          <p:nvSpPr>
            <p:cNvPr id="51"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2"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3"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4"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9525">
              <a:solidFill>
                <a:schemeClr val="accent3">
                  <a:lumMod val="50000"/>
                </a:schemeClr>
              </a:solidFill>
              <a:round/>
              <a:headEnd/>
              <a:tailEnd/>
            </a:ln>
            <a:extLst/>
          </p:spPr>
          <p:txBody>
            <a:bodyPr/>
            <a:lstStyle/>
            <a:p>
              <a:endParaRPr lang="en-GB"/>
            </a:p>
          </p:txBody>
        </p:sp>
        <p:sp>
          <p:nvSpPr>
            <p:cNvPr id="55" name="Line 59"/>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a:extLst/>
          </p:spPr>
          <p:txBody>
            <a:bodyPr/>
            <a:lstStyle/>
            <a:p>
              <a:endParaRPr lang="en-GB"/>
            </a:p>
          </p:txBody>
        </p:sp>
        <p:sp>
          <p:nvSpPr>
            <p:cNvPr id="56" name="Line 60"/>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a:extLst/>
          </p:spPr>
          <p:txBody>
            <a:bodyPr/>
            <a:lstStyle/>
            <a:p>
              <a:endParaRPr lang="en-GB"/>
            </a:p>
          </p:txBody>
        </p:sp>
        <p:sp>
          <p:nvSpPr>
            <p:cNvPr id="57"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9525">
              <a:solidFill>
                <a:schemeClr val="accent3">
                  <a:lumMod val="50000"/>
                </a:schemeClr>
              </a:solidFill>
              <a:round/>
              <a:headEnd/>
              <a:tailEnd/>
            </a:ln>
            <a:extLst/>
          </p:spPr>
          <p:txBody>
            <a:bodyPr/>
            <a:lstStyle/>
            <a:p>
              <a:endParaRPr lang="en-GB"/>
            </a:p>
          </p:txBody>
        </p:sp>
        <p:sp>
          <p:nvSpPr>
            <p:cNvPr id="58"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9525">
              <a:solidFill>
                <a:schemeClr val="accent3">
                  <a:lumMod val="50000"/>
                </a:schemeClr>
              </a:solidFill>
              <a:round/>
              <a:headEnd/>
              <a:tailEnd/>
            </a:ln>
            <a:extLst/>
          </p:spPr>
          <p:txBody>
            <a:bodyPr/>
            <a:lstStyle/>
            <a:p>
              <a:endParaRPr lang="en-GB"/>
            </a:p>
          </p:txBody>
        </p:sp>
        <p:sp>
          <p:nvSpPr>
            <p:cNvPr id="59"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0"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1"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chemeClr val="accent3">
                  <a:lumMod val="50000"/>
                </a:schemeClr>
              </a:solidFill>
              <a:round/>
              <a:headEnd/>
              <a:tailEnd/>
            </a:ln>
            <a:extLst/>
          </p:spPr>
          <p:txBody>
            <a:bodyPr/>
            <a:lstStyle/>
            <a:p>
              <a:endParaRPr lang="en-GB"/>
            </a:p>
          </p:txBody>
        </p:sp>
        <p:sp>
          <p:nvSpPr>
            <p:cNvPr id="62"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chemeClr val="accent3">
                  <a:lumMod val="50000"/>
                </a:schemeClr>
              </a:solidFill>
              <a:round/>
              <a:headEnd/>
              <a:tailEnd/>
            </a:ln>
            <a:extLst/>
          </p:spPr>
          <p:txBody>
            <a:bodyPr/>
            <a:lstStyle/>
            <a:p>
              <a:endParaRPr lang="en-GB"/>
            </a:p>
          </p:txBody>
        </p:sp>
        <p:sp>
          <p:nvSpPr>
            <p:cNvPr id="63"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4"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5"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chemeClr val="accent3">
                  <a:lumMod val="50000"/>
                </a:schemeClr>
              </a:solidFill>
              <a:round/>
              <a:headEnd/>
              <a:tailEnd/>
            </a:ln>
            <a:extLst/>
          </p:spPr>
          <p:txBody>
            <a:bodyPr/>
            <a:lstStyle/>
            <a:p>
              <a:endParaRPr lang="en-GB"/>
            </a:p>
          </p:txBody>
        </p:sp>
        <p:sp>
          <p:nvSpPr>
            <p:cNvPr id="66"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chemeClr val="accent3">
                  <a:lumMod val="50000"/>
                </a:schemeClr>
              </a:solidFill>
              <a:round/>
              <a:headEnd/>
              <a:tailEnd/>
            </a:ln>
            <a:extLst/>
          </p:spPr>
          <p:txBody>
            <a:bodyPr/>
            <a:lstStyle/>
            <a:p>
              <a:endParaRPr lang="en-GB"/>
            </a:p>
          </p:txBody>
        </p:sp>
        <p:sp>
          <p:nvSpPr>
            <p:cNvPr id="67"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8"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9"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chemeClr val="accent3">
                  <a:lumMod val="50000"/>
                </a:schemeClr>
              </a:solidFill>
              <a:round/>
              <a:headEnd/>
              <a:tailEnd/>
            </a:ln>
            <a:extLst/>
          </p:spPr>
          <p:txBody>
            <a:bodyPr/>
            <a:lstStyle/>
            <a:p>
              <a:endParaRPr lang="en-GB"/>
            </a:p>
          </p:txBody>
        </p:sp>
        <p:sp>
          <p:nvSpPr>
            <p:cNvPr id="70"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chemeClr val="accent3">
                  <a:lumMod val="50000"/>
                </a:schemeClr>
              </a:solidFill>
              <a:round/>
              <a:headEnd/>
              <a:tailEnd/>
            </a:ln>
            <a:extLst/>
          </p:spPr>
          <p:txBody>
            <a:bodyPr/>
            <a:lstStyle/>
            <a:p>
              <a:endParaRPr lang="en-GB"/>
            </a:p>
          </p:txBody>
        </p:sp>
        <p:sp>
          <p:nvSpPr>
            <p:cNvPr id="71"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2"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3"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9525">
              <a:solidFill>
                <a:schemeClr val="accent3">
                  <a:lumMod val="50000"/>
                </a:schemeClr>
              </a:solidFill>
              <a:round/>
              <a:headEnd/>
              <a:tailEnd/>
            </a:ln>
            <a:extLst/>
          </p:spPr>
          <p:txBody>
            <a:bodyPr/>
            <a:lstStyle/>
            <a:p>
              <a:endParaRPr lang="en-GB"/>
            </a:p>
          </p:txBody>
        </p:sp>
        <p:sp>
          <p:nvSpPr>
            <p:cNvPr id="74"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5"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6"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chemeClr val="accent3">
                  <a:lumMod val="50000"/>
                </a:schemeClr>
              </a:solidFill>
              <a:round/>
              <a:headEnd/>
              <a:tailEnd/>
            </a:ln>
            <a:extLst/>
          </p:spPr>
          <p:txBody>
            <a:bodyPr/>
            <a:lstStyle/>
            <a:p>
              <a:endParaRPr lang="en-GB"/>
            </a:p>
          </p:txBody>
        </p:sp>
        <p:sp>
          <p:nvSpPr>
            <p:cNvPr id="77"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chemeClr val="accent3">
                  <a:lumMod val="50000"/>
                </a:schemeClr>
              </a:solidFill>
              <a:round/>
              <a:headEnd/>
              <a:tailEnd/>
            </a:ln>
            <a:extLst/>
          </p:spPr>
          <p:txBody>
            <a:bodyPr/>
            <a:lstStyle/>
            <a:p>
              <a:endParaRPr lang="en-GB"/>
            </a:p>
          </p:txBody>
        </p:sp>
        <p:sp>
          <p:nvSpPr>
            <p:cNvPr id="78"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9"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0"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chemeClr val="accent3">
                  <a:lumMod val="50000"/>
                </a:schemeClr>
              </a:solidFill>
              <a:round/>
              <a:headEnd/>
              <a:tailEnd/>
            </a:ln>
            <a:extLst/>
          </p:spPr>
          <p:txBody>
            <a:bodyPr/>
            <a:lstStyle/>
            <a:p>
              <a:endParaRPr lang="en-GB"/>
            </a:p>
          </p:txBody>
        </p:sp>
        <p:sp>
          <p:nvSpPr>
            <p:cNvPr id="81"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chemeClr val="accent3">
                  <a:lumMod val="50000"/>
                </a:schemeClr>
              </a:solidFill>
              <a:round/>
              <a:headEnd/>
              <a:tailEnd/>
            </a:ln>
            <a:extLst/>
          </p:spPr>
          <p:txBody>
            <a:bodyPr/>
            <a:lstStyle/>
            <a:p>
              <a:endParaRPr lang="en-GB"/>
            </a:p>
          </p:txBody>
        </p:sp>
        <p:sp>
          <p:nvSpPr>
            <p:cNvPr id="82"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3"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4"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chemeClr val="accent3">
                  <a:lumMod val="50000"/>
                </a:schemeClr>
              </a:solidFill>
              <a:round/>
              <a:headEnd/>
              <a:tailEnd/>
            </a:ln>
            <a:extLst/>
          </p:spPr>
          <p:txBody>
            <a:bodyPr/>
            <a:lstStyle/>
            <a:p>
              <a:endParaRPr lang="en-GB"/>
            </a:p>
          </p:txBody>
        </p:sp>
        <p:sp>
          <p:nvSpPr>
            <p:cNvPr id="85"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chemeClr val="accent3">
                  <a:lumMod val="50000"/>
                </a:schemeClr>
              </a:solidFill>
              <a:round/>
              <a:headEnd/>
              <a:tailEnd/>
            </a:ln>
            <a:extLst/>
          </p:spPr>
          <p:txBody>
            <a:bodyPr/>
            <a:lstStyle/>
            <a:p>
              <a:endParaRPr lang="en-GB"/>
            </a:p>
          </p:txBody>
        </p:sp>
        <p:sp>
          <p:nvSpPr>
            <p:cNvPr id="86"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7"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8"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chemeClr val="accent3">
                  <a:lumMod val="50000"/>
                </a:schemeClr>
              </a:solidFill>
              <a:round/>
              <a:headEnd/>
              <a:tailEnd/>
            </a:ln>
            <a:extLst/>
          </p:spPr>
          <p:txBody>
            <a:bodyPr/>
            <a:lstStyle/>
            <a:p>
              <a:endParaRPr lang="en-GB"/>
            </a:p>
          </p:txBody>
        </p:sp>
        <p:sp>
          <p:nvSpPr>
            <p:cNvPr id="89"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chemeClr val="accent3">
                  <a:lumMod val="50000"/>
                </a:schemeClr>
              </a:solidFill>
              <a:round/>
              <a:headEnd/>
              <a:tailEnd/>
            </a:ln>
            <a:extLst/>
          </p:spPr>
          <p:txBody>
            <a:bodyPr/>
            <a:lstStyle/>
            <a:p>
              <a:endParaRPr lang="en-GB"/>
            </a:p>
          </p:txBody>
        </p:sp>
        <p:sp>
          <p:nvSpPr>
            <p:cNvPr id="90"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1"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2"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chemeClr val="accent3">
                  <a:lumMod val="50000"/>
                </a:schemeClr>
              </a:solidFill>
              <a:round/>
              <a:headEnd/>
              <a:tailEnd/>
            </a:ln>
            <a:extLst/>
          </p:spPr>
          <p:txBody>
            <a:bodyPr/>
            <a:lstStyle/>
            <a:p>
              <a:endParaRPr lang="en-GB"/>
            </a:p>
          </p:txBody>
        </p:sp>
        <p:sp>
          <p:nvSpPr>
            <p:cNvPr id="93"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9525">
              <a:solidFill>
                <a:schemeClr val="accent3">
                  <a:lumMod val="50000"/>
                </a:schemeClr>
              </a:solidFill>
              <a:round/>
              <a:headEnd/>
              <a:tailEnd/>
            </a:ln>
            <a:extLst/>
          </p:spPr>
          <p:txBody>
            <a:bodyPr/>
            <a:lstStyle/>
            <a:p>
              <a:endParaRPr lang="en-GB"/>
            </a:p>
          </p:txBody>
        </p:sp>
        <p:sp>
          <p:nvSpPr>
            <p:cNvPr id="94"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5"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6"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chemeClr val="accent3">
                  <a:lumMod val="50000"/>
                </a:schemeClr>
              </a:solidFill>
              <a:round/>
              <a:headEnd/>
              <a:tailEnd/>
            </a:ln>
            <a:extLst/>
          </p:spPr>
          <p:txBody>
            <a:bodyPr/>
            <a:lstStyle/>
            <a:p>
              <a:endParaRPr lang="en-GB"/>
            </a:p>
          </p:txBody>
        </p:sp>
        <p:sp>
          <p:nvSpPr>
            <p:cNvPr id="97"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chemeClr val="accent3">
                  <a:lumMod val="50000"/>
                </a:schemeClr>
              </a:solidFill>
              <a:round/>
              <a:headEnd/>
              <a:tailEnd/>
            </a:ln>
            <a:extLst/>
          </p:spPr>
          <p:txBody>
            <a:bodyPr/>
            <a:lstStyle/>
            <a:p>
              <a:endParaRPr lang="en-GB"/>
            </a:p>
          </p:txBody>
        </p:sp>
        <p:sp>
          <p:nvSpPr>
            <p:cNvPr id="98"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9"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00"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chemeClr val="accent3">
                  <a:lumMod val="50000"/>
                </a:schemeClr>
              </a:solidFill>
              <a:round/>
              <a:headEnd/>
              <a:tailEnd/>
            </a:ln>
            <a:extLst/>
          </p:spPr>
          <p:txBody>
            <a:bodyPr/>
            <a:lstStyle/>
            <a:p>
              <a:endParaRPr lang="en-GB"/>
            </a:p>
          </p:txBody>
        </p:sp>
        <p:sp>
          <p:nvSpPr>
            <p:cNvPr id="101"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chemeClr val="accent3">
                  <a:lumMod val="50000"/>
                </a:schemeClr>
              </a:solidFill>
              <a:prstDash val="solid"/>
              <a:round/>
              <a:headEnd/>
              <a:tailEnd/>
            </a:ln>
            <a:extLst/>
          </p:spPr>
          <p:txBody>
            <a:bodyPr/>
            <a:lstStyle/>
            <a:p>
              <a:endParaRPr lang="en-GB"/>
            </a:p>
          </p:txBody>
        </p:sp>
      </p:grpSp>
      <p:pic>
        <p:nvPicPr>
          <p:cNvPr id="102"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22108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8518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15719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85293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28"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14096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177281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472514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26" descr="p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400506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70892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07707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70080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26" descr="p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69269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30120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126876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06896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90872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18" descr="government-building-icon-hi.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544" y="2512523"/>
            <a:ext cx="2388113" cy="2284629"/>
          </a:xfrm>
          <a:prstGeom prst="rect">
            <a:avLst/>
          </a:prstGeom>
        </p:spPr>
      </p:pic>
      <p:sp>
        <p:nvSpPr>
          <p:cNvPr id="120" name="TextBox 119"/>
          <p:cNvSpPr txBox="1"/>
          <p:nvPr/>
        </p:nvSpPr>
        <p:spPr>
          <a:xfrm>
            <a:off x="395536" y="1412776"/>
            <a:ext cx="2520280" cy="1077218"/>
          </a:xfrm>
          <a:prstGeom prst="rect">
            <a:avLst/>
          </a:prstGeom>
          <a:noFill/>
        </p:spPr>
        <p:txBody>
          <a:bodyPr wrap="square" rtlCol="0">
            <a:spAutoFit/>
          </a:bodyPr>
          <a:lstStyle/>
          <a:p>
            <a:pPr algn="ctr"/>
            <a:r>
              <a:rPr lang="ru-RU" sz="3200" b="1" smtClean="0">
                <a:solidFill>
                  <a:prstClr val="black"/>
                </a:solidFill>
                <a:latin typeface="Calibri"/>
                <a:cs typeface="Calibri"/>
              </a:rPr>
              <a:t>Вузы Стран Программы</a:t>
            </a:r>
            <a:endParaRPr lang="en-GB" sz="3200" b="1" dirty="0">
              <a:solidFill>
                <a:prstClr val="black"/>
              </a:solidFill>
              <a:latin typeface="Calibri"/>
              <a:cs typeface="Calibri"/>
            </a:endParaRPr>
          </a:p>
        </p:txBody>
      </p:sp>
    </p:spTree>
    <p:extLst>
      <p:ext uri="{BB962C8B-B14F-4D97-AF65-F5344CB8AC3E}">
        <p14:creationId xmlns:p14="http://schemas.microsoft.com/office/powerpoint/2010/main" val="3883048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55437764"/>
              </p:ext>
            </p:extLst>
          </p:nvPr>
        </p:nvGraphicFramePr>
        <p:xfrm>
          <a:off x="107504" y="-459432"/>
          <a:ext cx="8856984" cy="748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bwMode="auto">
          <a:xfrm>
            <a:off x="467544" y="116632"/>
            <a:ext cx="7704856"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5400" kern="0" dirty="0" smtClean="0">
                <a:solidFill>
                  <a:srgbClr val="073E87">
                    <a:lumMod val="50000"/>
                  </a:srgbClr>
                </a:solidFill>
                <a:latin typeface="Calibri" panose="020F0502020204030204" pitchFamily="34" charset="0"/>
              </a:rPr>
              <a:t>Критерии присуждения </a:t>
            </a:r>
            <a:endParaRPr lang="en-GB" altLang="en-US" sz="5400" kern="0" dirty="0">
              <a:solidFill>
                <a:srgbClr val="073E87">
                  <a:lumMod val="50000"/>
                </a:srgbClr>
              </a:solidFill>
              <a:latin typeface="Calibri" panose="020F0502020204030204" pitchFamily="34" charset="0"/>
            </a:endParaRPr>
          </a:p>
        </p:txBody>
      </p:sp>
    </p:spTree>
    <p:extLst>
      <p:ext uri="{BB962C8B-B14F-4D97-AF65-F5344CB8AC3E}">
        <p14:creationId xmlns:p14="http://schemas.microsoft.com/office/powerpoint/2010/main" val="3586530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0"/>
            <a:ext cx="4130035" cy="7262664"/>
          </a:xfrm>
          <a:prstGeom prst="rect">
            <a:avLst/>
          </a:prstGeom>
        </p:spPr>
      </p:pic>
    </p:spTree>
    <p:extLst>
      <p:ext uri="{BB962C8B-B14F-4D97-AF65-F5344CB8AC3E}">
        <p14:creationId xmlns:p14="http://schemas.microsoft.com/office/powerpoint/2010/main" val="309338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cxnSp>
        <p:nvCxnSpPr>
          <p:cNvPr id="9027" name="OTLSHAPE_M_93afb554552a4221a5380f7919409aa7_Connector1"/>
          <p:cNvCxnSpPr/>
          <p:nvPr>
            <p:custDataLst>
              <p:tags r:id="rId2"/>
            </p:custDataLst>
          </p:nvPr>
        </p:nvCxnSpPr>
        <p:spPr>
          <a:xfrm>
            <a:off x="3491880" y="1700808"/>
            <a:ext cx="0" cy="1289444"/>
          </a:xfrm>
          <a:prstGeom prst="line">
            <a:avLst/>
          </a:prstGeom>
          <a:ln w="9525"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26" name="OTLSHAPE_M_52743de8bb6d4044896f473898fe9da7_Connector1"/>
          <p:cNvCxnSpPr/>
          <p:nvPr>
            <p:custDataLst>
              <p:tags r:id="rId3"/>
            </p:custDataLst>
          </p:nvPr>
        </p:nvCxnSpPr>
        <p:spPr>
          <a:xfrm>
            <a:off x="2699792" y="2276872"/>
            <a:ext cx="0" cy="605327"/>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25" name="OTLSHAPE_M_a58f29487c0343c08abcf41913e40cae_Connector1"/>
          <p:cNvCxnSpPr/>
          <p:nvPr>
            <p:custDataLst>
              <p:tags r:id="rId4"/>
            </p:custDataLst>
          </p:nvPr>
        </p:nvCxnSpPr>
        <p:spPr>
          <a:xfrm>
            <a:off x="1259632" y="1844824"/>
            <a:ext cx="0" cy="1066890"/>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04" name="OTLSHAPE_TB_00000000000000000000000000000000_ScaleContainer"/>
          <p:cNvSpPr/>
          <p:nvPr>
            <p:custDataLst>
              <p:tags r:id="rId5"/>
            </p:custDataLst>
          </p:nvPr>
        </p:nvSpPr>
        <p:spPr>
          <a:xfrm>
            <a:off x="624841" y="2914650"/>
            <a:ext cx="7907599" cy="1018406"/>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5"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6" name="OTLSHAPE_TB_00000000000000000000000000000000_TodayMarkerShape" hidden="1"/>
          <p:cNvSpPr/>
          <p:nvPr>
            <p:custDataLst>
              <p:tags r:id="rId7"/>
            </p:custDataLst>
          </p:nvPr>
        </p:nvSpPr>
        <p:spPr>
          <a:xfrm>
            <a:off x="707843" y="3295650"/>
            <a:ext cx="81644"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7" name="OTLSHAPE_TB_00000000000000000000000000000000_TodayMarkerText" hidden="1"/>
          <p:cNvSpPr txBox="1"/>
          <p:nvPr>
            <p:custDataLst>
              <p:tags r:id="rId8"/>
            </p:custDataLst>
          </p:nvPr>
        </p:nvSpPr>
        <p:spPr>
          <a:xfrm>
            <a:off x="716005" y="3422651"/>
            <a:ext cx="256480" cy="123111"/>
          </a:xfrm>
          <a:prstGeom prst="rect">
            <a:avLst/>
          </a:prstGeom>
          <a:noFill/>
        </p:spPr>
        <p:txBody>
          <a:bodyPr vert="horz" wrap="none" lIns="0" tIns="0" rIns="0" bIns="0" rtlCol="0" anchor="ctr" anchorCtr="0">
            <a:spAutoFit/>
          </a:bodyPr>
          <a:lstStyle/>
          <a:p>
            <a:pPr algn="ctr"/>
            <a:r>
              <a:rPr lang="en-US" sz="800" smtClean="0">
                <a:solidFill>
                  <a:schemeClr val="dk1"/>
                </a:solidFill>
                <a:latin typeface="Calibri" panose="020F0502020204030204" pitchFamily="34" charset="0"/>
              </a:rPr>
              <a:t>Today</a:t>
            </a:r>
            <a:endParaRPr lang="en-US" sz="800">
              <a:solidFill>
                <a:schemeClr val="dk1"/>
              </a:solidFill>
              <a:latin typeface="Calibri" panose="020F0502020204030204" pitchFamily="34" charset="0"/>
            </a:endParaRPr>
          </a:p>
        </p:txBody>
      </p:sp>
      <p:sp>
        <p:nvSpPr>
          <p:cNvPr id="9008" name="OTLSHAPE_TB_00000000000000000000000000000000_TimescaleInterval1"/>
          <p:cNvSpPr txBox="1"/>
          <p:nvPr>
            <p:custDataLst>
              <p:tags r:id="rId9"/>
            </p:custDataLst>
          </p:nvPr>
        </p:nvSpPr>
        <p:spPr>
          <a:xfrm>
            <a:off x="899592" y="2996952"/>
            <a:ext cx="201113" cy="186055"/>
          </a:xfrm>
          <a:prstGeom prst="rect">
            <a:avLst/>
          </a:prstGeom>
          <a:noFill/>
        </p:spPr>
        <p:txBody>
          <a:bodyPr vert="horz" wrap="none" lIns="0" tIns="0" rIns="0" bIns="0" rtlCol="0" anchor="ctr" anchorCtr="0">
            <a:noAutofit/>
          </a:bodyPr>
          <a:lstStyle/>
          <a:p>
            <a:r>
              <a:rPr lang="ru-RU" sz="1800" i="1" spc="-18" dirty="0" smtClean="0">
                <a:solidFill>
                  <a:schemeClr val="lt2"/>
                </a:solidFill>
                <a:latin typeface="Calibri" panose="020F0502020204030204" pitchFamily="34" charset="0"/>
              </a:rPr>
              <a:t>Февраль </a:t>
            </a:r>
            <a:r>
              <a:rPr lang="en-GB" sz="1800" i="1" spc="-18" dirty="0" smtClean="0">
                <a:solidFill>
                  <a:schemeClr val="lt2"/>
                </a:solidFill>
                <a:latin typeface="Calibri" panose="020F0502020204030204" pitchFamily="34" charset="0"/>
              </a:rPr>
              <a:t> </a:t>
            </a:r>
            <a:r>
              <a:rPr lang="ru-RU" sz="1800" i="1" spc="-18" dirty="0" smtClean="0">
                <a:solidFill>
                  <a:schemeClr val="lt2"/>
                </a:solidFill>
                <a:latin typeface="Calibri" panose="020F0502020204030204" pitchFamily="34" charset="0"/>
              </a:rPr>
              <a:t>года </a:t>
            </a:r>
            <a:r>
              <a:rPr lang="en-GB" sz="1800" i="1" spc="-18" dirty="0" smtClean="0">
                <a:solidFill>
                  <a:schemeClr val="lt2"/>
                </a:solidFill>
                <a:latin typeface="Calibri" panose="020F0502020204030204" pitchFamily="34" charset="0"/>
              </a:rPr>
              <a:t>n</a:t>
            </a:r>
            <a:r>
              <a:rPr lang="ru-RU" sz="1800" i="1" spc="-18" dirty="0" smtClean="0">
                <a:solidFill>
                  <a:schemeClr val="lt2"/>
                </a:solidFill>
                <a:latin typeface="Calibri" panose="020F0502020204030204" pitchFamily="34" charset="0"/>
              </a:rPr>
              <a:t> </a:t>
            </a:r>
            <a:endParaRPr lang="en-US" sz="1800" spc="-18" dirty="0">
              <a:solidFill>
                <a:schemeClr val="lt2"/>
              </a:solidFill>
              <a:latin typeface="Calibri" panose="020F0502020204030204" pitchFamily="34" charset="0"/>
            </a:endParaRPr>
          </a:p>
        </p:txBody>
      </p:sp>
      <p:cxnSp>
        <p:nvCxnSpPr>
          <p:cNvPr id="9011" name="OTLSHAPE_TB_00000000000000000000000000000000_Separator2"/>
          <p:cNvCxnSpPr/>
          <p:nvPr>
            <p:custDataLst>
              <p:tags r:id="rId10"/>
            </p:custDataLst>
          </p:nvPr>
        </p:nvCxnSpPr>
        <p:spPr>
          <a:xfrm>
            <a:off x="2443097"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13" name="OTLSHAPE_TB_00000000000000000000000000000000_Separator3"/>
          <p:cNvCxnSpPr/>
          <p:nvPr>
            <p:custDataLst>
              <p:tags r:id="rId11"/>
            </p:custDataLst>
          </p:nvPr>
        </p:nvCxnSpPr>
        <p:spPr>
          <a:xfrm>
            <a:off x="3304202"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14" name="OTLSHAPE_TB_00000000000000000000000000000000_TimescaleInterval4"/>
          <p:cNvSpPr txBox="1"/>
          <p:nvPr>
            <p:custDataLst>
              <p:tags r:id="rId12"/>
            </p:custDataLst>
          </p:nvPr>
        </p:nvSpPr>
        <p:spPr>
          <a:xfrm>
            <a:off x="3059832" y="2996952"/>
            <a:ext cx="180975" cy="186055"/>
          </a:xfrm>
          <a:prstGeom prst="rect">
            <a:avLst/>
          </a:prstGeom>
          <a:noFill/>
        </p:spPr>
        <p:txBody>
          <a:bodyPr vert="horz" wrap="none" lIns="0" tIns="0" rIns="0" bIns="0" rtlCol="0" anchor="ctr" anchorCtr="0">
            <a:noAutofit/>
          </a:bodyPr>
          <a:lstStyle/>
          <a:p>
            <a:r>
              <a:rPr lang="en-US" sz="1800" spc="-20" dirty="0" smtClean="0">
                <a:solidFill>
                  <a:schemeClr val="lt2"/>
                </a:solidFill>
                <a:latin typeface="Calibri" panose="020F0502020204030204" pitchFamily="34" charset="0"/>
              </a:rPr>
              <a:t>1 </a:t>
            </a:r>
            <a:r>
              <a:rPr lang="ru-RU" sz="1800" spc="-20" dirty="0" smtClean="0">
                <a:solidFill>
                  <a:schemeClr val="lt2"/>
                </a:solidFill>
                <a:latin typeface="Calibri" panose="020F0502020204030204" pitchFamily="34" charset="0"/>
              </a:rPr>
              <a:t> июня года </a:t>
            </a:r>
            <a:r>
              <a:rPr lang="en-US" sz="1800" spc="-20" dirty="0" smtClean="0">
                <a:solidFill>
                  <a:schemeClr val="lt2"/>
                </a:solidFill>
                <a:latin typeface="Calibri" panose="020F0502020204030204" pitchFamily="34" charset="0"/>
              </a:rPr>
              <a:t> </a:t>
            </a:r>
            <a:r>
              <a:rPr lang="en-US" sz="1800" i="1" spc="-20" dirty="0" smtClean="0">
                <a:solidFill>
                  <a:schemeClr val="lt2"/>
                </a:solidFill>
                <a:latin typeface="Calibri" panose="020F0502020204030204" pitchFamily="34" charset="0"/>
              </a:rPr>
              <a:t>n</a:t>
            </a:r>
            <a:endParaRPr lang="en-US" sz="1800" i="1" spc="-20" dirty="0">
              <a:solidFill>
                <a:schemeClr val="lt2"/>
              </a:solidFill>
              <a:latin typeface="Calibri" panose="020F0502020204030204" pitchFamily="34" charset="0"/>
            </a:endParaRPr>
          </a:p>
        </p:txBody>
      </p:sp>
      <p:cxnSp>
        <p:nvCxnSpPr>
          <p:cNvPr id="9017" name="OTLSHAPE_TB_00000000000000000000000000000000_Separator5"/>
          <p:cNvCxnSpPr/>
          <p:nvPr>
            <p:custDataLst>
              <p:tags r:id="rId13"/>
            </p:custDataLst>
          </p:nvPr>
        </p:nvCxnSpPr>
        <p:spPr>
          <a:xfrm>
            <a:off x="499863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19" name="OTLSHAPE_TB_00000000000000000000000000000000_Separator6"/>
          <p:cNvCxnSpPr/>
          <p:nvPr>
            <p:custDataLst>
              <p:tags r:id="rId14"/>
            </p:custDataLst>
          </p:nvPr>
        </p:nvCxnSpPr>
        <p:spPr>
          <a:xfrm>
            <a:off x="585973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20" name="OTLSHAPE_TB_00000000000000000000000000000000_TimescaleInterval7"/>
          <p:cNvSpPr txBox="1"/>
          <p:nvPr>
            <p:custDataLst>
              <p:tags r:id="rId15"/>
            </p:custDataLst>
          </p:nvPr>
        </p:nvSpPr>
        <p:spPr>
          <a:xfrm>
            <a:off x="5364088" y="2996952"/>
            <a:ext cx="182984" cy="186055"/>
          </a:xfrm>
          <a:prstGeom prst="rect">
            <a:avLst/>
          </a:prstGeom>
          <a:noFill/>
        </p:spPr>
        <p:txBody>
          <a:bodyPr vert="horz" wrap="none" lIns="0" tIns="0" rIns="0" bIns="0" rtlCol="0" anchor="ctr" anchorCtr="0">
            <a:noAutofit/>
          </a:bodyPr>
          <a:lstStyle/>
          <a:p>
            <a:r>
              <a:rPr lang="en-US" sz="1800" spc="-20" dirty="0" smtClean="0">
                <a:solidFill>
                  <a:schemeClr val="lt2"/>
                </a:solidFill>
                <a:latin typeface="Calibri" panose="020F0502020204030204" pitchFamily="34" charset="0"/>
              </a:rPr>
              <a:t>31 </a:t>
            </a:r>
            <a:r>
              <a:rPr lang="ru-RU" sz="1800" spc="-20" dirty="0" smtClean="0">
                <a:solidFill>
                  <a:schemeClr val="lt2"/>
                </a:solidFill>
                <a:latin typeface="Calibri" panose="020F0502020204030204" pitchFamily="34" charset="0"/>
              </a:rPr>
              <a:t>сентября </a:t>
            </a:r>
            <a:r>
              <a:rPr lang="en-US" sz="1800" i="1" spc="-20" dirty="0" smtClean="0">
                <a:solidFill>
                  <a:schemeClr val="lt2"/>
                </a:solidFill>
                <a:latin typeface="Calibri" panose="020F0502020204030204" pitchFamily="34" charset="0"/>
              </a:rPr>
              <a:t>n</a:t>
            </a:r>
            <a:r>
              <a:rPr lang="en-US" sz="1800" spc="-20" dirty="0" smtClean="0">
                <a:solidFill>
                  <a:schemeClr val="lt2"/>
                </a:solidFill>
                <a:latin typeface="Calibri" panose="020F0502020204030204" pitchFamily="34" charset="0"/>
              </a:rPr>
              <a:t>+1</a:t>
            </a:r>
            <a:endParaRPr lang="en-US" sz="1800" spc="-20" dirty="0">
              <a:solidFill>
                <a:schemeClr val="lt2"/>
              </a:solidFill>
              <a:latin typeface="Calibri" panose="020F0502020204030204" pitchFamily="34" charset="0"/>
            </a:endParaRPr>
          </a:p>
        </p:txBody>
      </p:sp>
      <p:cxnSp>
        <p:nvCxnSpPr>
          <p:cNvPr id="9023" name="OTLSHAPE_TB_00000000000000000000000000000000_Separator8"/>
          <p:cNvCxnSpPr/>
          <p:nvPr>
            <p:custDataLst>
              <p:tags r:id="rId16"/>
            </p:custDataLst>
          </p:nvPr>
        </p:nvCxnSpPr>
        <p:spPr>
          <a:xfrm>
            <a:off x="755417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24" name="OTLSHAPE_TB_00000000000000000000000000000000_TimescaleInterval9"/>
          <p:cNvSpPr txBox="1"/>
          <p:nvPr>
            <p:custDataLst>
              <p:tags r:id="rId17"/>
            </p:custDataLst>
          </p:nvPr>
        </p:nvSpPr>
        <p:spPr>
          <a:xfrm>
            <a:off x="7308304" y="2996952"/>
            <a:ext cx="228716" cy="186055"/>
          </a:xfrm>
          <a:prstGeom prst="rect">
            <a:avLst/>
          </a:prstGeom>
          <a:noFill/>
        </p:spPr>
        <p:txBody>
          <a:bodyPr vert="horz" wrap="none" lIns="0" tIns="0" rIns="0" bIns="0" rtlCol="0" anchor="ctr" anchorCtr="0">
            <a:noAutofit/>
          </a:bodyPr>
          <a:lstStyle/>
          <a:p>
            <a:r>
              <a:rPr lang="en-US" sz="1800" spc="-20" dirty="0" smtClean="0">
                <a:solidFill>
                  <a:schemeClr val="lt2"/>
                </a:solidFill>
                <a:latin typeface="Calibri" panose="020F0502020204030204" pitchFamily="34" charset="0"/>
              </a:rPr>
              <a:t>31 </a:t>
            </a:r>
            <a:r>
              <a:rPr lang="ru-RU" sz="1800" spc="-20" dirty="0" smtClean="0">
                <a:solidFill>
                  <a:schemeClr val="lt2"/>
                </a:solidFill>
                <a:latin typeface="Calibri" panose="020F0502020204030204" pitchFamily="34" charset="0"/>
              </a:rPr>
              <a:t>июля </a:t>
            </a:r>
            <a:r>
              <a:rPr lang="en-US" sz="1800" i="1" spc="-20" dirty="0" smtClean="0">
                <a:solidFill>
                  <a:schemeClr val="lt2"/>
                </a:solidFill>
                <a:latin typeface="Calibri" panose="020F0502020204030204" pitchFamily="34" charset="0"/>
              </a:rPr>
              <a:t>n</a:t>
            </a:r>
            <a:r>
              <a:rPr lang="en-US" sz="1800" spc="-20" dirty="0" smtClean="0">
                <a:solidFill>
                  <a:schemeClr val="lt2"/>
                </a:solidFill>
                <a:latin typeface="Calibri" panose="020F0502020204030204" pitchFamily="34" charset="0"/>
              </a:rPr>
              <a:t>+2</a:t>
            </a:r>
            <a:endParaRPr lang="en-US" sz="1800" spc="-20" dirty="0">
              <a:solidFill>
                <a:schemeClr val="lt2"/>
              </a:solidFill>
              <a:latin typeface="Calibri" panose="020F0502020204030204" pitchFamily="34" charset="0"/>
            </a:endParaRPr>
          </a:p>
        </p:txBody>
      </p:sp>
      <p:sp>
        <p:nvSpPr>
          <p:cNvPr id="9029" name="OTLSHAPE_M_a58f29487c0343c08abcf41913e40cae_Title"/>
          <p:cNvSpPr txBox="1"/>
          <p:nvPr>
            <p:custDataLst>
              <p:tags r:id="rId18"/>
            </p:custDataLst>
          </p:nvPr>
        </p:nvSpPr>
        <p:spPr>
          <a:xfrm>
            <a:off x="683568" y="991762"/>
            <a:ext cx="1080120" cy="1107996"/>
          </a:xfrm>
          <a:prstGeom prst="rect">
            <a:avLst/>
          </a:prstGeom>
          <a:noFill/>
        </p:spPr>
        <p:txBody>
          <a:bodyPr vert="horz" wrap="square" lIns="0" tIns="0" rIns="0" bIns="0" rtlCol="0" anchor="ctr" anchorCtr="0">
            <a:spAutoFit/>
          </a:bodyPr>
          <a:lstStyle/>
          <a:p>
            <a:pPr algn="ctr"/>
            <a:r>
              <a:rPr lang="ru-RU" sz="1800" b="1" spc="-6" dirty="0" smtClean="0">
                <a:solidFill>
                  <a:srgbClr val="3B5998"/>
                </a:solidFill>
                <a:latin typeface="Calibri" panose="020F0502020204030204" pitchFamily="34" charset="0"/>
              </a:rPr>
              <a:t>Предельный срок подачи заявки </a:t>
            </a:r>
            <a:endParaRPr lang="en-US" sz="1800" b="1" spc="-6" dirty="0">
              <a:solidFill>
                <a:srgbClr val="3B5998"/>
              </a:solidFill>
              <a:latin typeface="Calibri" panose="020F0502020204030204" pitchFamily="34" charset="0"/>
            </a:endParaRPr>
          </a:p>
        </p:txBody>
      </p:sp>
      <p:sp>
        <p:nvSpPr>
          <p:cNvPr id="9042" name="OTLSHAPE_M_6a283b367375415b92b0e5fc4e16a0cc_Date" hidden="1"/>
          <p:cNvSpPr txBox="1"/>
          <p:nvPr>
            <p:custDataLst>
              <p:tags r:id="rId19"/>
            </p:custDataLst>
          </p:nvPr>
        </p:nvSpPr>
        <p:spPr>
          <a:xfrm>
            <a:off x="6054181" y="2685812"/>
            <a:ext cx="0" cy="123111"/>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045" name="OTLSHAPE_M_7b0996464ffd4cd3a3b383ab1ba22438_Date" hidden="1"/>
          <p:cNvSpPr txBox="1"/>
          <p:nvPr>
            <p:custDataLst>
              <p:tags r:id="rId20"/>
            </p:custDataLst>
          </p:nvPr>
        </p:nvSpPr>
        <p:spPr>
          <a:xfrm>
            <a:off x="7248617" y="3038440"/>
            <a:ext cx="0" cy="123111"/>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051" name="OTLSHAPE_T_7c518fb37f2142bb8e0445920d0403b5_ShapePercentage" hidden="1"/>
          <p:cNvSpPr/>
          <p:nvPr>
            <p:custDataLst>
              <p:tags r:id="rId21"/>
            </p:custDataLst>
          </p:nvPr>
        </p:nvSpPr>
        <p:spPr>
          <a:xfrm>
            <a:off x="3109759"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2" name="OTLSHAPE_T_7c518fb37f2142bb8e0445920d0403b5_Duration" hidden="1"/>
          <p:cNvSpPr txBox="1"/>
          <p:nvPr>
            <p:custDataLst>
              <p:tags r:id="rId22"/>
            </p:custDataLst>
          </p:nvPr>
        </p:nvSpPr>
        <p:spPr>
          <a:xfrm>
            <a:off x="0" y="3422475"/>
            <a:ext cx="247650"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053" name="OTLSHAPE_T_7c518fb37f2142bb8e0445920d0403b5_TextPercentage" hidden="1"/>
          <p:cNvSpPr txBox="1"/>
          <p:nvPr>
            <p:custDataLst>
              <p:tags r:id="rId23"/>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54" name="OTLSHAPE_T_7c518fb37f2142bb8e0445920d0403b5_StartDate" hidden="1"/>
          <p:cNvSpPr txBox="1"/>
          <p:nvPr>
            <p:custDataLst>
              <p:tags r:id="rId24"/>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55" name="OTLSHAPE_T_7c518fb37f2142bb8e0445920d0403b5_EndDate" hidden="1"/>
          <p:cNvSpPr txBox="1"/>
          <p:nvPr>
            <p:custDataLst>
              <p:tags r:id="rId25"/>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59" name="OTLSHAPE_T_be3ae38f60b3402d8a13f1e91eec41f5_ShapePercentage" hidden="1"/>
          <p:cNvSpPr/>
          <p:nvPr>
            <p:custDataLst>
              <p:tags r:id="rId26"/>
            </p:custDataLst>
          </p:nvPr>
        </p:nvSpPr>
        <p:spPr>
          <a:xfrm>
            <a:off x="369308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0" name="OTLSHAPE_T_be3ae38f60b3402d8a13f1e91eec41f5_Duration" hidden="1"/>
          <p:cNvSpPr txBox="1"/>
          <p:nvPr>
            <p:custDataLst>
              <p:tags r:id="rId27"/>
            </p:custDataLst>
          </p:nvPr>
        </p:nvSpPr>
        <p:spPr>
          <a:xfrm>
            <a:off x="0" y="36891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061" name="OTLSHAPE_T_be3ae38f60b3402d8a13f1e91eec41f5_TextPercentage" hidden="1"/>
          <p:cNvSpPr txBox="1"/>
          <p:nvPr>
            <p:custDataLst>
              <p:tags r:id="rId28"/>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62" name="OTLSHAPE_T_be3ae38f60b3402d8a13f1e91eec41f5_StartDate" hidden="1"/>
          <p:cNvSpPr txBox="1"/>
          <p:nvPr>
            <p:custDataLst>
              <p:tags r:id="rId29"/>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63" name="OTLSHAPE_T_be3ae38f60b3402d8a13f1e91eec41f5_EndDate" hidden="1"/>
          <p:cNvSpPr txBox="1"/>
          <p:nvPr>
            <p:custDataLst>
              <p:tags r:id="rId30"/>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66" name="OTLSHAPE_T_9aa183d65df24b0c8fecd0a002471583_Shape"/>
          <p:cNvSpPr/>
          <p:nvPr>
            <p:custDataLst>
              <p:tags r:id="rId31"/>
            </p:custDataLst>
          </p:nvPr>
        </p:nvSpPr>
        <p:spPr>
          <a:xfrm>
            <a:off x="1259632" y="3284984"/>
            <a:ext cx="1440160" cy="504056"/>
          </a:xfrm>
          <a:prstGeom prst="roundRect">
            <a:avLst>
              <a:gd name="adj" fmla="val 100000"/>
            </a:avLst>
          </a:prstGeom>
          <a:solidFill>
            <a:schemeClr val="accent3"/>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7" name="OTLSHAPE_T_9aa183d65df24b0c8fecd0a002471583_ShapePercentage" hidden="1"/>
          <p:cNvSpPr/>
          <p:nvPr>
            <p:custDataLst>
              <p:tags r:id="rId32"/>
            </p:custDataLst>
          </p:nvPr>
        </p:nvSpPr>
        <p:spPr>
          <a:xfrm>
            <a:off x="369308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8" name="OTLSHAPE_T_9aa183d65df24b0c8fecd0a002471583_Duration" hidden="1"/>
          <p:cNvSpPr txBox="1"/>
          <p:nvPr>
            <p:custDataLst>
              <p:tags r:id="rId33"/>
            </p:custDataLst>
          </p:nvPr>
        </p:nvSpPr>
        <p:spPr>
          <a:xfrm>
            <a:off x="0" y="39558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069" name="OTLSHAPE_T_9aa183d65df24b0c8fecd0a002471583_TextPercentage" hidden="1"/>
          <p:cNvSpPr txBox="1"/>
          <p:nvPr>
            <p:custDataLst>
              <p:tags r:id="rId34"/>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70" name="OTLSHAPE_T_9aa183d65df24b0c8fecd0a002471583_StartDate" hidden="1"/>
          <p:cNvSpPr txBox="1"/>
          <p:nvPr>
            <p:custDataLst>
              <p:tags r:id="rId35"/>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1" name="OTLSHAPE_T_9aa183d65df24b0c8fecd0a002471583_EndDate" hidden="1"/>
          <p:cNvSpPr txBox="1"/>
          <p:nvPr>
            <p:custDataLst>
              <p:tags r:id="rId36"/>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5" name="OTLSHAPE_T_06a6a20021ea4acdac20b41f7b37b0dd_ShapePercentage" hidden="1"/>
          <p:cNvSpPr/>
          <p:nvPr>
            <p:custDataLst>
              <p:tags r:id="rId37"/>
            </p:custDataLst>
          </p:nvPr>
        </p:nvSpPr>
        <p:spPr>
          <a:xfrm>
            <a:off x="4359749"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6" name="OTLSHAPE_T_06a6a20021ea4acdac20b41f7b37b0dd_Duration" hidden="1"/>
          <p:cNvSpPr txBox="1"/>
          <p:nvPr>
            <p:custDataLst>
              <p:tags r:id="rId38"/>
            </p:custDataLst>
          </p:nvPr>
        </p:nvSpPr>
        <p:spPr>
          <a:xfrm>
            <a:off x="0" y="42225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17 days</a:t>
            </a:r>
            <a:endParaRPr lang="en-US" sz="1000">
              <a:solidFill>
                <a:srgbClr val="C0504D"/>
              </a:solidFill>
              <a:latin typeface="Calibri" panose="020F0502020204030204" pitchFamily="34" charset="0"/>
            </a:endParaRPr>
          </a:p>
        </p:txBody>
      </p:sp>
      <p:sp>
        <p:nvSpPr>
          <p:cNvPr id="9077" name="OTLSHAPE_T_06a6a20021ea4acdac20b41f7b37b0dd_TextPercentage" hidden="1"/>
          <p:cNvSpPr txBox="1"/>
          <p:nvPr>
            <p:custDataLst>
              <p:tags r:id="rId39"/>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78" name="OTLSHAPE_T_06a6a20021ea4acdac20b41f7b37b0dd_StartDate" hidden="1"/>
          <p:cNvSpPr txBox="1"/>
          <p:nvPr>
            <p:custDataLst>
              <p:tags r:id="rId40"/>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9" name="OTLSHAPE_T_06a6a20021ea4acdac20b41f7b37b0dd_EndDate" hidden="1"/>
          <p:cNvSpPr txBox="1"/>
          <p:nvPr>
            <p:custDataLst>
              <p:tags r:id="rId41"/>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83" name="OTLSHAPE_T_e6f5c918bdd649a1ac919cf22468a23b_ShapePercentage" hidden="1"/>
          <p:cNvSpPr/>
          <p:nvPr>
            <p:custDataLst>
              <p:tags r:id="rId42"/>
            </p:custDataLst>
          </p:nvPr>
        </p:nvSpPr>
        <p:spPr>
          <a:xfrm>
            <a:off x="5081966"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4" name="OTLSHAPE_T_e6f5c918bdd649a1ac919cf22468a23b_Duration" hidden="1"/>
          <p:cNvSpPr txBox="1"/>
          <p:nvPr>
            <p:custDataLst>
              <p:tags r:id="rId43"/>
            </p:custDataLst>
          </p:nvPr>
        </p:nvSpPr>
        <p:spPr>
          <a:xfrm>
            <a:off x="0" y="44892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085" name="OTLSHAPE_T_e6f5c918bdd649a1ac919cf22468a23b_TextPercentage" hidden="1"/>
          <p:cNvSpPr txBox="1"/>
          <p:nvPr>
            <p:custDataLst>
              <p:tags r:id="rId44"/>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86" name="OTLSHAPE_T_e6f5c918bdd649a1ac919cf22468a23b_StartDate" hidden="1"/>
          <p:cNvSpPr txBox="1"/>
          <p:nvPr>
            <p:custDataLst>
              <p:tags r:id="rId45"/>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87" name="OTLSHAPE_T_e6f5c918bdd649a1ac919cf22468a23b_EndDate" hidden="1"/>
          <p:cNvSpPr txBox="1"/>
          <p:nvPr>
            <p:custDataLst>
              <p:tags r:id="rId46"/>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 name="OTLSHAPE_M_a58f29487c0343c08abcf41913e40cae_Title"/>
          <p:cNvSpPr txBox="1"/>
          <p:nvPr>
            <p:custDataLst>
              <p:tags r:id="rId47"/>
            </p:custDataLst>
          </p:nvPr>
        </p:nvSpPr>
        <p:spPr>
          <a:xfrm>
            <a:off x="899592" y="3949607"/>
            <a:ext cx="1872208" cy="1384995"/>
          </a:xfrm>
          <a:prstGeom prst="rect">
            <a:avLst/>
          </a:prstGeom>
          <a:noFill/>
        </p:spPr>
        <p:txBody>
          <a:bodyPr vert="horz" wrap="square" lIns="0" tIns="0" rIns="0" bIns="0" rtlCol="0" anchor="ctr" anchorCtr="0">
            <a:spAutoFit/>
          </a:bodyPr>
          <a:lstStyle/>
          <a:p>
            <a:pPr algn="ctr"/>
            <a:r>
              <a:rPr lang="ru-RU" sz="1800" b="1" spc="-6" dirty="0" smtClean="0">
                <a:solidFill>
                  <a:srgbClr val="008000"/>
                </a:solidFill>
                <a:latin typeface="Calibri" panose="020F0502020204030204" pitchFamily="34" charset="0"/>
              </a:rPr>
              <a:t>Оценка качественных параметров Национальными Агентствами </a:t>
            </a:r>
            <a:endParaRPr lang="en-US" sz="1800" b="1" spc="-6" dirty="0">
              <a:solidFill>
                <a:srgbClr val="008000"/>
              </a:solidFill>
              <a:latin typeface="Calibri" panose="020F0502020204030204" pitchFamily="34" charset="0"/>
            </a:endParaRPr>
          </a:p>
        </p:txBody>
      </p:sp>
      <p:sp>
        <p:nvSpPr>
          <p:cNvPr id="92" name="OTLSHAPE_M_a58f29487c0343c08abcf41913e40cae_Title"/>
          <p:cNvSpPr txBox="1"/>
          <p:nvPr>
            <p:custDataLst>
              <p:tags r:id="rId48"/>
            </p:custDataLst>
          </p:nvPr>
        </p:nvSpPr>
        <p:spPr>
          <a:xfrm>
            <a:off x="2771800" y="775738"/>
            <a:ext cx="1440160" cy="1107996"/>
          </a:xfrm>
          <a:prstGeom prst="rect">
            <a:avLst/>
          </a:prstGeom>
          <a:noFill/>
        </p:spPr>
        <p:txBody>
          <a:bodyPr vert="horz" wrap="square" lIns="0" tIns="0" rIns="0" bIns="0" rtlCol="0" anchor="ctr" anchorCtr="0">
            <a:spAutoFit/>
          </a:bodyPr>
          <a:lstStyle/>
          <a:p>
            <a:pPr algn="ctr"/>
            <a:r>
              <a:rPr lang="ru-RU" sz="1800" b="1" spc="-6" dirty="0" smtClean="0">
                <a:solidFill>
                  <a:srgbClr val="800000"/>
                </a:solidFill>
                <a:latin typeface="Calibri" panose="020F0502020204030204" pitchFamily="34" charset="0"/>
              </a:rPr>
              <a:t>Фиксированная дата начала проекта </a:t>
            </a:r>
            <a:endParaRPr lang="en-US" sz="1800" b="1" spc="-6" dirty="0">
              <a:solidFill>
                <a:srgbClr val="800000"/>
              </a:solidFill>
              <a:latin typeface="Calibri" panose="020F0502020204030204" pitchFamily="34" charset="0"/>
            </a:endParaRPr>
          </a:p>
        </p:txBody>
      </p:sp>
      <p:sp>
        <p:nvSpPr>
          <p:cNvPr id="94" name="OTLSHAPE_M_a58f29487c0343c08abcf41913e40cae_Title"/>
          <p:cNvSpPr txBox="1"/>
          <p:nvPr>
            <p:custDataLst>
              <p:tags r:id="rId49"/>
            </p:custDataLst>
          </p:nvPr>
        </p:nvSpPr>
        <p:spPr>
          <a:xfrm>
            <a:off x="2267744" y="1562309"/>
            <a:ext cx="936104" cy="830997"/>
          </a:xfrm>
          <a:prstGeom prst="rect">
            <a:avLst/>
          </a:prstGeom>
          <a:noFill/>
        </p:spPr>
        <p:txBody>
          <a:bodyPr vert="horz" wrap="square" lIns="0" tIns="0" rIns="0" bIns="0" rtlCol="0" anchor="ctr" anchorCtr="0">
            <a:spAutoFit/>
          </a:bodyPr>
          <a:lstStyle/>
          <a:p>
            <a:pPr algn="ctr"/>
            <a:r>
              <a:rPr lang="ru-RU" sz="1800" b="1" spc="-6" dirty="0" smtClean="0">
                <a:solidFill>
                  <a:srgbClr val="3B5998"/>
                </a:solidFill>
                <a:latin typeface="Calibri" panose="020F0502020204030204" pitchFamily="34" charset="0"/>
              </a:rPr>
              <a:t>Результаты отбора </a:t>
            </a:r>
            <a:endParaRPr lang="en-US" sz="1800" b="1" spc="-6" dirty="0">
              <a:solidFill>
                <a:srgbClr val="3B5998"/>
              </a:solidFill>
              <a:latin typeface="Calibri" panose="020F0502020204030204" pitchFamily="34" charset="0"/>
            </a:endParaRPr>
          </a:p>
        </p:txBody>
      </p:sp>
      <p:sp>
        <p:nvSpPr>
          <p:cNvPr id="95" name="OTLSHAPE_T_9aa183d65df24b0c8fecd0a002471583_Shape"/>
          <p:cNvSpPr/>
          <p:nvPr>
            <p:custDataLst>
              <p:tags r:id="rId50"/>
            </p:custDataLst>
          </p:nvPr>
        </p:nvSpPr>
        <p:spPr>
          <a:xfrm>
            <a:off x="3563888" y="3284984"/>
            <a:ext cx="4104456" cy="504056"/>
          </a:xfrm>
          <a:prstGeom prst="roundRect">
            <a:avLst>
              <a:gd name="adj" fmla="val 100000"/>
            </a:avLst>
          </a:prstGeom>
          <a:solidFill>
            <a:srgbClr val="8000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OTLSHAPE_M_93afb554552a4221a5380f7919409aa7_Connector1"/>
          <p:cNvCxnSpPr/>
          <p:nvPr>
            <p:custDataLst>
              <p:tags r:id="rId51"/>
            </p:custDataLst>
          </p:nvPr>
        </p:nvCxnSpPr>
        <p:spPr>
          <a:xfrm>
            <a:off x="6084168" y="2276872"/>
            <a:ext cx="0" cy="648072"/>
          </a:xfrm>
          <a:prstGeom prst="line">
            <a:avLst/>
          </a:prstGeom>
          <a:ln w="9525"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TLSHAPE_M_a58f29487c0343c08abcf41913e40cae_Title"/>
          <p:cNvSpPr txBox="1"/>
          <p:nvPr>
            <p:custDataLst>
              <p:tags r:id="rId52"/>
            </p:custDataLst>
          </p:nvPr>
        </p:nvSpPr>
        <p:spPr>
          <a:xfrm>
            <a:off x="5364088" y="1562309"/>
            <a:ext cx="1440160" cy="830997"/>
          </a:xfrm>
          <a:prstGeom prst="rect">
            <a:avLst/>
          </a:prstGeom>
          <a:noFill/>
        </p:spPr>
        <p:txBody>
          <a:bodyPr vert="horz" wrap="square" lIns="0" tIns="0" rIns="0" bIns="0" rtlCol="0" anchor="ctr" anchorCtr="0">
            <a:spAutoFit/>
          </a:bodyPr>
          <a:lstStyle/>
          <a:p>
            <a:pPr algn="ctr"/>
            <a:r>
              <a:rPr lang="ru-RU" sz="1800" b="1" spc="-6" dirty="0" smtClean="0">
                <a:solidFill>
                  <a:srgbClr val="800000"/>
                </a:solidFill>
                <a:latin typeface="Calibri" panose="020F0502020204030204" pitchFamily="34" charset="0"/>
              </a:rPr>
              <a:t>Завершение </a:t>
            </a:r>
            <a:r>
              <a:rPr lang="en-US" sz="1800" b="1" spc="-6" dirty="0" smtClean="0">
                <a:solidFill>
                  <a:srgbClr val="800000"/>
                </a:solidFill>
                <a:latin typeface="Calibri" panose="020F0502020204030204" pitchFamily="34" charset="0"/>
              </a:rPr>
              <a:t> 16</a:t>
            </a:r>
            <a:r>
              <a:rPr lang="ru-RU" sz="1800" b="1" spc="-6" dirty="0" smtClean="0">
                <a:solidFill>
                  <a:srgbClr val="800000"/>
                </a:solidFill>
                <a:latin typeface="Calibri" panose="020F0502020204030204" pitchFamily="34" charset="0"/>
              </a:rPr>
              <a:t>-месячных проектов </a:t>
            </a:r>
            <a:endParaRPr lang="en-US" sz="1800" b="1" spc="-6" dirty="0">
              <a:solidFill>
                <a:srgbClr val="800000"/>
              </a:solidFill>
              <a:latin typeface="Calibri" panose="020F0502020204030204" pitchFamily="34" charset="0"/>
            </a:endParaRPr>
          </a:p>
        </p:txBody>
      </p:sp>
      <p:sp>
        <p:nvSpPr>
          <p:cNvPr id="99" name="OTLSHAPE_M_a58f29487c0343c08abcf41913e40cae_Title"/>
          <p:cNvSpPr txBox="1"/>
          <p:nvPr>
            <p:custDataLst>
              <p:tags r:id="rId53"/>
            </p:custDataLst>
          </p:nvPr>
        </p:nvSpPr>
        <p:spPr>
          <a:xfrm>
            <a:off x="4139952" y="4365104"/>
            <a:ext cx="2952328" cy="553998"/>
          </a:xfrm>
          <a:prstGeom prst="rect">
            <a:avLst/>
          </a:prstGeom>
          <a:noFill/>
        </p:spPr>
        <p:txBody>
          <a:bodyPr vert="horz" wrap="square" lIns="0" tIns="0" rIns="0" bIns="0" rtlCol="0" anchor="ctr" anchorCtr="0">
            <a:spAutoFit/>
          </a:bodyPr>
          <a:lstStyle/>
          <a:p>
            <a:pPr algn="ctr"/>
            <a:r>
              <a:rPr lang="ru-RU" sz="1800" b="1" spc="-6" dirty="0" smtClean="0">
                <a:solidFill>
                  <a:srgbClr val="800000"/>
                </a:solidFill>
                <a:latin typeface="Calibri" panose="020F0502020204030204" pitchFamily="34" charset="0"/>
              </a:rPr>
              <a:t>Мобильность имеет место в данный период </a:t>
            </a:r>
            <a:endParaRPr lang="en-US" sz="1800" b="1" spc="-6" dirty="0">
              <a:solidFill>
                <a:srgbClr val="800000"/>
              </a:solidFill>
              <a:latin typeface="Calibri" panose="020F0502020204030204" pitchFamily="34" charset="0"/>
            </a:endParaRPr>
          </a:p>
        </p:txBody>
      </p:sp>
      <p:cxnSp>
        <p:nvCxnSpPr>
          <p:cNvPr id="101" name="OTLSHAPE_M_93afb554552a4221a5380f7919409aa7_Connector1"/>
          <p:cNvCxnSpPr/>
          <p:nvPr>
            <p:custDataLst>
              <p:tags r:id="rId54"/>
            </p:custDataLst>
          </p:nvPr>
        </p:nvCxnSpPr>
        <p:spPr>
          <a:xfrm>
            <a:off x="7668344" y="1628800"/>
            <a:ext cx="0" cy="1289444"/>
          </a:xfrm>
          <a:prstGeom prst="line">
            <a:avLst/>
          </a:prstGeom>
          <a:ln w="9525"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OTLSHAPE_M_a58f29487c0343c08abcf41913e40cae_Title"/>
          <p:cNvSpPr txBox="1"/>
          <p:nvPr>
            <p:custDataLst>
              <p:tags r:id="rId55"/>
            </p:custDataLst>
          </p:nvPr>
        </p:nvSpPr>
        <p:spPr>
          <a:xfrm>
            <a:off x="6948264" y="637239"/>
            <a:ext cx="1440160" cy="1384995"/>
          </a:xfrm>
          <a:prstGeom prst="rect">
            <a:avLst/>
          </a:prstGeom>
          <a:noFill/>
        </p:spPr>
        <p:txBody>
          <a:bodyPr vert="horz" wrap="square" lIns="0" tIns="0" rIns="0" bIns="0" rtlCol="0" anchor="ctr" anchorCtr="0">
            <a:spAutoFit/>
          </a:bodyPr>
          <a:lstStyle/>
          <a:p>
            <a:pPr algn="ctr"/>
            <a:r>
              <a:rPr lang="ru-RU" sz="1800" b="1" spc="-6" dirty="0" smtClean="0">
                <a:solidFill>
                  <a:srgbClr val="800000"/>
                </a:solidFill>
                <a:latin typeface="Calibri" panose="020F0502020204030204" pitchFamily="34" charset="0"/>
              </a:rPr>
              <a:t>Самый последний срок завершения проекта </a:t>
            </a:r>
            <a:endParaRPr lang="en-US" sz="1800" b="1" spc="-6" dirty="0">
              <a:solidFill>
                <a:srgbClr val="8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12669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07904" y="908720"/>
            <a:ext cx="3888432" cy="4885467"/>
          </a:xfrm>
          <a:prstGeom prst="rect">
            <a:avLst/>
          </a:prstGeom>
          <a:ln>
            <a:solidFill>
              <a:schemeClr val="tx1">
                <a:alpha val="22000"/>
              </a:schemeClr>
            </a:solidFill>
          </a:ln>
        </p:spPr>
      </p:pic>
      <p:pic>
        <p:nvPicPr>
          <p:cNvPr id="2" name="Picture 1" descr="government-building-icon-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564904"/>
            <a:ext cx="2388113" cy="2284629"/>
          </a:xfrm>
          <a:prstGeom prst="rect">
            <a:avLst/>
          </a:prstGeom>
        </p:spPr>
      </p:pic>
      <p:sp>
        <p:nvSpPr>
          <p:cNvPr id="3" name="TextBox 2"/>
          <p:cNvSpPr txBox="1"/>
          <p:nvPr/>
        </p:nvSpPr>
        <p:spPr>
          <a:xfrm>
            <a:off x="1259632" y="1412776"/>
            <a:ext cx="2520280" cy="1077218"/>
          </a:xfrm>
          <a:prstGeom prst="rect">
            <a:avLst/>
          </a:prstGeom>
          <a:noFill/>
        </p:spPr>
        <p:txBody>
          <a:bodyPr wrap="square" rtlCol="0">
            <a:spAutoFit/>
          </a:bodyPr>
          <a:lstStyle/>
          <a:p>
            <a:pPr algn="ctr"/>
            <a:r>
              <a:rPr lang="ru-RU" sz="3200" b="1" dirty="0" smtClean="0">
                <a:solidFill>
                  <a:prstClr val="black"/>
                </a:solidFill>
                <a:latin typeface="Calibri"/>
                <a:cs typeface="Calibri"/>
              </a:rPr>
              <a:t>Вузы Страны Программы </a:t>
            </a:r>
            <a:endParaRPr lang="en-GB" sz="3200" b="1" dirty="0">
              <a:solidFill>
                <a:prstClr val="black"/>
              </a:solidFill>
              <a:latin typeface="Calibri"/>
              <a:cs typeface="Calibri"/>
            </a:endParaRPr>
          </a:p>
        </p:txBody>
      </p:sp>
    </p:spTree>
    <p:extLst>
      <p:ext uri="{BB962C8B-B14F-4D97-AF65-F5344CB8AC3E}">
        <p14:creationId xmlns:p14="http://schemas.microsoft.com/office/powerpoint/2010/main" val="3131807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Transport-Airplane-Takeoff-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653136"/>
            <a:ext cx="2016224" cy="2016224"/>
          </a:xfrm>
          <a:prstGeom prst="rect">
            <a:avLst/>
          </a:prstGeom>
        </p:spPr>
      </p:pic>
      <p:pic>
        <p:nvPicPr>
          <p:cNvPr id="3" name="Picture 2" descr="comm_ser_logo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348880"/>
            <a:ext cx="2276872" cy="2276872"/>
          </a:xfrm>
          <a:prstGeom prst="rect">
            <a:avLst/>
          </a:prstGeom>
        </p:spPr>
      </p:pic>
      <p:pic>
        <p:nvPicPr>
          <p:cNvPr id="4" name="Picture 3" descr="government-building-icon-h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32656"/>
            <a:ext cx="1731202" cy="1656184"/>
          </a:xfrm>
          <a:prstGeom prst="rect">
            <a:avLst/>
          </a:prstGeom>
        </p:spPr>
      </p:pic>
      <p:sp>
        <p:nvSpPr>
          <p:cNvPr id="5" name="Rectangle 4"/>
          <p:cNvSpPr/>
          <p:nvPr/>
        </p:nvSpPr>
        <p:spPr>
          <a:xfrm>
            <a:off x="2843808" y="476672"/>
            <a:ext cx="5832648" cy="1828193"/>
          </a:xfrm>
          <a:prstGeom prst="rect">
            <a:avLst/>
          </a:prstGeom>
        </p:spPr>
        <p:txBody>
          <a:bodyPr wrap="square">
            <a:spAutoFit/>
          </a:bodyPr>
          <a:lstStyle/>
          <a:p>
            <a:pPr marL="0" lvl="1" algn="ctr" defTabSz="457200" fontAlgn="auto">
              <a:lnSpc>
                <a:spcPct val="80000"/>
              </a:lnSpc>
              <a:spcBef>
                <a:spcPts val="1200"/>
              </a:spcBef>
              <a:spcAft>
                <a:spcPts val="1200"/>
              </a:spcAft>
              <a:buClr>
                <a:srgbClr val="F8C897">
                  <a:lumMod val="75000"/>
                </a:srgbClr>
              </a:buClr>
              <a:defRPr/>
            </a:pPr>
            <a:r>
              <a:rPr lang="ru-RU" sz="3200" b="1" dirty="0" smtClean="0">
                <a:solidFill>
                  <a:prstClr val="black"/>
                </a:solidFill>
                <a:latin typeface="Calibri" panose="020F0502020204030204" pitchFamily="34" charset="0"/>
              </a:rPr>
              <a:t>Организационная поддержка </a:t>
            </a:r>
            <a:endParaRPr lang="de-DE" sz="3200" dirty="0" smtClean="0">
              <a:solidFill>
                <a:prstClr val="black"/>
              </a:solidFill>
              <a:latin typeface="Calibri" panose="020F0502020204030204" pitchFamily="34" charset="0"/>
            </a:endParaRPr>
          </a:p>
          <a:p>
            <a:pPr marL="0" lvl="1" algn="ctr" defTabSz="457200" fontAlgn="auto">
              <a:lnSpc>
                <a:spcPct val="80000"/>
              </a:lnSpc>
              <a:spcBef>
                <a:spcPts val="1200"/>
              </a:spcBef>
              <a:spcAft>
                <a:spcPts val="1200"/>
              </a:spcAft>
              <a:buClr>
                <a:srgbClr val="F8C897">
                  <a:lumMod val="75000"/>
                </a:srgbClr>
              </a:buClr>
              <a:defRPr/>
            </a:pPr>
            <a:r>
              <a:rPr lang="de-DE" sz="2800" dirty="0" smtClean="0">
                <a:solidFill>
                  <a:prstClr val="black"/>
                </a:solidFill>
                <a:latin typeface="Calibri" panose="020F0502020204030204" pitchFamily="34" charset="0"/>
              </a:rPr>
              <a:t>350</a:t>
            </a:r>
            <a:r>
              <a:rPr lang="ru-RU" sz="2800" dirty="0" smtClean="0">
                <a:solidFill>
                  <a:prstClr val="black"/>
                </a:solidFill>
                <a:latin typeface="Calibri" panose="020F0502020204030204" pitchFamily="34" charset="0"/>
              </a:rPr>
              <a:t> евро</a:t>
            </a:r>
            <a:r>
              <a:rPr lang="de-DE" sz="2800" dirty="0" smtClean="0">
                <a:solidFill>
                  <a:prstClr val="black"/>
                </a:solidFill>
                <a:latin typeface="Calibri" panose="020F0502020204030204" pitchFamily="34" charset="0"/>
              </a:rPr>
              <a:t>/</a:t>
            </a:r>
            <a:r>
              <a:rPr lang="ru-RU" sz="2800" dirty="0" smtClean="0">
                <a:solidFill>
                  <a:prstClr val="black"/>
                </a:solidFill>
                <a:latin typeface="Calibri" panose="020F0502020204030204" pitchFamily="34" charset="0"/>
              </a:rPr>
              <a:t>на участника до первых </a:t>
            </a:r>
            <a:r>
              <a:rPr lang="de-DE" sz="2800" dirty="0" smtClean="0">
                <a:solidFill>
                  <a:prstClr val="black"/>
                </a:solidFill>
                <a:latin typeface="Calibri" panose="020F0502020204030204" pitchFamily="34" charset="0"/>
              </a:rPr>
              <a:t>100 </a:t>
            </a:r>
            <a:r>
              <a:rPr lang="ru-RU" sz="2800" dirty="0" smtClean="0">
                <a:solidFill>
                  <a:prstClr val="black"/>
                </a:solidFill>
                <a:latin typeface="Calibri" panose="020F0502020204030204" pitchFamily="34" charset="0"/>
              </a:rPr>
              <a:t>участников</a:t>
            </a:r>
            <a:r>
              <a:rPr lang="de-DE" sz="2800" dirty="0" smtClean="0">
                <a:solidFill>
                  <a:prstClr val="black"/>
                </a:solidFill>
                <a:latin typeface="Calibri" panose="020F0502020204030204" pitchFamily="34" charset="0"/>
              </a:rPr>
              <a:t>, </a:t>
            </a:r>
            <a:r>
              <a:rPr lang="ru-RU" sz="2800" dirty="0" smtClean="0">
                <a:solidFill>
                  <a:prstClr val="black"/>
                </a:solidFill>
                <a:latin typeface="Calibri" panose="020F0502020204030204" pitchFamily="34" charset="0"/>
              </a:rPr>
              <a:t>после – 200 евро </a:t>
            </a:r>
            <a:r>
              <a:rPr lang="de-DE" sz="2800" dirty="0" smtClean="0">
                <a:solidFill>
                  <a:prstClr val="black"/>
                </a:solidFill>
                <a:latin typeface="Calibri" panose="020F0502020204030204" pitchFamily="34" charset="0"/>
              </a:rPr>
              <a:t>/</a:t>
            </a:r>
            <a:r>
              <a:rPr lang="ru-RU" sz="2800" dirty="0" smtClean="0">
                <a:solidFill>
                  <a:prstClr val="black"/>
                </a:solidFill>
                <a:latin typeface="Calibri" panose="020F0502020204030204" pitchFamily="34" charset="0"/>
              </a:rPr>
              <a:t>на участника </a:t>
            </a:r>
            <a:endParaRPr lang="de-DE" sz="2800" dirty="0">
              <a:solidFill>
                <a:prstClr val="black"/>
              </a:solidFill>
              <a:latin typeface="Calibri" panose="020F0502020204030204" pitchFamily="34" charset="0"/>
            </a:endParaRPr>
          </a:p>
        </p:txBody>
      </p:sp>
      <p:sp>
        <p:nvSpPr>
          <p:cNvPr id="6" name="Rectangle 5"/>
          <p:cNvSpPr/>
          <p:nvPr/>
        </p:nvSpPr>
        <p:spPr>
          <a:xfrm>
            <a:off x="2915816" y="2708920"/>
            <a:ext cx="5832648" cy="1483483"/>
          </a:xfrm>
          <a:prstGeom prst="rect">
            <a:avLst/>
          </a:prstGeom>
        </p:spPr>
        <p:txBody>
          <a:bodyPr wrap="square">
            <a:spAutoFit/>
          </a:bodyPr>
          <a:lstStyle/>
          <a:p>
            <a:pPr marL="0" lvl="1" algn="ctr" defTabSz="457200" fontAlgn="auto">
              <a:lnSpc>
                <a:spcPct val="80000"/>
              </a:lnSpc>
              <a:spcBef>
                <a:spcPts val="1200"/>
              </a:spcBef>
              <a:spcAft>
                <a:spcPts val="1200"/>
              </a:spcAft>
              <a:buClr>
                <a:srgbClr val="F8C897">
                  <a:lumMod val="75000"/>
                </a:srgbClr>
              </a:buClr>
              <a:defRPr/>
            </a:pPr>
            <a:r>
              <a:rPr lang="ru-RU" sz="3200" b="1" dirty="0" smtClean="0">
                <a:solidFill>
                  <a:prstClr val="black"/>
                </a:solidFill>
                <a:latin typeface="Calibri" panose="020F0502020204030204" pitchFamily="34" charset="0"/>
              </a:rPr>
              <a:t>Индивидуальная поддержка </a:t>
            </a:r>
            <a:r>
              <a:rPr lang="de-DE" sz="3200" b="1" dirty="0" smtClean="0">
                <a:solidFill>
                  <a:prstClr val="black"/>
                </a:solidFill>
                <a:latin typeface="Calibri" panose="020F0502020204030204" pitchFamily="34" charset="0"/>
              </a:rPr>
              <a:t> </a:t>
            </a:r>
          </a:p>
          <a:p>
            <a:pPr marL="0" lvl="1" algn="ctr" defTabSz="457200" fontAlgn="auto">
              <a:lnSpc>
                <a:spcPct val="80000"/>
              </a:lnSpc>
              <a:spcBef>
                <a:spcPts val="1200"/>
              </a:spcBef>
              <a:spcAft>
                <a:spcPts val="1200"/>
              </a:spcAft>
              <a:buClr>
                <a:srgbClr val="F8C897">
                  <a:lumMod val="75000"/>
                </a:srgbClr>
              </a:buClr>
              <a:defRPr/>
            </a:pPr>
            <a:r>
              <a:rPr lang="de-DE" sz="2800" dirty="0" smtClean="0">
                <a:solidFill>
                  <a:prstClr val="black"/>
                </a:solidFill>
                <a:latin typeface="Calibri" panose="020F0502020204030204" pitchFamily="34" charset="0"/>
              </a:rPr>
              <a:t>650-850</a:t>
            </a:r>
            <a:r>
              <a:rPr lang="ru-RU" sz="2800" dirty="0" smtClean="0">
                <a:solidFill>
                  <a:prstClr val="black"/>
                </a:solidFill>
                <a:latin typeface="Calibri" panose="020F0502020204030204" pitchFamily="34" charset="0"/>
              </a:rPr>
              <a:t> евро</a:t>
            </a:r>
            <a:r>
              <a:rPr lang="de-DE" sz="2800" dirty="0" smtClean="0">
                <a:solidFill>
                  <a:prstClr val="black"/>
                </a:solidFill>
                <a:latin typeface="Calibri" panose="020F0502020204030204" pitchFamily="34" charset="0"/>
              </a:rPr>
              <a:t>/</a:t>
            </a:r>
            <a:r>
              <a:rPr lang="ru-RU" sz="2800" dirty="0" smtClean="0">
                <a:solidFill>
                  <a:prstClr val="black"/>
                </a:solidFill>
                <a:latin typeface="Calibri" panose="020F0502020204030204" pitchFamily="34" charset="0"/>
              </a:rPr>
              <a:t>в месяц на студентов и </a:t>
            </a:r>
            <a:r>
              <a:rPr lang="de-DE" sz="2800" dirty="0" smtClean="0">
                <a:solidFill>
                  <a:prstClr val="black"/>
                </a:solidFill>
                <a:latin typeface="Calibri" panose="020F0502020204030204" pitchFamily="34" charset="0"/>
              </a:rPr>
              <a:t> 100-160</a:t>
            </a:r>
            <a:r>
              <a:rPr lang="ru-RU" sz="2800" dirty="0" smtClean="0">
                <a:solidFill>
                  <a:prstClr val="black"/>
                </a:solidFill>
                <a:latin typeface="Calibri" panose="020F0502020204030204" pitchFamily="34" charset="0"/>
              </a:rPr>
              <a:t> евро</a:t>
            </a:r>
            <a:r>
              <a:rPr lang="de-DE" sz="2800" dirty="0" smtClean="0">
                <a:solidFill>
                  <a:prstClr val="black"/>
                </a:solidFill>
                <a:latin typeface="Calibri" panose="020F0502020204030204" pitchFamily="34" charset="0"/>
              </a:rPr>
              <a:t>/</a:t>
            </a:r>
            <a:r>
              <a:rPr lang="ru-RU" sz="2800" dirty="0" smtClean="0">
                <a:solidFill>
                  <a:prstClr val="black"/>
                </a:solidFill>
                <a:latin typeface="Calibri" panose="020F0502020204030204" pitchFamily="34" charset="0"/>
              </a:rPr>
              <a:t>в день на сотрудников </a:t>
            </a:r>
            <a:endParaRPr lang="de-DE" sz="2800" dirty="0">
              <a:solidFill>
                <a:prstClr val="black"/>
              </a:solidFill>
              <a:latin typeface="Calibri" panose="020F0502020204030204" pitchFamily="34" charset="0"/>
            </a:endParaRPr>
          </a:p>
        </p:txBody>
      </p:sp>
      <p:sp>
        <p:nvSpPr>
          <p:cNvPr id="7" name="Rectangle 6"/>
          <p:cNvSpPr/>
          <p:nvPr/>
        </p:nvSpPr>
        <p:spPr>
          <a:xfrm>
            <a:off x="2843808" y="5085184"/>
            <a:ext cx="5832648" cy="1175706"/>
          </a:xfrm>
          <a:prstGeom prst="rect">
            <a:avLst/>
          </a:prstGeom>
        </p:spPr>
        <p:txBody>
          <a:bodyPr wrap="square">
            <a:spAutoFit/>
          </a:bodyPr>
          <a:lstStyle/>
          <a:p>
            <a:pPr indent="-457200" algn="ctr" defTabSz="457200" fontAlgn="auto">
              <a:lnSpc>
                <a:spcPct val="80000"/>
              </a:lnSpc>
              <a:spcBef>
                <a:spcPts val="1200"/>
              </a:spcBef>
              <a:spcAft>
                <a:spcPts val="1200"/>
              </a:spcAft>
              <a:buClr>
                <a:srgbClr val="F8C897">
                  <a:lumMod val="75000"/>
                </a:srgbClr>
              </a:buClr>
              <a:defRPr/>
            </a:pPr>
            <a:r>
              <a:rPr lang="ru-RU" sz="3200" b="1" dirty="0" smtClean="0">
                <a:solidFill>
                  <a:srgbClr val="000000"/>
                </a:solidFill>
                <a:latin typeface="Calibri" panose="020F0502020204030204" pitchFamily="34" charset="0"/>
              </a:rPr>
              <a:t>Вклад в проездные расходы </a:t>
            </a:r>
            <a:r>
              <a:rPr lang="de-DE" sz="2800" dirty="0" smtClean="0">
                <a:solidFill>
                  <a:srgbClr val="000000"/>
                </a:solidFill>
                <a:latin typeface="Calibri" panose="020F0502020204030204" pitchFamily="34" charset="0"/>
              </a:rPr>
              <a:t>180-1100</a:t>
            </a:r>
            <a:r>
              <a:rPr lang="ru-RU" sz="2800" dirty="0" smtClean="0">
                <a:solidFill>
                  <a:srgbClr val="000000"/>
                </a:solidFill>
                <a:latin typeface="Calibri" panose="020F0502020204030204" pitchFamily="34" charset="0"/>
              </a:rPr>
              <a:t> евро</a:t>
            </a:r>
            <a:r>
              <a:rPr lang="de-DE" sz="2800" dirty="0" smtClean="0">
                <a:solidFill>
                  <a:srgbClr val="000000"/>
                </a:solidFill>
                <a:latin typeface="Calibri" panose="020F0502020204030204" pitchFamily="34" charset="0"/>
              </a:rPr>
              <a:t>, </a:t>
            </a:r>
            <a:r>
              <a:rPr lang="ru-RU" sz="2800" dirty="0" smtClean="0">
                <a:solidFill>
                  <a:srgbClr val="000000"/>
                </a:solidFill>
                <a:latin typeface="Calibri" panose="020F0502020204030204" pitchFamily="34" charset="0"/>
              </a:rPr>
              <a:t>в зависимости от расстояния </a:t>
            </a:r>
            <a:endParaRPr lang="de-DE" sz="4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8044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21" name="Picture 120"/>
          <p:cNvPicPr>
            <a:picLocks noChangeAspect="1"/>
          </p:cNvPicPr>
          <p:nvPr/>
        </p:nvPicPr>
        <p:blipFill>
          <a:blip r:embed="rId3"/>
          <a:stretch>
            <a:fillRect/>
          </a:stretch>
        </p:blipFill>
        <p:spPr>
          <a:xfrm>
            <a:off x="2555776" y="1052736"/>
            <a:ext cx="4035400" cy="4485278"/>
          </a:xfrm>
          <a:prstGeom prst="rect">
            <a:avLst/>
          </a:prstGeom>
          <a:ln>
            <a:solidFill>
              <a:schemeClr val="tx2">
                <a:alpha val="41000"/>
              </a:schemeClr>
            </a:solidFill>
          </a:ln>
        </p:spPr>
      </p:pic>
      <p:pic>
        <p:nvPicPr>
          <p:cNvPr id="119" name="Picture 118" descr="government-building-icon-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348880"/>
            <a:ext cx="2388113" cy="2284629"/>
          </a:xfrm>
          <a:prstGeom prst="rect">
            <a:avLst/>
          </a:prstGeom>
        </p:spPr>
      </p:pic>
      <p:pic>
        <p:nvPicPr>
          <p:cNvPr id="120" name="Picture 119" descr="government-building-icon-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348880"/>
            <a:ext cx="2388113" cy="2284629"/>
          </a:xfrm>
          <a:prstGeom prst="rect">
            <a:avLst/>
          </a:prstGeom>
        </p:spPr>
      </p:pic>
      <p:sp>
        <p:nvSpPr>
          <p:cNvPr id="122" name="TextBox 121"/>
          <p:cNvSpPr txBox="1"/>
          <p:nvPr/>
        </p:nvSpPr>
        <p:spPr>
          <a:xfrm>
            <a:off x="683568" y="1268760"/>
            <a:ext cx="2520280" cy="1077218"/>
          </a:xfrm>
          <a:prstGeom prst="rect">
            <a:avLst/>
          </a:prstGeom>
          <a:noFill/>
        </p:spPr>
        <p:txBody>
          <a:bodyPr wrap="square" rtlCol="0">
            <a:spAutoFit/>
          </a:bodyPr>
          <a:lstStyle/>
          <a:p>
            <a:pPr algn="ctr"/>
            <a:r>
              <a:rPr lang="ru-RU" sz="3200" b="1" dirty="0" smtClean="0">
                <a:solidFill>
                  <a:prstClr val="black"/>
                </a:solidFill>
                <a:latin typeface="Calibri"/>
                <a:cs typeface="Calibri"/>
              </a:rPr>
              <a:t>Вуз Страны Программы</a:t>
            </a:r>
            <a:endParaRPr lang="en-GB" sz="3200" b="1" dirty="0">
              <a:solidFill>
                <a:prstClr val="black"/>
              </a:solidFill>
              <a:latin typeface="Calibri"/>
              <a:cs typeface="Calibri"/>
            </a:endParaRPr>
          </a:p>
        </p:txBody>
      </p:sp>
      <p:sp>
        <p:nvSpPr>
          <p:cNvPr id="123" name="TextBox 122"/>
          <p:cNvSpPr txBox="1"/>
          <p:nvPr/>
        </p:nvSpPr>
        <p:spPr>
          <a:xfrm>
            <a:off x="5940152" y="1268760"/>
            <a:ext cx="2520280" cy="1077218"/>
          </a:xfrm>
          <a:prstGeom prst="rect">
            <a:avLst/>
          </a:prstGeom>
          <a:noFill/>
        </p:spPr>
        <p:txBody>
          <a:bodyPr wrap="square" rtlCol="0">
            <a:spAutoFit/>
          </a:bodyPr>
          <a:lstStyle/>
          <a:p>
            <a:pPr algn="ctr"/>
            <a:r>
              <a:rPr lang="ru-RU" sz="3200" b="1" dirty="0" smtClean="0">
                <a:solidFill>
                  <a:prstClr val="black"/>
                </a:solidFill>
                <a:latin typeface="Calibri"/>
                <a:cs typeface="Calibri"/>
              </a:rPr>
              <a:t>Вуз Страны Партнера </a:t>
            </a:r>
            <a:endParaRPr lang="en-GB" sz="3200" b="1" dirty="0">
              <a:solidFill>
                <a:prstClr val="black"/>
              </a:solidFill>
              <a:latin typeface="Calibri"/>
              <a:cs typeface="Calibri"/>
            </a:endParaRPr>
          </a:p>
        </p:txBody>
      </p:sp>
    </p:spTree>
    <p:extLst>
      <p:ext uri="{BB962C8B-B14F-4D97-AF65-F5344CB8AC3E}">
        <p14:creationId xmlns:p14="http://schemas.microsoft.com/office/powerpoint/2010/main" val="3246186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43808" y="1196752"/>
            <a:ext cx="3864828" cy="4135977"/>
          </a:xfrm>
          <a:prstGeom prst="rect">
            <a:avLst/>
          </a:prstGeom>
          <a:ln>
            <a:solidFill>
              <a:schemeClr val="tx1">
                <a:alpha val="33000"/>
              </a:schemeClr>
            </a:solidFill>
          </a:ln>
        </p:spPr>
      </p:pic>
      <p:pic>
        <p:nvPicPr>
          <p:cNvPr id="119" name="Picture 118" descr="government-building-icon-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348880"/>
            <a:ext cx="2388113" cy="2284629"/>
          </a:xfrm>
          <a:prstGeom prst="rect">
            <a:avLst/>
          </a:prstGeom>
        </p:spPr>
      </p:pic>
      <p:pic>
        <p:nvPicPr>
          <p:cNvPr id="120" name="Picture 119" descr="government-building-icon-h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348880"/>
            <a:ext cx="2388113" cy="2284629"/>
          </a:xfrm>
          <a:prstGeom prst="rect">
            <a:avLst/>
          </a:prstGeom>
        </p:spPr>
      </p:pic>
      <p:sp>
        <p:nvSpPr>
          <p:cNvPr id="122" name="TextBox 121"/>
          <p:cNvSpPr txBox="1"/>
          <p:nvPr/>
        </p:nvSpPr>
        <p:spPr>
          <a:xfrm>
            <a:off x="683568" y="1268760"/>
            <a:ext cx="2520280" cy="1077218"/>
          </a:xfrm>
          <a:prstGeom prst="rect">
            <a:avLst/>
          </a:prstGeom>
          <a:noFill/>
        </p:spPr>
        <p:txBody>
          <a:bodyPr wrap="square" rtlCol="0">
            <a:spAutoFit/>
          </a:bodyPr>
          <a:lstStyle/>
          <a:p>
            <a:pPr algn="ctr"/>
            <a:r>
              <a:rPr lang="ru-RU" sz="3200" b="1" dirty="0" smtClean="0">
                <a:solidFill>
                  <a:prstClr val="black"/>
                </a:solidFill>
                <a:latin typeface="Calibri"/>
                <a:cs typeface="Calibri"/>
              </a:rPr>
              <a:t>Вуз Страны Программы </a:t>
            </a:r>
            <a:endParaRPr lang="en-GB" sz="3200" b="1" dirty="0">
              <a:solidFill>
                <a:prstClr val="black"/>
              </a:solidFill>
              <a:latin typeface="Calibri"/>
              <a:cs typeface="Calibri"/>
            </a:endParaRPr>
          </a:p>
        </p:txBody>
      </p:sp>
      <p:sp>
        <p:nvSpPr>
          <p:cNvPr id="123" name="TextBox 122"/>
          <p:cNvSpPr txBox="1"/>
          <p:nvPr/>
        </p:nvSpPr>
        <p:spPr>
          <a:xfrm>
            <a:off x="5940152" y="1268760"/>
            <a:ext cx="2520280" cy="1077218"/>
          </a:xfrm>
          <a:prstGeom prst="rect">
            <a:avLst/>
          </a:prstGeom>
          <a:noFill/>
        </p:spPr>
        <p:txBody>
          <a:bodyPr wrap="square" rtlCol="0">
            <a:spAutoFit/>
          </a:bodyPr>
          <a:lstStyle/>
          <a:p>
            <a:pPr algn="ctr"/>
            <a:r>
              <a:rPr lang="ru-RU" sz="3200" b="1" dirty="0" smtClean="0">
                <a:solidFill>
                  <a:prstClr val="black"/>
                </a:solidFill>
                <a:latin typeface="Calibri"/>
                <a:cs typeface="Calibri"/>
              </a:rPr>
              <a:t>Вуз Страны Партнера </a:t>
            </a:r>
            <a:endParaRPr lang="en-GB" sz="3200" b="1" dirty="0">
              <a:solidFill>
                <a:prstClr val="black"/>
              </a:solidFill>
              <a:latin typeface="Calibri"/>
              <a:cs typeface="Calibri"/>
            </a:endParaRPr>
          </a:p>
        </p:txBody>
      </p:sp>
      <p:pic>
        <p:nvPicPr>
          <p:cNvPr id="7" name="Picture 6" descr="comm_ser_logo_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789040"/>
            <a:ext cx="2276872" cy="2276872"/>
          </a:xfrm>
          <a:prstGeom prst="rect">
            <a:avLst/>
          </a:prstGeom>
        </p:spPr>
      </p:pic>
      <p:sp>
        <p:nvSpPr>
          <p:cNvPr id="8" name="TextBox 7"/>
          <p:cNvSpPr txBox="1"/>
          <p:nvPr/>
        </p:nvSpPr>
        <p:spPr>
          <a:xfrm>
            <a:off x="3275856" y="5661248"/>
            <a:ext cx="2520280" cy="584775"/>
          </a:xfrm>
          <a:prstGeom prst="rect">
            <a:avLst/>
          </a:prstGeom>
          <a:noFill/>
        </p:spPr>
        <p:txBody>
          <a:bodyPr wrap="square" rtlCol="0">
            <a:spAutoFit/>
          </a:bodyPr>
          <a:lstStyle/>
          <a:p>
            <a:pPr algn="ctr"/>
            <a:r>
              <a:rPr lang="ru-RU" sz="3200" b="1" dirty="0" smtClean="0">
                <a:solidFill>
                  <a:prstClr val="black"/>
                </a:solidFill>
                <a:latin typeface="Calibri"/>
                <a:cs typeface="Calibri"/>
              </a:rPr>
              <a:t>Участник</a:t>
            </a:r>
            <a:endParaRPr lang="en-GB" sz="3200" b="1" dirty="0">
              <a:solidFill>
                <a:prstClr val="black"/>
              </a:solidFill>
              <a:latin typeface="Calibri"/>
              <a:cs typeface="Calibri"/>
            </a:endParaRPr>
          </a:p>
        </p:txBody>
      </p:sp>
    </p:spTree>
    <p:extLst>
      <p:ext uri="{BB962C8B-B14F-4D97-AF65-F5344CB8AC3E}">
        <p14:creationId xmlns:p14="http://schemas.microsoft.com/office/powerpoint/2010/main" val="3389884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OTLSHAPE_M_93afb554552a4221a5380f7919409aa7_Connector1"/>
          <p:cNvCxnSpPr/>
          <p:nvPr>
            <p:custDataLst>
              <p:tags r:id="rId2"/>
            </p:custDataLst>
          </p:nvPr>
        </p:nvCxnSpPr>
        <p:spPr>
          <a:xfrm>
            <a:off x="3563888" y="980728"/>
            <a:ext cx="0" cy="1937516"/>
          </a:xfrm>
          <a:prstGeom prst="line">
            <a:avLst/>
          </a:prstGeom>
          <a:ln w="9525" cap="flat" cmpd="sng" algn="ctr">
            <a:solidFill>
              <a:schemeClr val="bg1">
                <a:lumMod val="5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27" name="OTLSHAPE_M_93afb554552a4221a5380f7919409aa7_Connector1"/>
          <p:cNvCxnSpPr/>
          <p:nvPr>
            <p:custDataLst>
              <p:tags r:id="rId3"/>
            </p:custDataLst>
          </p:nvPr>
        </p:nvCxnSpPr>
        <p:spPr>
          <a:xfrm>
            <a:off x="3419872" y="1988840"/>
            <a:ext cx="0" cy="1001412"/>
          </a:xfrm>
          <a:prstGeom prst="line">
            <a:avLst/>
          </a:prstGeom>
          <a:ln w="9525"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25" name="OTLSHAPE_M_a58f29487c0343c08abcf41913e40cae_Connector1"/>
          <p:cNvCxnSpPr/>
          <p:nvPr>
            <p:custDataLst>
              <p:tags r:id="rId4"/>
            </p:custDataLst>
          </p:nvPr>
        </p:nvCxnSpPr>
        <p:spPr>
          <a:xfrm>
            <a:off x="1115616" y="1700808"/>
            <a:ext cx="0" cy="1210906"/>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04" name="OTLSHAPE_TB_00000000000000000000000000000000_ScaleContainer"/>
          <p:cNvSpPr/>
          <p:nvPr>
            <p:custDataLst>
              <p:tags r:id="rId5"/>
            </p:custDataLst>
          </p:nvPr>
        </p:nvSpPr>
        <p:spPr>
          <a:xfrm>
            <a:off x="624841" y="2914650"/>
            <a:ext cx="7907599" cy="1018406"/>
          </a:xfrm>
          <a:prstGeom prst="roundRect">
            <a:avLst>
              <a:gd name="adj" fmla="val 100000"/>
            </a:avLst>
          </a:prstGeom>
          <a:solidFill>
            <a:schemeClr val="accent3">
              <a:lumMod val="75000"/>
            </a:schemeClr>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05" name="OTLSHAPE_TB_00000000000000000000000000000000_ElapsedTime" hidden="1"/>
          <p:cNvSpPr/>
          <p:nvPr>
            <p:custDataLst>
              <p:tags r:id="rId6"/>
            </p:custDataLst>
          </p:nvPr>
        </p:nvSpPr>
        <p:spPr>
          <a:xfrm>
            <a:off x="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06" name="OTLSHAPE_TB_00000000000000000000000000000000_TodayMarkerShape" hidden="1"/>
          <p:cNvSpPr/>
          <p:nvPr>
            <p:custDataLst>
              <p:tags r:id="rId7"/>
            </p:custDataLst>
          </p:nvPr>
        </p:nvSpPr>
        <p:spPr>
          <a:xfrm>
            <a:off x="707843" y="3295650"/>
            <a:ext cx="81644"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07" name="OTLSHAPE_TB_00000000000000000000000000000000_TodayMarkerText" hidden="1"/>
          <p:cNvSpPr txBox="1"/>
          <p:nvPr>
            <p:custDataLst>
              <p:tags r:id="rId8"/>
            </p:custDataLst>
          </p:nvPr>
        </p:nvSpPr>
        <p:spPr>
          <a:xfrm>
            <a:off x="716005" y="3422651"/>
            <a:ext cx="256480" cy="123111"/>
          </a:xfrm>
          <a:prstGeom prst="rect">
            <a:avLst/>
          </a:prstGeom>
          <a:noFill/>
        </p:spPr>
        <p:txBody>
          <a:bodyPr vert="horz" wrap="none" lIns="0" tIns="0" rIns="0" bIns="0" rtlCol="0" anchor="ctr" anchorCtr="0">
            <a:spAutoFit/>
          </a:bodyPr>
          <a:lstStyle/>
          <a:p>
            <a:pPr algn="ctr"/>
            <a:r>
              <a:rPr lang="en-US" sz="800" smtClean="0">
                <a:solidFill>
                  <a:prstClr val="black"/>
                </a:solidFill>
                <a:latin typeface="Calibri" panose="020F0502020204030204" pitchFamily="34" charset="0"/>
              </a:rPr>
              <a:t>Today</a:t>
            </a:r>
            <a:endParaRPr lang="en-US" sz="800">
              <a:solidFill>
                <a:prstClr val="black"/>
              </a:solidFill>
              <a:latin typeface="Calibri" panose="020F0502020204030204" pitchFamily="34" charset="0"/>
            </a:endParaRPr>
          </a:p>
        </p:txBody>
      </p:sp>
      <p:sp>
        <p:nvSpPr>
          <p:cNvPr id="9029" name="OTLSHAPE_M_a58f29487c0343c08abcf41913e40cae_Title"/>
          <p:cNvSpPr txBox="1"/>
          <p:nvPr>
            <p:custDataLst>
              <p:tags r:id="rId9"/>
            </p:custDataLst>
          </p:nvPr>
        </p:nvSpPr>
        <p:spPr>
          <a:xfrm>
            <a:off x="251520" y="842229"/>
            <a:ext cx="1800200" cy="830997"/>
          </a:xfrm>
          <a:prstGeom prst="rect">
            <a:avLst/>
          </a:prstGeom>
          <a:noFill/>
        </p:spPr>
        <p:txBody>
          <a:bodyPr vert="horz" wrap="square" lIns="0" tIns="0" rIns="0" bIns="0" rtlCol="0" anchor="ctr" anchorCtr="0">
            <a:spAutoFit/>
          </a:bodyPr>
          <a:lstStyle/>
          <a:p>
            <a:pPr algn="ctr"/>
            <a:r>
              <a:rPr lang="ru-RU" sz="1800" b="1" spc="-6" dirty="0" smtClean="0">
                <a:solidFill>
                  <a:srgbClr val="3B5998"/>
                </a:solidFill>
                <a:latin typeface="Calibri" panose="020F0502020204030204" pitchFamily="34" charset="0"/>
              </a:rPr>
              <a:t>Подписание меж-институционального соглашения </a:t>
            </a:r>
            <a:endParaRPr lang="en-US" sz="1800" b="1" spc="-6" dirty="0">
              <a:solidFill>
                <a:srgbClr val="3B5998"/>
              </a:solidFill>
              <a:latin typeface="Calibri" panose="020F0502020204030204" pitchFamily="34" charset="0"/>
            </a:endParaRPr>
          </a:p>
        </p:txBody>
      </p:sp>
      <p:sp>
        <p:nvSpPr>
          <p:cNvPr id="9042" name="OTLSHAPE_M_6a283b367375415b92b0e5fc4e16a0cc_Date" hidden="1"/>
          <p:cNvSpPr txBox="1"/>
          <p:nvPr>
            <p:custDataLst>
              <p:tags r:id="rId10"/>
            </p:custDataLst>
          </p:nvPr>
        </p:nvSpPr>
        <p:spPr>
          <a:xfrm>
            <a:off x="6054181" y="2685812"/>
            <a:ext cx="0" cy="123111"/>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Nov 7</a:t>
            </a:r>
            <a:endParaRPr lang="en-US" sz="800">
              <a:solidFill>
                <a:srgbClr val="D1282E"/>
              </a:solidFill>
              <a:latin typeface="Calibri" panose="020F0502020204030204" pitchFamily="34" charset="0"/>
            </a:endParaRPr>
          </a:p>
        </p:txBody>
      </p:sp>
      <p:sp>
        <p:nvSpPr>
          <p:cNvPr id="9045" name="OTLSHAPE_M_7b0996464ffd4cd3a3b383ab1ba22438_Date" hidden="1"/>
          <p:cNvSpPr txBox="1"/>
          <p:nvPr>
            <p:custDataLst>
              <p:tags r:id="rId11"/>
            </p:custDataLst>
          </p:nvPr>
        </p:nvSpPr>
        <p:spPr>
          <a:xfrm>
            <a:off x="7248617" y="3038440"/>
            <a:ext cx="0" cy="123111"/>
          </a:xfrm>
          <a:prstGeom prst="rect">
            <a:avLst/>
          </a:prstGeom>
          <a:noFill/>
        </p:spPr>
        <p:txBody>
          <a:bodyPr vert="horz" wrap="square" lIns="0" tIns="0" rIns="0" bIns="0" rtlCol="0" anchor="ctr" anchorCtr="0">
            <a:spAutoFit/>
          </a:bodyPr>
          <a:lstStyle/>
          <a:p>
            <a:pPr algn="ctr"/>
            <a:r>
              <a:rPr lang="en-US" sz="800" smtClean="0">
                <a:solidFill>
                  <a:srgbClr val="D1282E"/>
                </a:solidFill>
                <a:latin typeface="Calibri" panose="020F0502020204030204" pitchFamily="34" charset="0"/>
              </a:rPr>
              <a:t>Dec 20</a:t>
            </a:r>
            <a:endParaRPr lang="en-US" sz="800">
              <a:solidFill>
                <a:srgbClr val="D1282E"/>
              </a:solidFill>
              <a:latin typeface="Calibri" panose="020F0502020204030204" pitchFamily="34" charset="0"/>
            </a:endParaRPr>
          </a:p>
        </p:txBody>
      </p:sp>
      <p:sp>
        <p:nvSpPr>
          <p:cNvPr id="9051" name="OTLSHAPE_T_7c518fb37f2142bb8e0445920d0403b5_ShapePercentage" hidden="1"/>
          <p:cNvSpPr/>
          <p:nvPr>
            <p:custDataLst>
              <p:tags r:id="rId12"/>
            </p:custDataLst>
          </p:nvPr>
        </p:nvSpPr>
        <p:spPr>
          <a:xfrm>
            <a:off x="3109759"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52" name="OTLSHAPE_T_7c518fb37f2142bb8e0445920d0403b5_Duration" hidden="1"/>
          <p:cNvSpPr txBox="1"/>
          <p:nvPr>
            <p:custDataLst>
              <p:tags r:id="rId13"/>
            </p:custDataLst>
          </p:nvPr>
        </p:nvSpPr>
        <p:spPr>
          <a:xfrm>
            <a:off x="0" y="3422475"/>
            <a:ext cx="247650"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6 days</a:t>
            </a:r>
            <a:endParaRPr lang="en-US" sz="1000">
              <a:solidFill>
                <a:srgbClr val="C0504D"/>
              </a:solidFill>
              <a:latin typeface="Calibri" panose="020F0502020204030204" pitchFamily="34" charset="0"/>
            </a:endParaRPr>
          </a:p>
        </p:txBody>
      </p:sp>
      <p:sp>
        <p:nvSpPr>
          <p:cNvPr id="9053" name="OTLSHAPE_T_7c518fb37f2142bb8e0445920d0403b5_TextPercentage" hidden="1"/>
          <p:cNvSpPr txBox="1"/>
          <p:nvPr>
            <p:custDataLst>
              <p:tags r:id="rId14"/>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54" name="OTLSHAPE_T_7c518fb37f2142bb8e0445920d0403b5_StartDate" hidden="1"/>
          <p:cNvSpPr txBox="1"/>
          <p:nvPr>
            <p:custDataLst>
              <p:tags r:id="rId15"/>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55" name="OTLSHAPE_T_7c518fb37f2142bb8e0445920d0403b5_EndDate" hidden="1"/>
          <p:cNvSpPr txBox="1"/>
          <p:nvPr>
            <p:custDataLst>
              <p:tags r:id="rId16"/>
            </p:custDataLst>
          </p:nvPr>
        </p:nvSpPr>
        <p:spPr>
          <a:xfrm>
            <a:off x="0" y="36538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59" name="OTLSHAPE_T_be3ae38f60b3402d8a13f1e91eec41f5_ShapePercentage" hidden="1"/>
          <p:cNvSpPr/>
          <p:nvPr>
            <p:custDataLst>
              <p:tags r:id="rId17"/>
            </p:custDataLst>
          </p:nvPr>
        </p:nvSpPr>
        <p:spPr>
          <a:xfrm>
            <a:off x="3693087"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60" name="OTLSHAPE_T_be3ae38f60b3402d8a13f1e91eec41f5_Duration" hidden="1"/>
          <p:cNvSpPr txBox="1"/>
          <p:nvPr>
            <p:custDataLst>
              <p:tags r:id="rId18"/>
            </p:custDataLst>
          </p:nvPr>
        </p:nvSpPr>
        <p:spPr>
          <a:xfrm>
            <a:off x="0" y="36891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18 days</a:t>
            </a:r>
            <a:endParaRPr lang="en-US" sz="1000">
              <a:solidFill>
                <a:srgbClr val="C0504D"/>
              </a:solidFill>
              <a:latin typeface="Calibri" panose="020F0502020204030204" pitchFamily="34" charset="0"/>
            </a:endParaRPr>
          </a:p>
        </p:txBody>
      </p:sp>
      <p:sp>
        <p:nvSpPr>
          <p:cNvPr id="9061" name="OTLSHAPE_T_be3ae38f60b3402d8a13f1e91eec41f5_TextPercentage" hidden="1"/>
          <p:cNvSpPr txBox="1"/>
          <p:nvPr>
            <p:custDataLst>
              <p:tags r:id="rId19"/>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62" name="OTLSHAPE_T_be3ae38f60b3402d8a13f1e91eec41f5_StartDate" hidden="1"/>
          <p:cNvSpPr txBox="1"/>
          <p:nvPr>
            <p:custDataLst>
              <p:tags r:id="rId20"/>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63" name="OTLSHAPE_T_be3ae38f60b3402d8a13f1e91eec41f5_EndDate" hidden="1"/>
          <p:cNvSpPr txBox="1"/>
          <p:nvPr>
            <p:custDataLst>
              <p:tags r:id="rId21"/>
            </p:custDataLst>
          </p:nvPr>
        </p:nvSpPr>
        <p:spPr>
          <a:xfrm>
            <a:off x="0" y="39205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66" name="OTLSHAPE_T_9aa183d65df24b0c8fecd0a002471583_Shape"/>
          <p:cNvSpPr/>
          <p:nvPr>
            <p:custDataLst>
              <p:tags r:id="rId22"/>
            </p:custDataLst>
          </p:nvPr>
        </p:nvSpPr>
        <p:spPr>
          <a:xfrm>
            <a:off x="1115616" y="3284984"/>
            <a:ext cx="1944216" cy="504056"/>
          </a:xfrm>
          <a:prstGeom prst="roundRect">
            <a:avLst>
              <a:gd name="adj" fmla="val 10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67" name="OTLSHAPE_T_9aa183d65df24b0c8fecd0a002471583_ShapePercentage" hidden="1"/>
          <p:cNvSpPr/>
          <p:nvPr>
            <p:custDataLst>
              <p:tags r:id="rId23"/>
            </p:custDataLst>
          </p:nvPr>
        </p:nvSpPr>
        <p:spPr>
          <a:xfrm>
            <a:off x="3693087"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68" name="OTLSHAPE_T_9aa183d65df24b0c8fecd0a002471583_Duration" hidden="1"/>
          <p:cNvSpPr txBox="1"/>
          <p:nvPr>
            <p:custDataLst>
              <p:tags r:id="rId24"/>
            </p:custDataLst>
          </p:nvPr>
        </p:nvSpPr>
        <p:spPr>
          <a:xfrm>
            <a:off x="0" y="39558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069" name="OTLSHAPE_T_9aa183d65df24b0c8fecd0a002471583_TextPercentage" hidden="1"/>
          <p:cNvSpPr txBox="1"/>
          <p:nvPr>
            <p:custDataLst>
              <p:tags r:id="rId25"/>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70" name="OTLSHAPE_T_9aa183d65df24b0c8fecd0a002471583_StartDate" hidden="1"/>
          <p:cNvSpPr txBox="1"/>
          <p:nvPr>
            <p:custDataLst>
              <p:tags r:id="rId26"/>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1" name="OTLSHAPE_T_9aa183d65df24b0c8fecd0a002471583_EndDate" hidden="1"/>
          <p:cNvSpPr txBox="1"/>
          <p:nvPr>
            <p:custDataLst>
              <p:tags r:id="rId27"/>
            </p:custDataLst>
          </p:nvPr>
        </p:nvSpPr>
        <p:spPr>
          <a:xfrm>
            <a:off x="0" y="41872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5" name="OTLSHAPE_T_06a6a20021ea4acdac20b41f7b37b0dd_ShapePercentage" hidden="1"/>
          <p:cNvSpPr/>
          <p:nvPr>
            <p:custDataLst>
              <p:tags r:id="rId28"/>
            </p:custDataLst>
          </p:nvPr>
        </p:nvSpPr>
        <p:spPr>
          <a:xfrm>
            <a:off x="4359749"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76" name="OTLSHAPE_T_06a6a20021ea4acdac20b41f7b37b0dd_Duration" hidden="1"/>
          <p:cNvSpPr txBox="1"/>
          <p:nvPr>
            <p:custDataLst>
              <p:tags r:id="rId29"/>
            </p:custDataLst>
          </p:nvPr>
        </p:nvSpPr>
        <p:spPr>
          <a:xfrm>
            <a:off x="0" y="42225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17 days</a:t>
            </a:r>
            <a:endParaRPr lang="en-US" sz="1000">
              <a:solidFill>
                <a:srgbClr val="C0504D"/>
              </a:solidFill>
              <a:latin typeface="Calibri" panose="020F0502020204030204" pitchFamily="34" charset="0"/>
            </a:endParaRPr>
          </a:p>
        </p:txBody>
      </p:sp>
      <p:sp>
        <p:nvSpPr>
          <p:cNvPr id="9077" name="OTLSHAPE_T_06a6a20021ea4acdac20b41f7b37b0dd_TextPercentage" hidden="1"/>
          <p:cNvSpPr txBox="1"/>
          <p:nvPr>
            <p:custDataLst>
              <p:tags r:id="rId30"/>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78" name="OTLSHAPE_T_06a6a20021ea4acdac20b41f7b37b0dd_StartDate" hidden="1"/>
          <p:cNvSpPr txBox="1"/>
          <p:nvPr>
            <p:custDataLst>
              <p:tags r:id="rId31"/>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79" name="OTLSHAPE_T_06a6a20021ea4acdac20b41f7b37b0dd_EndDate" hidden="1"/>
          <p:cNvSpPr txBox="1"/>
          <p:nvPr>
            <p:custDataLst>
              <p:tags r:id="rId32"/>
            </p:custDataLst>
          </p:nvPr>
        </p:nvSpPr>
        <p:spPr>
          <a:xfrm>
            <a:off x="0" y="44539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83" name="OTLSHAPE_T_e6f5c918bdd649a1ac919cf22468a23b_ShapePercentage" hidden="1"/>
          <p:cNvSpPr/>
          <p:nvPr>
            <p:custDataLst>
              <p:tags r:id="rId33"/>
            </p:custDataLst>
          </p:nvPr>
        </p:nvSpPr>
        <p:spPr>
          <a:xfrm>
            <a:off x="5081966"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84" name="OTLSHAPE_T_e6f5c918bdd649a1ac919cf22468a23b_Duration" hidden="1"/>
          <p:cNvSpPr txBox="1"/>
          <p:nvPr>
            <p:custDataLst>
              <p:tags r:id="rId34"/>
            </p:custDataLst>
          </p:nvPr>
        </p:nvSpPr>
        <p:spPr>
          <a:xfrm>
            <a:off x="0" y="4489275"/>
            <a:ext cx="295275" cy="307777"/>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rPr>
              <a:t>25 days</a:t>
            </a:r>
            <a:endParaRPr lang="en-US" sz="1000">
              <a:solidFill>
                <a:srgbClr val="C0504D"/>
              </a:solidFill>
              <a:latin typeface="Calibri" panose="020F0502020204030204" pitchFamily="34" charset="0"/>
            </a:endParaRPr>
          </a:p>
        </p:txBody>
      </p:sp>
      <p:sp>
        <p:nvSpPr>
          <p:cNvPr id="9085" name="OTLSHAPE_T_e6f5c918bdd649a1ac919cf22468a23b_TextPercentage" hidden="1"/>
          <p:cNvSpPr txBox="1"/>
          <p:nvPr>
            <p:custDataLst>
              <p:tags r:id="rId35"/>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C0504D"/>
              </a:solidFill>
              <a:latin typeface="Calibri" panose="020F0502020204030204" pitchFamily="34" charset="0"/>
            </a:endParaRPr>
          </a:p>
        </p:txBody>
      </p:sp>
      <p:sp>
        <p:nvSpPr>
          <p:cNvPr id="9086" name="OTLSHAPE_T_e6f5c918bdd649a1ac919cf22468a23b_StartDate" hidden="1"/>
          <p:cNvSpPr txBox="1"/>
          <p:nvPr>
            <p:custDataLst>
              <p:tags r:id="rId36"/>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87" name="OTLSHAPE_T_e6f5c918bdd649a1ac919cf22468a23b_EndDate" hidden="1"/>
          <p:cNvSpPr txBox="1"/>
          <p:nvPr>
            <p:custDataLst>
              <p:tags r:id="rId37"/>
            </p:custDataLst>
          </p:nvPr>
        </p:nvSpPr>
        <p:spPr>
          <a:xfrm>
            <a:off x="0" y="4720675"/>
            <a:ext cx="0" cy="153888"/>
          </a:xfrm>
          <a:prstGeom prst="rect">
            <a:avLst/>
          </a:prstGeom>
          <a:noFill/>
        </p:spPr>
        <p:txBody>
          <a:bodyPr vert="horz" wrap="square" lIns="0" tIns="0" rIns="0" bIns="0" rtlCol="0" anchor="ctr" anchorCtr="0">
            <a:spAutoFit/>
          </a:bodyPr>
          <a:lstStyle/>
          <a:p>
            <a:pPr algn="ctr"/>
            <a:endParaRPr lang="en-US" sz="1000">
              <a:solidFill>
                <a:srgbClr val="7F7F7F"/>
              </a:solidFill>
              <a:latin typeface="Calibri" panose="020F0502020204030204" pitchFamily="34" charset="0"/>
            </a:endParaRPr>
          </a:p>
        </p:txBody>
      </p:sp>
      <p:sp>
        <p:nvSpPr>
          <p:cNvPr id="90" name="OTLSHAPE_M_a58f29487c0343c08abcf41913e40cae_Title"/>
          <p:cNvSpPr txBox="1"/>
          <p:nvPr>
            <p:custDataLst>
              <p:tags r:id="rId38"/>
            </p:custDataLst>
          </p:nvPr>
        </p:nvSpPr>
        <p:spPr>
          <a:xfrm>
            <a:off x="755576" y="4141531"/>
            <a:ext cx="2592288" cy="1107996"/>
          </a:xfrm>
          <a:prstGeom prst="rect">
            <a:avLst/>
          </a:prstGeom>
          <a:noFill/>
        </p:spPr>
        <p:txBody>
          <a:bodyPr vert="horz" wrap="square" lIns="0" tIns="0" rIns="0" bIns="0" rtlCol="0" anchor="ctr" anchorCtr="0">
            <a:spAutoFit/>
          </a:bodyPr>
          <a:lstStyle/>
          <a:p>
            <a:pPr algn="ctr"/>
            <a:r>
              <a:rPr lang="ru-RU" sz="2400" b="1" spc="-6" dirty="0" smtClean="0">
                <a:solidFill>
                  <a:srgbClr val="073E87"/>
                </a:solidFill>
                <a:latin typeface="Calibri" panose="020F0502020204030204" pitchFamily="34" charset="0"/>
              </a:rPr>
              <a:t>Справедливый и прозрачный процесс отбора </a:t>
            </a:r>
            <a:endParaRPr lang="en-US" sz="2400" b="1" spc="-6" dirty="0">
              <a:solidFill>
                <a:srgbClr val="073E87"/>
              </a:solidFill>
              <a:latin typeface="Calibri" panose="020F0502020204030204" pitchFamily="34" charset="0"/>
            </a:endParaRPr>
          </a:p>
        </p:txBody>
      </p:sp>
      <p:sp>
        <p:nvSpPr>
          <p:cNvPr id="92" name="OTLSHAPE_M_a58f29487c0343c08abcf41913e40cae_Title"/>
          <p:cNvSpPr txBox="1"/>
          <p:nvPr>
            <p:custDataLst>
              <p:tags r:id="rId39"/>
            </p:custDataLst>
          </p:nvPr>
        </p:nvSpPr>
        <p:spPr>
          <a:xfrm>
            <a:off x="2123728" y="1032992"/>
            <a:ext cx="2304256" cy="1231106"/>
          </a:xfrm>
          <a:prstGeom prst="rect">
            <a:avLst/>
          </a:prstGeom>
          <a:noFill/>
        </p:spPr>
        <p:txBody>
          <a:bodyPr vert="horz" wrap="square" lIns="0" tIns="0" rIns="0" bIns="0" rtlCol="0" anchor="ctr" anchorCtr="0">
            <a:spAutoFit/>
          </a:bodyPr>
          <a:lstStyle/>
          <a:p>
            <a:pPr algn="ctr"/>
            <a:r>
              <a:rPr lang="ru-RU" sz="2000" b="1" spc="-6" dirty="0" smtClean="0">
                <a:solidFill>
                  <a:srgbClr val="800000"/>
                </a:solidFill>
                <a:latin typeface="Calibri" panose="020F0502020204030204" pitchFamily="34" charset="0"/>
              </a:rPr>
              <a:t>Подписание соглашения на обучение  или Мобильность</a:t>
            </a:r>
            <a:endParaRPr lang="en-US" sz="2000" b="1" spc="-6" dirty="0">
              <a:solidFill>
                <a:srgbClr val="800000"/>
              </a:solidFill>
              <a:latin typeface="Calibri" panose="020F0502020204030204" pitchFamily="34" charset="0"/>
            </a:endParaRPr>
          </a:p>
        </p:txBody>
      </p:sp>
      <p:sp>
        <p:nvSpPr>
          <p:cNvPr id="95" name="OTLSHAPE_T_9aa183d65df24b0c8fecd0a002471583_Shape"/>
          <p:cNvSpPr/>
          <p:nvPr>
            <p:custDataLst>
              <p:tags r:id="rId40"/>
            </p:custDataLst>
          </p:nvPr>
        </p:nvSpPr>
        <p:spPr>
          <a:xfrm>
            <a:off x="3347864" y="3284984"/>
            <a:ext cx="3384376" cy="504056"/>
          </a:xfrm>
          <a:prstGeom prst="roundRect">
            <a:avLst>
              <a:gd name="adj" fmla="val 100000"/>
            </a:avLst>
          </a:prstGeom>
          <a:solidFill>
            <a:srgbClr val="FF66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OTLSHAPE_M_93afb554552a4221a5380f7919409aa7_Connector1"/>
          <p:cNvCxnSpPr/>
          <p:nvPr>
            <p:custDataLst>
              <p:tags r:id="rId41"/>
            </p:custDataLst>
          </p:nvPr>
        </p:nvCxnSpPr>
        <p:spPr>
          <a:xfrm>
            <a:off x="6588224" y="2276872"/>
            <a:ext cx="0" cy="648072"/>
          </a:xfrm>
          <a:prstGeom prst="line">
            <a:avLst/>
          </a:prstGeom>
          <a:ln w="9525"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OTLSHAPE_M_a58f29487c0343c08abcf41913e40cae_Title"/>
          <p:cNvSpPr txBox="1"/>
          <p:nvPr>
            <p:custDataLst>
              <p:tags r:id="rId42"/>
            </p:custDataLst>
          </p:nvPr>
        </p:nvSpPr>
        <p:spPr>
          <a:xfrm>
            <a:off x="5868144" y="1350640"/>
            <a:ext cx="1440160" cy="615553"/>
          </a:xfrm>
          <a:prstGeom prst="rect">
            <a:avLst/>
          </a:prstGeom>
          <a:noFill/>
        </p:spPr>
        <p:txBody>
          <a:bodyPr vert="horz" wrap="square" lIns="0" tIns="0" rIns="0" bIns="0" rtlCol="0" anchor="ctr" anchorCtr="0">
            <a:spAutoFit/>
          </a:bodyPr>
          <a:lstStyle/>
          <a:p>
            <a:pPr algn="ctr"/>
            <a:r>
              <a:rPr lang="ru-RU" sz="2000" b="1" spc="-6" dirty="0" smtClean="0">
                <a:solidFill>
                  <a:srgbClr val="800000"/>
                </a:solidFill>
                <a:latin typeface="Calibri" panose="020F0502020204030204" pitchFamily="34" charset="0"/>
              </a:rPr>
              <a:t>Заполнение </a:t>
            </a:r>
            <a:r>
              <a:rPr lang="ru-RU" sz="2000" b="1" spc="-6" dirty="0" err="1" smtClean="0">
                <a:solidFill>
                  <a:srgbClr val="800000"/>
                </a:solidFill>
                <a:latin typeface="Calibri" panose="020F0502020204030204" pitchFamily="34" charset="0"/>
              </a:rPr>
              <a:t>Транскрипта</a:t>
            </a:r>
            <a:endParaRPr lang="en-US" sz="2000" b="1" spc="-6" dirty="0">
              <a:solidFill>
                <a:srgbClr val="800000"/>
              </a:solidFill>
              <a:latin typeface="Calibri" panose="020F0502020204030204" pitchFamily="34" charset="0"/>
            </a:endParaRPr>
          </a:p>
        </p:txBody>
      </p:sp>
      <p:sp>
        <p:nvSpPr>
          <p:cNvPr id="99" name="OTLSHAPE_M_a58f29487c0343c08abcf41913e40cae_Title"/>
          <p:cNvSpPr txBox="1"/>
          <p:nvPr>
            <p:custDataLst>
              <p:tags r:id="rId43"/>
            </p:custDataLst>
          </p:nvPr>
        </p:nvSpPr>
        <p:spPr>
          <a:xfrm>
            <a:off x="3635896" y="4437112"/>
            <a:ext cx="2952328" cy="369332"/>
          </a:xfrm>
          <a:prstGeom prst="rect">
            <a:avLst/>
          </a:prstGeom>
          <a:noFill/>
        </p:spPr>
        <p:txBody>
          <a:bodyPr vert="horz" wrap="square" lIns="0" tIns="0" rIns="0" bIns="0" rtlCol="0" anchor="ctr" anchorCtr="0">
            <a:spAutoFit/>
          </a:bodyPr>
          <a:lstStyle/>
          <a:p>
            <a:pPr algn="ctr"/>
            <a:r>
              <a:rPr lang="ru-RU" sz="2400" b="1" spc="-6" dirty="0" smtClean="0">
                <a:solidFill>
                  <a:srgbClr val="FF6600"/>
                </a:solidFill>
                <a:latin typeface="Calibri" panose="020F0502020204030204" pitchFamily="34" charset="0"/>
              </a:rPr>
              <a:t>Период Мобильности </a:t>
            </a:r>
            <a:endParaRPr lang="en-US" sz="2400" b="1" spc="-6" dirty="0">
              <a:solidFill>
                <a:srgbClr val="FF6600"/>
              </a:solidFill>
              <a:latin typeface="Calibri" panose="020F0502020204030204" pitchFamily="34" charset="0"/>
            </a:endParaRPr>
          </a:p>
        </p:txBody>
      </p:sp>
      <p:sp>
        <p:nvSpPr>
          <p:cNvPr id="59" name="OTLSHAPE_T_9aa183d65df24b0c8fecd0a002471583_Shape"/>
          <p:cNvSpPr/>
          <p:nvPr>
            <p:custDataLst>
              <p:tags r:id="rId44"/>
            </p:custDataLst>
          </p:nvPr>
        </p:nvSpPr>
        <p:spPr>
          <a:xfrm>
            <a:off x="7020272" y="3284984"/>
            <a:ext cx="1080120" cy="504056"/>
          </a:xfrm>
          <a:prstGeom prst="roundRect">
            <a:avLst>
              <a:gd name="adj" fmla="val 100000"/>
            </a:avLst>
          </a:prstGeom>
          <a:solidFill>
            <a:srgbClr val="660066"/>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TLSHAPE_M_a58f29487c0343c08abcf41913e40cae_Title"/>
          <p:cNvSpPr txBox="1"/>
          <p:nvPr>
            <p:custDataLst>
              <p:tags r:id="rId45"/>
            </p:custDataLst>
          </p:nvPr>
        </p:nvSpPr>
        <p:spPr>
          <a:xfrm>
            <a:off x="6804248" y="4488215"/>
            <a:ext cx="1512168" cy="369332"/>
          </a:xfrm>
          <a:prstGeom prst="rect">
            <a:avLst/>
          </a:prstGeom>
          <a:noFill/>
        </p:spPr>
        <p:txBody>
          <a:bodyPr vert="horz" wrap="square" lIns="0" tIns="0" rIns="0" bIns="0" rtlCol="0" anchor="ctr" anchorCtr="0">
            <a:spAutoFit/>
          </a:bodyPr>
          <a:lstStyle/>
          <a:p>
            <a:pPr algn="ctr"/>
            <a:r>
              <a:rPr lang="ru-RU" sz="2400" b="1" spc="-6" dirty="0" smtClean="0">
                <a:solidFill>
                  <a:srgbClr val="660066"/>
                </a:solidFill>
                <a:latin typeface="Calibri" panose="020F0502020204030204" pitchFamily="34" charset="0"/>
              </a:rPr>
              <a:t>Признание </a:t>
            </a:r>
            <a:endParaRPr lang="en-US" sz="2400" b="1" spc="-6" dirty="0">
              <a:solidFill>
                <a:srgbClr val="660066"/>
              </a:solidFill>
              <a:latin typeface="Calibri" panose="020F0502020204030204" pitchFamily="34" charset="0"/>
            </a:endParaRPr>
          </a:p>
        </p:txBody>
      </p:sp>
      <p:sp>
        <p:nvSpPr>
          <p:cNvPr id="63" name="OTLSHAPE_M_a58f29487c0343c08abcf41913e40cae_Title"/>
          <p:cNvSpPr txBox="1"/>
          <p:nvPr>
            <p:custDataLst>
              <p:tags r:id="rId46"/>
            </p:custDataLst>
          </p:nvPr>
        </p:nvSpPr>
        <p:spPr>
          <a:xfrm>
            <a:off x="2051720" y="266165"/>
            <a:ext cx="3024336" cy="830997"/>
          </a:xfrm>
          <a:prstGeom prst="rect">
            <a:avLst/>
          </a:prstGeom>
          <a:noFill/>
        </p:spPr>
        <p:txBody>
          <a:bodyPr vert="horz" wrap="square" lIns="0" tIns="0" rIns="0" bIns="0" rtlCol="0" anchor="ctr" anchorCtr="0">
            <a:spAutoFit/>
          </a:bodyPr>
          <a:lstStyle/>
          <a:p>
            <a:pPr algn="ctr"/>
            <a:r>
              <a:rPr lang="ru-RU" sz="1800" b="1" spc="-6" dirty="0" smtClean="0">
                <a:solidFill>
                  <a:prstClr val="white">
                    <a:lumMod val="50000"/>
                  </a:prstClr>
                </a:solidFill>
                <a:latin typeface="Calibri" panose="020F0502020204030204" pitchFamily="34" charset="0"/>
              </a:rPr>
              <a:t>Подписание </a:t>
            </a:r>
            <a:r>
              <a:rPr lang="ru-RU" sz="1800" b="1" spc="-6" dirty="0" err="1" smtClean="0">
                <a:solidFill>
                  <a:prstClr val="white">
                    <a:lumMod val="50000"/>
                  </a:prstClr>
                </a:solidFill>
                <a:latin typeface="Calibri" panose="020F0502020204030204" pitchFamily="34" charset="0"/>
              </a:rPr>
              <a:t>грантового</a:t>
            </a:r>
            <a:r>
              <a:rPr lang="ru-RU" sz="1800" b="1" spc="-6" dirty="0" smtClean="0">
                <a:solidFill>
                  <a:prstClr val="white">
                    <a:lumMod val="50000"/>
                  </a:prstClr>
                </a:solidFill>
                <a:latin typeface="Calibri" panose="020F0502020204030204" pitchFamily="34" charset="0"/>
              </a:rPr>
              <a:t> соглашения с вузом Страны Программы </a:t>
            </a:r>
            <a:endParaRPr lang="en-US" sz="1800" b="1" spc="-6" dirty="0">
              <a:solidFill>
                <a:prstClr val="white">
                  <a:lumMod val="50000"/>
                </a:prstClr>
              </a:solidFill>
              <a:latin typeface="Calibri" panose="020F0502020204030204" pitchFamily="34" charset="0"/>
            </a:endParaRPr>
          </a:p>
        </p:txBody>
      </p:sp>
      <p:sp>
        <p:nvSpPr>
          <p:cNvPr id="6" name="TextBox 5"/>
          <p:cNvSpPr txBox="1"/>
          <p:nvPr/>
        </p:nvSpPr>
        <p:spPr>
          <a:xfrm>
            <a:off x="11317363" y="1512588"/>
            <a:ext cx="184666" cy="461665"/>
          </a:xfrm>
          <a:prstGeom prst="rect">
            <a:avLst/>
          </a:prstGeom>
          <a:noFill/>
        </p:spPr>
        <p:txBody>
          <a:bodyPr wrap="none" rtlCol="0">
            <a:spAutoFit/>
          </a:bodyPr>
          <a:lstStyle/>
          <a:p>
            <a:endParaRPr lang="en-US" sz="2400" dirty="0" err="1" smtClean="0"/>
          </a:p>
        </p:txBody>
      </p:sp>
      <p:sp>
        <p:nvSpPr>
          <p:cNvPr id="69" name="OTLSHAPE_M_a58f29487c0343c08abcf41913e40cae_Title"/>
          <p:cNvSpPr txBox="1"/>
          <p:nvPr>
            <p:custDataLst>
              <p:tags r:id="rId47"/>
            </p:custDataLst>
          </p:nvPr>
        </p:nvSpPr>
        <p:spPr>
          <a:xfrm>
            <a:off x="7308304" y="482190"/>
            <a:ext cx="1440160" cy="1107996"/>
          </a:xfrm>
          <a:prstGeom prst="rect">
            <a:avLst/>
          </a:prstGeom>
          <a:noFill/>
        </p:spPr>
        <p:txBody>
          <a:bodyPr vert="horz" wrap="square" lIns="0" tIns="0" rIns="0" bIns="0" rtlCol="0" anchor="ctr" anchorCtr="0">
            <a:spAutoFit/>
          </a:bodyPr>
          <a:lstStyle/>
          <a:p>
            <a:pPr algn="ctr"/>
            <a:r>
              <a:rPr lang="ru-RU" sz="1800" b="1" spc="-6" dirty="0" smtClean="0">
                <a:solidFill>
                  <a:srgbClr val="660066"/>
                </a:solidFill>
                <a:latin typeface="Calibri" panose="020F0502020204030204" pitchFamily="34" charset="0"/>
              </a:rPr>
              <a:t>Отчет участника о признании результатов </a:t>
            </a:r>
            <a:endParaRPr lang="en-US" sz="1800" b="1" spc="-6" dirty="0">
              <a:solidFill>
                <a:srgbClr val="660066"/>
              </a:solidFill>
              <a:latin typeface="Calibri" panose="020F0502020204030204" pitchFamily="34" charset="0"/>
            </a:endParaRPr>
          </a:p>
        </p:txBody>
      </p:sp>
      <p:cxnSp>
        <p:nvCxnSpPr>
          <p:cNvPr id="70" name="OTLSHAPE_M_93afb554552a4221a5380f7919409aa7_Connector1"/>
          <p:cNvCxnSpPr/>
          <p:nvPr>
            <p:custDataLst>
              <p:tags r:id="rId48"/>
            </p:custDataLst>
          </p:nvPr>
        </p:nvCxnSpPr>
        <p:spPr>
          <a:xfrm>
            <a:off x="8028384" y="1556792"/>
            <a:ext cx="0" cy="1368152"/>
          </a:xfrm>
          <a:prstGeom prst="line">
            <a:avLst/>
          </a:prstGeom>
          <a:ln w="9525" cap="flat" cmpd="sng" algn="ctr">
            <a:solidFill>
              <a:srgbClr val="660066"/>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5100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989602" cy="2822154"/>
          </a:xfrm>
          <a:prstGeom prst="rect">
            <a:avLst/>
          </a:prstGeom>
          <a:noFill/>
          <a:ln w="9525">
            <a:solidFill>
              <a:srgbClr val="2D5EC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04664"/>
            <a:ext cx="2117980" cy="2994386"/>
          </a:xfrm>
          <a:prstGeom prst="rect">
            <a:avLst/>
          </a:prstGeom>
          <a:noFill/>
          <a:ln w="9525">
            <a:solidFill>
              <a:srgbClr val="2D5EC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9" y="1772816"/>
            <a:ext cx="2088232" cy="2964052"/>
          </a:xfrm>
          <a:prstGeom prst="rect">
            <a:avLst/>
          </a:prstGeom>
          <a:noFill/>
          <a:ln w="9525">
            <a:solidFill>
              <a:srgbClr val="2D5EC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737" y="1772816"/>
            <a:ext cx="2030609" cy="2880320"/>
          </a:xfrm>
          <a:prstGeom prst="rect">
            <a:avLst/>
          </a:prstGeom>
          <a:noFill/>
          <a:ln w="9525">
            <a:solidFill>
              <a:srgbClr val="2D5EC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636912"/>
            <a:ext cx="2528008" cy="3571211"/>
          </a:xfrm>
          <a:prstGeom prst="rect">
            <a:avLst/>
          </a:prstGeom>
          <a:noFill/>
          <a:ln w="9525">
            <a:solidFill>
              <a:srgbClr val="2D5EC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563888" y="6309320"/>
            <a:ext cx="3856726" cy="369332"/>
          </a:xfrm>
          <a:prstGeom prst="rect">
            <a:avLst/>
          </a:prstGeom>
          <a:noFill/>
        </p:spPr>
        <p:txBody>
          <a:bodyPr wrap="square" rtlCol="0">
            <a:spAutoFit/>
          </a:bodyPr>
          <a:lstStyle/>
          <a:p>
            <a:r>
              <a:rPr lang="ru-RU" sz="1800" b="1" dirty="0" smtClean="0">
                <a:latin typeface="Arial" panose="020B0604020202020204" pitchFamily="34" charset="0"/>
                <a:cs typeface="Arial" panose="020B0604020202020204" pitchFamily="34" charset="0"/>
              </a:rPr>
              <a:t>Руководство Программы </a:t>
            </a:r>
            <a:r>
              <a:rPr lang="en-GB" sz="1800" b="1" dirty="0" smtClean="0">
                <a:latin typeface="Arial" panose="020B0604020202020204" pitchFamily="34" charset="0"/>
                <a:cs typeface="Arial" panose="020B0604020202020204" pitchFamily="34" charset="0"/>
              </a:rPr>
              <a:t>2016</a:t>
            </a:r>
            <a:endParaRPr lang="en-GB" sz="1800" b="1" dirty="0">
              <a:latin typeface="Arial" panose="020B0604020202020204" pitchFamily="34" charset="0"/>
              <a:cs typeface="Arial" panose="020B0604020202020204" pitchFamily="34" charset="0"/>
            </a:endParaRPr>
          </a:p>
        </p:txBody>
      </p:sp>
      <p:sp>
        <p:nvSpPr>
          <p:cNvPr id="10" name="TextBox 9"/>
          <p:cNvSpPr txBox="1"/>
          <p:nvPr/>
        </p:nvSpPr>
        <p:spPr>
          <a:xfrm>
            <a:off x="6156176" y="4725144"/>
            <a:ext cx="2448272" cy="1200329"/>
          </a:xfrm>
          <a:prstGeom prst="rect">
            <a:avLst/>
          </a:prstGeom>
          <a:noFill/>
        </p:spPr>
        <p:txBody>
          <a:bodyPr wrap="square" rtlCol="0">
            <a:spAutoFit/>
          </a:bodyPr>
          <a:lstStyle/>
          <a:p>
            <a:r>
              <a:rPr lang="ru-RU" sz="1800" b="1" dirty="0" smtClean="0">
                <a:latin typeface="Arial" panose="020B0604020202020204" pitchFamily="34" charset="0"/>
                <a:cs typeface="Arial" panose="020B0604020202020204" pitchFamily="34" charset="0"/>
              </a:rPr>
              <a:t>Справочное Руководство для вузов Стран Партнеров </a:t>
            </a:r>
            <a:endParaRPr lang="en-GB" sz="1800" b="1" dirty="0">
              <a:latin typeface="Arial" panose="020B0604020202020204" pitchFamily="34" charset="0"/>
              <a:cs typeface="Arial" panose="020B0604020202020204" pitchFamily="34" charset="0"/>
            </a:endParaRPr>
          </a:p>
        </p:txBody>
      </p:sp>
      <p:sp>
        <p:nvSpPr>
          <p:cNvPr id="11" name="TextBox 10"/>
          <p:cNvSpPr txBox="1"/>
          <p:nvPr/>
        </p:nvSpPr>
        <p:spPr>
          <a:xfrm>
            <a:off x="539552" y="3212976"/>
            <a:ext cx="1656184" cy="1200329"/>
          </a:xfrm>
          <a:prstGeom prst="rect">
            <a:avLst/>
          </a:prstGeom>
          <a:noFill/>
        </p:spPr>
        <p:txBody>
          <a:bodyPr wrap="square" rtlCol="0">
            <a:spAutoFit/>
          </a:bodyPr>
          <a:lstStyle/>
          <a:p>
            <a:pPr algn="r"/>
            <a:r>
              <a:rPr lang="ru-RU" sz="1800" b="1" dirty="0" smtClean="0">
                <a:latin typeface="Arial" panose="020B0604020202020204" pitchFamily="34" charset="0"/>
                <a:cs typeface="Arial" panose="020B0604020202020204" pitchFamily="34" charset="0"/>
              </a:rPr>
              <a:t>ЧАВО (</a:t>
            </a:r>
            <a:r>
              <a:rPr lang="en-GB" sz="1800" b="1" dirty="0" smtClean="0">
                <a:latin typeface="Arial" panose="020B0604020202020204" pitchFamily="34" charset="0"/>
                <a:cs typeface="Arial" panose="020B0604020202020204" pitchFamily="34" charset="0"/>
              </a:rPr>
              <a:t>FAQs</a:t>
            </a:r>
            <a:r>
              <a:rPr lang="ru-RU" sz="1800" b="1" dirty="0" smtClean="0">
                <a:latin typeface="Arial" panose="020B0604020202020204" pitchFamily="34" charset="0"/>
                <a:cs typeface="Arial" panose="020B0604020202020204" pitchFamily="34" charset="0"/>
              </a:rPr>
              <a:t>) для студентов и сотрудников </a:t>
            </a:r>
            <a:endParaRPr lang="en-GB" sz="1800" b="1" dirty="0">
              <a:latin typeface="Arial" panose="020B0604020202020204" pitchFamily="34" charset="0"/>
              <a:cs typeface="Arial" panose="020B0604020202020204" pitchFamily="34" charset="0"/>
            </a:endParaRPr>
          </a:p>
        </p:txBody>
      </p:sp>
      <p:sp>
        <p:nvSpPr>
          <p:cNvPr id="12" name="TextBox 11"/>
          <p:cNvSpPr txBox="1"/>
          <p:nvPr/>
        </p:nvSpPr>
        <p:spPr>
          <a:xfrm>
            <a:off x="4499992" y="404664"/>
            <a:ext cx="2160240" cy="646331"/>
          </a:xfrm>
          <a:prstGeom prst="rect">
            <a:avLst/>
          </a:prstGeom>
          <a:noFill/>
        </p:spPr>
        <p:txBody>
          <a:bodyPr wrap="square" rtlCol="0">
            <a:spAutoFit/>
          </a:bodyPr>
          <a:lstStyle/>
          <a:p>
            <a:pPr algn="r"/>
            <a:r>
              <a:rPr lang="en-GB" sz="1800" b="1" dirty="0" smtClean="0">
                <a:latin typeface="Arial" panose="020B0604020202020204" pitchFamily="34" charset="0"/>
                <a:cs typeface="Arial" panose="020B0604020202020204" pitchFamily="34" charset="0"/>
              </a:rPr>
              <a:t>'Do's </a:t>
            </a:r>
            <a:r>
              <a:rPr lang="ru-RU" sz="1800" b="1" dirty="0" smtClean="0">
                <a:latin typeface="Arial" panose="020B0604020202020204" pitchFamily="34" charset="0"/>
                <a:cs typeface="Arial" panose="020B0604020202020204" pitchFamily="34" charset="0"/>
              </a:rPr>
              <a:t>и </a:t>
            </a:r>
            <a:r>
              <a:rPr lang="en-GB" sz="1800" b="1" dirty="0" smtClean="0">
                <a:latin typeface="Arial" panose="020B0604020202020204" pitchFamily="34" charset="0"/>
                <a:cs typeface="Arial" panose="020B0604020202020204" pitchFamily="34" charset="0"/>
              </a:rPr>
              <a:t>don'ts' </a:t>
            </a:r>
            <a:r>
              <a:rPr lang="ru-RU" sz="1800" b="1" dirty="0" smtClean="0">
                <a:latin typeface="Arial" panose="020B0604020202020204" pitchFamily="34" charset="0"/>
                <a:cs typeface="Arial" panose="020B0604020202020204" pitchFamily="34" charset="0"/>
              </a:rPr>
              <a:t>для заявителей </a:t>
            </a:r>
            <a:endParaRPr lang="en-GB" sz="1800" b="1" dirty="0">
              <a:latin typeface="Arial" panose="020B0604020202020204" pitchFamily="34" charset="0"/>
              <a:cs typeface="Arial" panose="020B0604020202020204" pitchFamily="34" charset="0"/>
            </a:endParaRPr>
          </a:p>
        </p:txBody>
      </p:sp>
      <p:sp>
        <p:nvSpPr>
          <p:cNvPr id="18" name="TextBox 17"/>
          <p:cNvSpPr txBox="1"/>
          <p:nvPr/>
        </p:nvSpPr>
        <p:spPr>
          <a:xfrm>
            <a:off x="323528" y="6021288"/>
            <a:ext cx="2785058" cy="584775"/>
          </a:xfrm>
          <a:prstGeom prst="rect">
            <a:avLst/>
          </a:prstGeom>
          <a:noFill/>
        </p:spPr>
        <p:txBody>
          <a:bodyPr wrap="none" rtlCol="0">
            <a:spAutoFit/>
          </a:bodyPr>
          <a:lstStyle/>
          <a:p>
            <a:r>
              <a:rPr lang="ru-RU" sz="3200" b="1" dirty="0" smtClean="0">
                <a:solidFill>
                  <a:srgbClr val="000000"/>
                </a:solidFill>
                <a:latin typeface="Calibri,Bold"/>
              </a:rPr>
              <a:t>Руководства</a:t>
            </a:r>
            <a:endParaRPr lang="en-GB" sz="3200" dirty="0" err="1"/>
          </a:p>
        </p:txBody>
      </p:sp>
      <p:sp>
        <p:nvSpPr>
          <p:cNvPr id="20" name="TextBox 19"/>
          <p:cNvSpPr txBox="1"/>
          <p:nvPr/>
        </p:nvSpPr>
        <p:spPr>
          <a:xfrm>
            <a:off x="1907704" y="4653136"/>
            <a:ext cx="1656184" cy="646331"/>
          </a:xfrm>
          <a:prstGeom prst="rect">
            <a:avLst/>
          </a:prstGeom>
          <a:noFill/>
        </p:spPr>
        <p:txBody>
          <a:bodyPr wrap="square" rtlCol="0">
            <a:spAutoFit/>
          </a:bodyPr>
          <a:lstStyle/>
          <a:p>
            <a:pPr algn="r"/>
            <a:r>
              <a:rPr lang="en-GB" sz="1800" b="1" dirty="0" smtClean="0">
                <a:latin typeface="Arial" panose="020B0604020202020204" pitchFamily="34" charset="0"/>
                <a:cs typeface="Arial" panose="020B0604020202020204" pitchFamily="34" charset="0"/>
              </a:rPr>
              <a:t>FAQs </a:t>
            </a:r>
            <a:r>
              <a:rPr lang="ru-RU" sz="1800" b="1" dirty="0" smtClean="0">
                <a:latin typeface="Arial" panose="020B0604020202020204" pitchFamily="34" charset="0"/>
                <a:cs typeface="Arial" panose="020B0604020202020204" pitchFamily="34" charset="0"/>
              </a:rPr>
              <a:t>для вузов </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848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descr="thou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0648"/>
            <a:ext cx="7423472" cy="7423472"/>
          </a:xfrm>
          <a:prstGeom prst="rect">
            <a:avLst/>
          </a:prstGeom>
        </p:spPr>
      </p:pic>
      <p:sp>
        <p:nvSpPr>
          <p:cNvPr id="4" name="TextBox 3"/>
          <p:cNvSpPr txBox="1"/>
          <p:nvPr/>
        </p:nvSpPr>
        <p:spPr>
          <a:xfrm>
            <a:off x="1259632" y="1772816"/>
            <a:ext cx="6408712" cy="2123658"/>
          </a:xfrm>
          <a:prstGeom prst="rect">
            <a:avLst/>
          </a:prstGeom>
          <a:noFill/>
        </p:spPr>
        <p:txBody>
          <a:bodyPr wrap="square" rtlCol="0">
            <a:spAutoFit/>
          </a:bodyPr>
          <a:lstStyle/>
          <a:p>
            <a:pPr algn="ctr"/>
            <a:r>
              <a:rPr lang="ru-RU" sz="6600" b="1" dirty="0" smtClean="0">
                <a:solidFill>
                  <a:prstClr val="black"/>
                </a:solidFill>
                <a:latin typeface="Calibri"/>
                <a:cs typeface="Calibri"/>
              </a:rPr>
              <a:t>Последние изменения</a:t>
            </a:r>
            <a:endParaRPr lang="en-GB" sz="6600" b="1" dirty="0">
              <a:solidFill>
                <a:prstClr val="black"/>
              </a:solidFill>
              <a:latin typeface="Calibri"/>
              <a:cs typeface="Calibri"/>
            </a:endParaRPr>
          </a:p>
        </p:txBody>
      </p:sp>
    </p:spTree>
    <p:extLst>
      <p:ext uri="{BB962C8B-B14F-4D97-AF65-F5344CB8AC3E}">
        <p14:creationId xmlns:p14="http://schemas.microsoft.com/office/powerpoint/2010/main" val="208958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323528" y="116632"/>
            <a:ext cx="8557964"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800" kern="0" dirty="0" smtClean="0">
                <a:solidFill>
                  <a:prstClr val="white"/>
                </a:solidFill>
                <a:latin typeface="Calibri" panose="020F0502020204030204" pitchFamily="34" charset="0"/>
              </a:rPr>
              <a:t>Заглядывая вперед в </a:t>
            </a:r>
            <a:r>
              <a:rPr lang="fr-BE" altLang="en-US" sz="4800" kern="0" dirty="0" smtClean="0">
                <a:solidFill>
                  <a:prstClr val="white"/>
                </a:solidFill>
                <a:latin typeface="Calibri" panose="020F0502020204030204" pitchFamily="34" charset="0"/>
              </a:rPr>
              <a:t>2017</a:t>
            </a:r>
            <a:endParaRPr lang="en-GB" altLang="en-US" sz="4800" kern="0" dirty="0">
              <a:solidFill>
                <a:prstClr val="white"/>
              </a:solidFill>
              <a:latin typeface="Calibri" panose="020F0502020204030204" pitchFamily="34" charset="0"/>
            </a:endParaRPr>
          </a:p>
        </p:txBody>
      </p:sp>
      <p:pic>
        <p:nvPicPr>
          <p:cNvPr id="8" name="Picture 123"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894" y="300043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6" descr="p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156" y="295516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7824" y="3967986"/>
            <a:ext cx="2712169" cy="1569660"/>
          </a:xfrm>
          <a:prstGeom prst="rect">
            <a:avLst/>
          </a:prstGeom>
          <a:solidFill>
            <a:schemeClr val="tx2">
              <a:alpha val="51000"/>
            </a:schemeClr>
          </a:solidFill>
        </p:spPr>
        <p:txBody>
          <a:bodyPr wrap="square" rtlCol="0">
            <a:spAutoFit/>
          </a:bodyPr>
          <a:lstStyle/>
          <a:p>
            <a:pPr algn="ctr"/>
            <a:r>
              <a:rPr lang="ru-RU" sz="2400" b="1" dirty="0" smtClean="0">
                <a:solidFill>
                  <a:prstClr val="white"/>
                </a:solidFill>
                <a:effectLst>
                  <a:outerShdw blurRad="38100" dist="38100" dir="2700000" algn="tl">
                    <a:srgbClr val="000000">
                      <a:alpha val="43137"/>
                    </a:srgbClr>
                  </a:outerShdw>
                </a:effectLst>
                <a:latin typeface="Calibri" panose="020F0502020204030204" pitchFamily="34" charset="0"/>
              </a:rPr>
              <a:t>Окно для Туниса </a:t>
            </a:r>
            <a:endParaRPr lang="fr-BE" sz="2400" b="1" dirty="0" smtClean="0">
              <a:solidFill>
                <a:prstClr val="white"/>
              </a:solidFill>
              <a:effectLst>
                <a:outerShdw blurRad="38100" dist="38100" dir="2700000" algn="tl">
                  <a:srgbClr val="000000">
                    <a:alpha val="43137"/>
                  </a:srgbClr>
                </a:outerShdw>
              </a:effectLst>
              <a:latin typeface="Calibri" panose="020F0502020204030204" pitchFamily="34" charset="0"/>
            </a:endParaRPr>
          </a:p>
          <a:p>
            <a:pPr algn="ctr"/>
            <a:r>
              <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rPr>
              <a:t> 3 </a:t>
            </a:r>
            <a:r>
              <a:rPr lang="ru-RU" sz="2400" dirty="0" smtClean="0">
                <a:solidFill>
                  <a:prstClr val="white"/>
                </a:solidFill>
                <a:effectLst>
                  <a:outerShdw blurRad="38100" dist="38100" dir="2700000" algn="tl">
                    <a:srgbClr val="000000">
                      <a:alpha val="43137"/>
                    </a:srgbClr>
                  </a:outerShdw>
                </a:effectLst>
                <a:latin typeface="Calibri" panose="020F0502020204030204" pitchFamily="34" charset="0"/>
              </a:rPr>
              <a:t>миллиона евро </a:t>
            </a:r>
            <a:r>
              <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rPr>
              <a:t> </a:t>
            </a:r>
          </a:p>
          <a:p>
            <a:pPr algn="ctr"/>
            <a:r>
              <a:rPr lang="fr-BE" sz="2400" dirty="0">
                <a:solidFill>
                  <a:prstClr val="white"/>
                </a:solidFill>
                <a:effectLst>
                  <a:outerShdw blurRad="38100" dist="38100" dir="2700000" algn="tl">
                    <a:srgbClr val="000000">
                      <a:alpha val="43137"/>
                    </a:srgbClr>
                  </a:outerShdw>
                </a:effectLst>
                <a:latin typeface="Calibri" panose="020F0502020204030204" pitchFamily="34" charset="0"/>
              </a:rPr>
              <a:t>~</a:t>
            </a:r>
            <a:r>
              <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rPr>
              <a:t>750 </a:t>
            </a:r>
            <a:r>
              <a:rPr lang="ru-RU" sz="2400" dirty="0" smtClean="0">
                <a:solidFill>
                  <a:prstClr val="white"/>
                </a:solidFill>
                <a:effectLst>
                  <a:outerShdw blurRad="38100" dist="38100" dir="2700000" algn="tl">
                    <a:srgbClr val="000000">
                      <a:alpha val="43137"/>
                    </a:srgbClr>
                  </a:outerShdw>
                </a:effectLst>
                <a:latin typeface="Calibri" panose="020F0502020204030204" pitchFamily="34" charset="0"/>
              </a:rPr>
              <a:t>мобильностей </a:t>
            </a:r>
            <a:endPar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1" name="TextBox 10"/>
          <p:cNvSpPr txBox="1"/>
          <p:nvPr/>
        </p:nvSpPr>
        <p:spPr>
          <a:xfrm>
            <a:off x="6288659" y="2713940"/>
            <a:ext cx="2712169" cy="1938992"/>
          </a:xfrm>
          <a:prstGeom prst="rect">
            <a:avLst/>
          </a:prstGeom>
          <a:solidFill>
            <a:schemeClr val="tx2">
              <a:alpha val="38000"/>
            </a:schemeClr>
          </a:solidFill>
        </p:spPr>
        <p:txBody>
          <a:bodyPr wrap="square" rtlCol="0">
            <a:spAutoFit/>
          </a:bodyPr>
          <a:lstStyle/>
          <a:p>
            <a:pPr algn="ctr"/>
            <a:r>
              <a:rPr lang="ru-RU" sz="2400" b="1" dirty="0" smtClean="0">
                <a:solidFill>
                  <a:prstClr val="white"/>
                </a:solidFill>
                <a:effectLst>
                  <a:outerShdw blurRad="38100" dist="38100" dir="2700000" algn="tl">
                    <a:srgbClr val="000000">
                      <a:alpha val="43137"/>
                    </a:srgbClr>
                  </a:outerShdw>
                </a:effectLst>
                <a:latin typeface="Calibri" panose="020F0502020204030204" pitchFamily="34" charset="0"/>
              </a:rPr>
              <a:t>Иран</a:t>
            </a:r>
            <a:r>
              <a:rPr lang="fr-BE" sz="2400" b="1" dirty="0" smtClean="0">
                <a:solidFill>
                  <a:prstClr val="white"/>
                </a:solidFill>
                <a:effectLst>
                  <a:outerShdw blurRad="38100" dist="38100" dir="2700000" algn="tl">
                    <a:srgbClr val="000000">
                      <a:alpha val="43137"/>
                    </a:srgbClr>
                  </a:outerShdw>
                </a:effectLst>
                <a:latin typeface="Calibri" panose="020F0502020204030204" pitchFamily="34" charset="0"/>
              </a:rPr>
              <a:t>,</a:t>
            </a:r>
            <a:r>
              <a:rPr lang="ru-RU" sz="2400" b="1" dirty="0" smtClean="0">
                <a:solidFill>
                  <a:prstClr val="white"/>
                </a:solidFill>
                <a:effectLst>
                  <a:outerShdw blurRad="38100" dist="38100" dir="2700000" algn="tl">
                    <a:srgbClr val="000000">
                      <a:alpha val="43137"/>
                    </a:srgbClr>
                  </a:outerShdw>
                </a:effectLst>
                <a:latin typeface="Calibri" panose="020F0502020204030204" pitchFamily="34" charset="0"/>
              </a:rPr>
              <a:t> Ирак</a:t>
            </a:r>
            <a:r>
              <a:rPr lang="fr-BE" sz="2400" b="1" dirty="0" smtClean="0">
                <a:solidFill>
                  <a:prstClr val="white"/>
                </a:solidFill>
                <a:effectLst>
                  <a:outerShdw blurRad="38100" dist="38100" dir="2700000" algn="tl">
                    <a:srgbClr val="000000">
                      <a:alpha val="43137"/>
                    </a:srgbClr>
                  </a:outerShdw>
                </a:effectLst>
                <a:latin typeface="Calibri" panose="020F0502020204030204" pitchFamily="34" charset="0"/>
              </a:rPr>
              <a:t>, </a:t>
            </a:r>
            <a:r>
              <a:rPr lang="ru-RU" sz="2400" b="1" dirty="0" smtClean="0">
                <a:solidFill>
                  <a:prstClr val="white"/>
                </a:solidFill>
                <a:effectLst>
                  <a:outerShdw blurRad="38100" dist="38100" dir="2700000" algn="tl">
                    <a:srgbClr val="000000">
                      <a:alpha val="43137"/>
                    </a:srgbClr>
                  </a:outerShdw>
                </a:effectLst>
                <a:latin typeface="Calibri" panose="020F0502020204030204" pitchFamily="34" charset="0"/>
              </a:rPr>
              <a:t>Йемен</a:t>
            </a:r>
            <a:endParaRPr lang="fr-BE" sz="2400" b="1" dirty="0" smtClean="0">
              <a:solidFill>
                <a:prstClr val="white"/>
              </a:solidFill>
              <a:effectLst>
                <a:outerShdw blurRad="38100" dist="38100" dir="2700000" algn="tl">
                  <a:srgbClr val="000000">
                    <a:alpha val="43137"/>
                  </a:srgbClr>
                </a:outerShdw>
              </a:effectLst>
              <a:latin typeface="Calibri" panose="020F0502020204030204" pitchFamily="34" charset="0"/>
            </a:endParaRPr>
          </a:p>
          <a:p>
            <a:pPr algn="ctr"/>
            <a:r>
              <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rPr>
              <a:t>2.5 </a:t>
            </a:r>
            <a:r>
              <a:rPr lang="ru-RU" sz="2400" dirty="0" smtClean="0">
                <a:solidFill>
                  <a:prstClr val="white"/>
                </a:solidFill>
                <a:effectLst>
                  <a:outerShdw blurRad="38100" dist="38100" dir="2700000" algn="tl">
                    <a:srgbClr val="000000">
                      <a:alpha val="43137"/>
                    </a:srgbClr>
                  </a:outerShdw>
                </a:effectLst>
                <a:latin typeface="Calibri" panose="020F0502020204030204" pitchFamily="34" charset="0"/>
              </a:rPr>
              <a:t>миллионов евро  </a:t>
            </a:r>
            <a:endPar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endParaRPr>
          </a:p>
          <a:p>
            <a:pPr algn="ctr"/>
            <a:r>
              <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rPr>
              <a:t>~600 </a:t>
            </a:r>
            <a:r>
              <a:rPr lang="ru-RU" sz="2400" dirty="0" smtClean="0">
                <a:solidFill>
                  <a:prstClr val="white"/>
                </a:solidFill>
                <a:effectLst>
                  <a:outerShdw blurRad="38100" dist="38100" dir="2700000" algn="tl">
                    <a:srgbClr val="000000">
                      <a:alpha val="43137"/>
                    </a:srgbClr>
                  </a:outerShdw>
                </a:effectLst>
                <a:latin typeface="Calibri" panose="020F0502020204030204" pitchFamily="34" charset="0"/>
              </a:rPr>
              <a:t>мобильностей</a:t>
            </a:r>
            <a:endParaRPr lang="fr-BE" sz="2400" dirty="0" smtClean="0">
              <a:solidFill>
                <a:prstClr val="white"/>
              </a:solidFill>
              <a:effectLst>
                <a:outerShdw blurRad="38100" dist="38100" dir="2700000" algn="tl">
                  <a:srgbClr val="000000">
                    <a:alpha val="43137"/>
                  </a:srgbClr>
                </a:outerShdw>
              </a:effectLst>
              <a:latin typeface="Calibri" panose="020F0502020204030204" pitchFamily="34" charset="0"/>
            </a:endParaRPr>
          </a:p>
        </p:txBody>
      </p:sp>
      <p:sp>
        <p:nvSpPr>
          <p:cNvPr id="13" name="TextBox 12"/>
          <p:cNvSpPr txBox="1"/>
          <p:nvPr/>
        </p:nvSpPr>
        <p:spPr>
          <a:xfrm>
            <a:off x="432934" y="1293058"/>
            <a:ext cx="6659346" cy="1384995"/>
          </a:xfrm>
          <a:prstGeom prst="rect">
            <a:avLst/>
          </a:prstGeom>
          <a:noFill/>
        </p:spPr>
        <p:txBody>
          <a:bodyPr wrap="square" rtlCol="0">
            <a:spAutoFit/>
          </a:bodyPr>
          <a:lstStyle/>
          <a:p>
            <a:r>
              <a:rPr lang="ru-RU" sz="2800" dirty="0" smtClean="0">
                <a:solidFill>
                  <a:prstClr val="white"/>
                </a:solidFill>
                <a:latin typeface="Calibri" panose="020F0502020204030204" pitchFamily="34" charset="0"/>
              </a:rPr>
              <a:t>Один предельный срок подачи заявки</a:t>
            </a:r>
            <a:r>
              <a:rPr lang="fr-BE" sz="2800" dirty="0" smtClean="0">
                <a:solidFill>
                  <a:prstClr val="white"/>
                </a:solidFill>
                <a:latin typeface="Calibri" panose="020F0502020204030204" pitchFamily="34" charset="0"/>
              </a:rPr>
              <a:t>: </a:t>
            </a:r>
            <a:endParaRPr lang="ru-RU" sz="2800" dirty="0" smtClean="0">
              <a:solidFill>
                <a:prstClr val="white"/>
              </a:solidFill>
              <a:latin typeface="Calibri" panose="020F0502020204030204" pitchFamily="34" charset="0"/>
            </a:endParaRPr>
          </a:p>
          <a:p>
            <a:r>
              <a:rPr lang="fr-BE" sz="2800" b="1" dirty="0" smtClean="0">
                <a:solidFill>
                  <a:srgbClr val="FF0000"/>
                </a:solidFill>
                <a:latin typeface="Calibri" panose="020F0502020204030204" pitchFamily="34" charset="0"/>
              </a:rPr>
              <a:t>2 </a:t>
            </a:r>
            <a:r>
              <a:rPr lang="ru-RU" sz="2800" b="1" dirty="0" smtClean="0">
                <a:solidFill>
                  <a:srgbClr val="FF0000"/>
                </a:solidFill>
                <a:latin typeface="Calibri" panose="020F0502020204030204" pitchFamily="34" charset="0"/>
              </a:rPr>
              <a:t>февраля</a:t>
            </a:r>
            <a:r>
              <a:rPr lang="fr-BE" sz="2800" b="1" dirty="0" smtClean="0">
                <a:solidFill>
                  <a:srgbClr val="FF0000"/>
                </a:solidFill>
                <a:latin typeface="Calibri" panose="020F0502020204030204" pitchFamily="34" charset="0"/>
              </a:rPr>
              <a:t> 2017</a:t>
            </a:r>
          </a:p>
          <a:p>
            <a:r>
              <a:rPr lang="fr-BE" sz="2800" b="1" dirty="0" smtClean="0">
                <a:solidFill>
                  <a:prstClr val="white"/>
                </a:solidFill>
                <a:latin typeface="Calibri" panose="020F0502020204030204" pitchFamily="34" charset="0"/>
              </a:rPr>
              <a:t>… </a:t>
            </a:r>
            <a:r>
              <a:rPr lang="ru-RU" sz="2800" b="1" dirty="0" smtClean="0">
                <a:solidFill>
                  <a:prstClr val="white"/>
                </a:solidFill>
                <a:latin typeface="Calibri" panose="020F0502020204030204" pitchFamily="34" charset="0"/>
              </a:rPr>
              <a:t>второго раунда не будет </a:t>
            </a:r>
            <a:r>
              <a:rPr lang="fr-BE" sz="2800" b="1" dirty="0" smtClean="0">
                <a:solidFill>
                  <a:prstClr val="white"/>
                </a:solidFill>
                <a:latin typeface="Calibri" panose="020F0502020204030204" pitchFamily="34" charset="0"/>
              </a:rPr>
              <a:t>!</a:t>
            </a:r>
          </a:p>
        </p:txBody>
      </p:sp>
    </p:spTree>
    <p:extLst>
      <p:ext uri="{BB962C8B-B14F-4D97-AF65-F5344CB8AC3E}">
        <p14:creationId xmlns:p14="http://schemas.microsoft.com/office/powerpoint/2010/main" val="1241259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323528" y="116632"/>
            <a:ext cx="8557964"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6600" kern="0" dirty="0" smtClean="0">
                <a:solidFill>
                  <a:prstClr val="white"/>
                </a:solidFill>
                <a:latin typeface="Calibri" panose="020F0502020204030204" pitchFamily="34" charset="0"/>
              </a:rPr>
              <a:t>После </a:t>
            </a:r>
            <a:r>
              <a:rPr lang="fr-BE" altLang="en-US" sz="6600" kern="0" dirty="0" smtClean="0">
                <a:solidFill>
                  <a:prstClr val="white"/>
                </a:solidFill>
                <a:latin typeface="Calibri" panose="020F0502020204030204" pitchFamily="34" charset="0"/>
              </a:rPr>
              <a:t>2017</a:t>
            </a:r>
            <a:endParaRPr lang="en-GB" altLang="en-US" sz="6600" kern="0" dirty="0">
              <a:solidFill>
                <a:prstClr val="white"/>
              </a:solidFill>
              <a:latin typeface="Calibri" panose="020F0502020204030204" pitchFamily="34" charset="0"/>
            </a:endParaRPr>
          </a:p>
        </p:txBody>
      </p:sp>
      <p:sp>
        <p:nvSpPr>
          <p:cNvPr id="13" name="TextBox 12"/>
          <p:cNvSpPr txBox="1"/>
          <p:nvPr/>
        </p:nvSpPr>
        <p:spPr>
          <a:xfrm>
            <a:off x="467544" y="1628800"/>
            <a:ext cx="8413948" cy="3416320"/>
          </a:xfrm>
          <a:prstGeom prst="rect">
            <a:avLst/>
          </a:prstGeom>
          <a:noFill/>
        </p:spPr>
        <p:txBody>
          <a:bodyPr wrap="square" rtlCol="0">
            <a:spAutoFit/>
          </a:bodyPr>
          <a:lstStyle/>
          <a:p>
            <a:pPr algn="ctr"/>
            <a:r>
              <a:rPr lang="ru-RU" sz="5400" dirty="0" smtClean="0">
                <a:solidFill>
                  <a:prstClr val="white"/>
                </a:solidFill>
                <a:latin typeface="Calibri" panose="020F0502020204030204" pitchFamily="34" charset="0"/>
              </a:rPr>
              <a:t>База данных </a:t>
            </a:r>
            <a:r>
              <a:rPr lang="fr-BE" sz="5400" dirty="0" smtClean="0">
                <a:solidFill>
                  <a:prstClr val="white"/>
                </a:solidFill>
                <a:latin typeface="Calibri" panose="020F0502020204030204" pitchFamily="34" charset="0"/>
              </a:rPr>
              <a:t>ICM </a:t>
            </a:r>
          </a:p>
          <a:p>
            <a:pPr algn="ctr"/>
            <a:r>
              <a:rPr lang="ru-RU" sz="5400" dirty="0" smtClean="0">
                <a:solidFill>
                  <a:prstClr val="white"/>
                </a:solidFill>
                <a:latin typeface="Calibri" panose="020F0502020204030204" pitchFamily="34" charset="0"/>
              </a:rPr>
              <a:t>Стажировки</a:t>
            </a:r>
            <a:r>
              <a:rPr lang="fr-BE" sz="5400" dirty="0" smtClean="0">
                <a:solidFill>
                  <a:prstClr val="white"/>
                </a:solidFill>
                <a:latin typeface="Calibri" panose="020F0502020204030204" pitchFamily="34" charset="0"/>
              </a:rPr>
              <a:t>?</a:t>
            </a:r>
          </a:p>
          <a:p>
            <a:pPr algn="ctr"/>
            <a:r>
              <a:rPr lang="ru-RU" sz="5400" dirty="0" smtClean="0">
                <a:solidFill>
                  <a:prstClr val="white"/>
                </a:solidFill>
                <a:latin typeface="Calibri" panose="020F0502020204030204" pitchFamily="34" charset="0"/>
              </a:rPr>
              <a:t>Новое распределение бюджета</a:t>
            </a:r>
            <a:endParaRPr lang="fr-BE" sz="5400" dirty="0">
              <a:solidFill>
                <a:prstClr val="white"/>
              </a:solidFill>
              <a:latin typeface="Calibri" panose="020F0502020204030204" pitchFamily="34" charset="0"/>
            </a:endParaRPr>
          </a:p>
        </p:txBody>
      </p:sp>
    </p:spTree>
    <p:extLst>
      <p:ext uri="{BB962C8B-B14F-4D97-AF65-F5344CB8AC3E}">
        <p14:creationId xmlns:p14="http://schemas.microsoft.com/office/powerpoint/2010/main" val="320518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539552" y="332656"/>
            <a:ext cx="7488832"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5400" kern="0" dirty="0" smtClean="0">
                <a:solidFill>
                  <a:prstClr val="white"/>
                </a:solidFill>
                <a:latin typeface="Calibri" panose="020F0502020204030204" pitchFamily="34" charset="0"/>
              </a:rPr>
              <a:t>МКМ</a:t>
            </a:r>
            <a:r>
              <a:rPr lang="en-GB" altLang="en-US" sz="5400" kern="0" dirty="0" smtClean="0">
                <a:solidFill>
                  <a:prstClr val="white"/>
                </a:solidFill>
                <a:latin typeface="Calibri" panose="020F0502020204030204" pitchFamily="34" charset="0"/>
              </a:rPr>
              <a:t> </a:t>
            </a:r>
            <a:r>
              <a:rPr lang="ru-RU" altLang="en-US" sz="5400" kern="0" dirty="0" smtClean="0">
                <a:solidFill>
                  <a:prstClr val="white"/>
                </a:solidFill>
                <a:latin typeface="Calibri" panose="020F0502020204030204" pitchFamily="34" charset="0"/>
              </a:rPr>
              <a:t>вкратце</a:t>
            </a:r>
            <a:endParaRPr lang="en-GB" altLang="en-US" sz="5400" kern="0" dirty="0">
              <a:solidFill>
                <a:prstClr val="white"/>
              </a:solidFill>
              <a:latin typeface="Calibri" panose="020F0502020204030204" pitchFamily="34" charset="0"/>
            </a:endParaRPr>
          </a:p>
        </p:txBody>
      </p:sp>
      <p:sp>
        <p:nvSpPr>
          <p:cNvPr id="8" name="Textfeld 7"/>
          <p:cNvSpPr txBox="1"/>
          <p:nvPr/>
        </p:nvSpPr>
        <p:spPr>
          <a:xfrm>
            <a:off x="539552" y="2132856"/>
            <a:ext cx="8280920" cy="4462760"/>
          </a:xfrm>
          <a:prstGeom prst="rect">
            <a:avLst/>
          </a:prstGeom>
          <a:noFill/>
        </p:spPr>
        <p:txBody>
          <a:bodyPr wrap="square" rtlCol="0">
            <a:spAutoFit/>
          </a:bodyPr>
          <a:lstStyle/>
          <a:p>
            <a:pPr defTabSz="457200" fontAlgn="auto">
              <a:spcBef>
                <a:spcPts val="1200"/>
              </a:spcBef>
              <a:spcAft>
                <a:spcPts val="1200"/>
              </a:spcAft>
              <a:buClr>
                <a:srgbClr val="F8C897">
                  <a:lumMod val="75000"/>
                </a:srgbClr>
              </a:buClr>
              <a:defRPr/>
            </a:pPr>
            <a:r>
              <a:rPr lang="ru-RU" sz="3200" b="1" dirty="0">
                <a:solidFill>
                  <a:prstClr val="white"/>
                </a:solidFill>
                <a:latin typeface="Calibri" panose="020F0502020204030204" pitchFamily="34" charset="0"/>
              </a:rPr>
              <a:t>Краткосрочная мобильность </a:t>
            </a:r>
            <a:r>
              <a:rPr lang="ru-RU" sz="3200" b="1" dirty="0" smtClean="0">
                <a:solidFill>
                  <a:prstClr val="white"/>
                </a:solidFill>
                <a:latin typeface="Calibri" panose="020F0502020204030204" pitchFamily="34" charset="0"/>
              </a:rPr>
              <a:t>в высшем образовании</a:t>
            </a:r>
            <a:endParaRPr lang="en-GB" sz="3200" b="1" dirty="0" smtClean="0">
              <a:solidFill>
                <a:prstClr val="white"/>
              </a:solidFill>
              <a:latin typeface="Calibri" panose="020F0502020204030204" pitchFamily="34" charset="0"/>
            </a:endParaRPr>
          </a:p>
          <a:p>
            <a:pPr defTabSz="457200" fontAlgn="auto">
              <a:spcBef>
                <a:spcPts val="1200"/>
              </a:spcBef>
              <a:spcAft>
                <a:spcPts val="1200"/>
              </a:spcAft>
              <a:buClr>
                <a:srgbClr val="F8C897">
                  <a:lumMod val="75000"/>
                </a:srgbClr>
              </a:buClr>
              <a:defRPr/>
            </a:pPr>
            <a:r>
              <a:rPr lang="ru-RU" sz="3200" b="1" dirty="0">
                <a:solidFill>
                  <a:prstClr val="white"/>
                </a:solidFill>
                <a:latin typeface="Calibri" panose="020F0502020204030204" pitchFamily="34" charset="0"/>
              </a:rPr>
              <a:t>Для студентов и </a:t>
            </a:r>
            <a:r>
              <a:rPr lang="ru-RU" sz="3200" b="1" dirty="0" err="1" smtClean="0">
                <a:solidFill>
                  <a:prstClr val="white"/>
                </a:solidFill>
                <a:latin typeface="Calibri" panose="020F0502020204030204" pitchFamily="34" charset="0"/>
              </a:rPr>
              <a:t>PhD</a:t>
            </a:r>
            <a:r>
              <a:rPr lang="ru-RU" sz="3200" b="1" dirty="0" smtClean="0">
                <a:solidFill>
                  <a:prstClr val="white"/>
                </a:solidFill>
                <a:latin typeface="Calibri" panose="020F0502020204030204" pitchFamily="34" charset="0"/>
              </a:rPr>
              <a:t> докторантов (</a:t>
            </a:r>
            <a:r>
              <a:rPr lang="ru-RU" sz="3200" b="1" dirty="0">
                <a:solidFill>
                  <a:prstClr val="white"/>
                </a:solidFill>
                <a:latin typeface="Calibri" panose="020F0502020204030204" pitchFamily="34" charset="0"/>
              </a:rPr>
              <a:t>3-12 месяцев) </a:t>
            </a:r>
            <a:r>
              <a:rPr lang="ru-RU" sz="3200" b="1" dirty="0" smtClean="0">
                <a:solidFill>
                  <a:prstClr val="white"/>
                </a:solidFill>
                <a:latin typeface="Calibri" panose="020F0502020204030204" pitchFamily="34" charset="0"/>
              </a:rPr>
              <a:t>и сотрудников </a:t>
            </a:r>
            <a:r>
              <a:rPr lang="ru-RU" sz="3200" b="1" dirty="0">
                <a:solidFill>
                  <a:prstClr val="white"/>
                </a:solidFill>
                <a:latin typeface="Calibri" panose="020F0502020204030204" pitchFamily="34" charset="0"/>
              </a:rPr>
              <a:t>(5-60 дней</a:t>
            </a:r>
            <a:r>
              <a:rPr lang="ru-RU" sz="3200" b="1" dirty="0" smtClean="0">
                <a:solidFill>
                  <a:prstClr val="white"/>
                </a:solidFill>
                <a:latin typeface="Calibri" panose="020F0502020204030204" pitchFamily="34" charset="0"/>
              </a:rPr>
              <a:t>)</a:t>
            </a:r>
            <a:endParaRPr lang="en-GB" sz="3200" b="1" dirty="0" smtClean="0">
              <a:solidFill>
                <a:prstClr val="white"/>
              </a:solidFill>
              <a:latin typeface="Calibri" panose="020F0502020204030204" pitchFamily="34" charset="0"/>
            </a:endParaRPr>
          </a:p>
          <a:p>
            <a:pPr defTabSz="457200" fontAlgn="auto">
              <a:spcBef>
                <a:spcPts val="1200"/>
              </a:spcBef>
              <a:spcAft>
                <a:spcPts val="1200"/>
              </a:spcAft>
              <a:buClr>
                <a:srgbClr val="F8C897">
                  <a:lumMod val="75000"/>
                </a:srgbClr>
              </a:buClr>
              <a:defRPr/>
            </a:pPr>
            <a:r>
              <a:rPr lang="ru-RU" sz="3200" b="1" dirty="0">
                <a:solidFill>
                  <a:prstClr val="white"/>
                </a:solidFill>
                <a:latin typeface="Calibri" panose="020F0502020204030204" pitchFamily="34" charset="0"/>
              </a:rPr>
              <a:t>Все уровни: BA, MA, PhD, академический и административный </a:t>
            </a:r>
            <a:r>
              <a:rPr lang="ru-RU" sz="3200" b="1" dirty="0" smtClean="0">
                <a:solidFill>
                  <a:prstClr val="white"/>
                </a:solidFill>
                <a:latin typeface="Calibri" panose="020F0502020204030204" pitchFamily="34" charset="0"/>
              </a:rPr>
              <a:t>персонал</a:t>
            </a:r>
            <a:endParaRPr lang="en-GB" sz="3200" b="1" dirty="0" smtClean="0">
              <a:solidFill>
                <a:prstClr val="white"/>
              </a:solidFill>
              <a:latin typeface="Calibri" panose="020F0502020204030204" pitchFamily="34" charset="0"/>
            </a:endParaRPr>
          </a:p>
          <a:p>
            <a:pPr defTabSz="457200" fontAlgn="auto">
              <a:spcBef>
                <a:spcPts val="1200"/>
              </a:spcBef>
              <a:spcAft>
                <a:spcPts val="1200"/>
              </a:spcAft>
              <a:buClr>
                <a:srgbClr val="F8C897">
                  <a:lumMod val="75000"/>
                </a:srgbClr>
              </a:buClr>
              <a:defRPr/>
            </a:pPr>
            <a:r>
              <a:rPr lang="ru-RU" sz="3200" b="1" dirty="0">
                <a:solidFill>
                  <a:prstClr val="white"/>
                </a:solidFill>
                <a:latin typeface="Calibri" panose="020F0502020204030204" pitchFamily="34" charset="0"/>
              </a:rPr>
              <a:t>Щедрый грант ... и нет платы за </a:t>
            </a:r>
            <a:r>
              <a:rPr lang="ru-RU" sz="3200" b="1" dirty="0" smtClean="0">
                <a:solidFill>
                  <a:prstClr val="white"/>
                </a:solidFill>
                <a:latin typeface="Calibri" panose="020F0502020204030204" pitchFamily="34" charset="0"/>
              </a:rPr>
              <a:t>обучение</a:t>
            </a:r>
            <a:r>
              <a:rPr lang="fr-BE" sz="3200" b="1" dirty="0" smtClean="0">
                <a:solidFill>
                  <a:prstClr val="white"/>
                </a:solidFill>
                <a:latin typeface="Calibri" panose="020F0502020204030204" pitchFamily="34" charset="0"/>
              </a:rPr>
              <a:t>!</a:t>
            </a:r>
            <a:endParaRPr lang="en-GB" sz="3200" b="1" dirty="0" smtClean="0">
              <a:solidFill>
                <a:prstClr val="white"/>
              </a:solidFill>
              <a:latin typeface="Calibri" panose="020F0502020204030204" pitchFamily="34" charset="0"/>
            </a:endParaRPr>
          </a:p>
        </p:txBody>
      </p:sp>
    </p:spTree>
    <p:extLst>
      <p:ext uri="{BB962C8B-B14F-4D97-AF65-F5344CB8AC3E}">
        <p14:creationId xmlns:p14="http://schemas.microsoft.com/office/powerpoint/2010/main" val="1824596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68221832"/>
              </p:ext>
            </p:extLst>
          </p:nvPr>
        </p:nvGraphicFramePr>
        <p:xfrm>
          <a:off x="23128" y="0"/>
          <a:ext cx="9120872" cy="6837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267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19" name="Rectangle 2"/>
          <p:cNvSpPr txBox="1">
            <a:spLocks noChangeArrowheads="1"/>
          </p:cNvSpPr>
          <p:nvPr/>
        </p:nvSpPr>
        <p:spPr bwMode="auto">
          <a:xfrm>
            <a:off x="251520" y="116632"/>
            <a:ext cx="89535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000" kern="0" dirty="0" smtClean="0">
                <a:solidFill>
                  <a:srgbClr val="002060"/>
                </a:solidFill>
                <a:latin typeface="Calibri" panose="020F0502020204030204" pitchFamily="34" charset="0"/>
              </a:rPr>
              <a:t>Бюджет, зарезервированный на Национальные Агентства </a:t>
            </a:r>
            <a:endParaRPr lang="fr-BE" altLang="en-US" sz="4000" kern="0" dirty="0" smtClean="0">
              <a:solidFill>
                <a:srgbClr val="002060"/>
              </a:solidFill>
              <a:latin typeface="Calibri" panose="020F0502020204030204" pitchFamily="34" charset="0"/>
            </a:endParaRPr>
          </a:p>
        </p:txBody>
      </p:sp>
      <p:graphicFrame>
        <p:nvGraphicFramePr>
          <p:cNvPr id="120" name="Chart 119"/>
          <p:cNvGraphicFramePr>
            <a:graphicFrameLocks/>
          </p:cNvGraphicFramePr>
          <p:nvPr>
            <p:extLst>
              <p:ext uri="{D42A27DB-BD31-4B8C-83A1-F6EECF244321}">
                <p14:modId xmlns:p14="http://schemas.microsoft.com/office/powerpoint/2010/main" val="63246777"/>
              </p:ext>
            </p:extLst>
          </p:nvPr>
        </p:nvGraphicFramePr>
        <p:xfrm>
          <a:off x="-252536" y="980232"/>
          <a:ext cx="9144000" cy="581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301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FE6FF"/>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49965929"/>
              </p:ext>
            </p:extLst>
          </p:nvPr>
        </p:nvGraphicFramePr>
        <p:xfrm>
          <a:off x="0" y="116632"/>
          <a:ext cx="9144000" cy="682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8776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FE6FF"/>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77547938"/>
              </p:ext>
            </p:extLst>
          </p:nvPr>
        </p:nvGraphicFramePr>
        <p:xfrm>
          <a:off x="0" y="116632"/>
          <a:ext cx="9144000" cy="6815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239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r="11313"/>
          <a:stretch>
            <a:fillRect/>
          </a:stretch>
        </p:blipFill>
        <p:spPr>
          <a:xfrm>
            <a:off x="0" y="0"/>
            <a:ext cx="9144000" cy="6985000"/>
          </a:xfrm>
        </p:spPr>
      </p:pic>
      <p:sp>
        <p:nvSpPr>
          <p:cNvPr id="60" name="Rectangle 59"/>
          <p:cNvSpPr/>
          <p:nvPr/>
        </p:nvSpPr>
        <p:spPr>
          <a:xfrm>
            <a:off x="179388" y="161925"/>
            <a:ext cx="8786812" cy="66960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t">
              <a:lnSpc>
                <a:spcPct val="115000"/>
              </a:lnSpc>
              <a:defRPr/>
            </a:pPr>
            <a:endParaRPr lang="en-GB" sz="2000" dirty="0">
              <a:solidFill>
                <a:prstClr val="white"/>
              </a:solidFill>
              <a:latin typeface="Arial"/>
            </a:endParaRPr>
          </a:p>
        </p:txBody>
      </p:sp>
      <p:sp>
        <p:nvSpPr>
          <p:cNvPr id="44" name="Rectangle 43"/>
          <p:cNvSpPr/>
          <p:nvPr/>
        </p:nvSpPr>
        <p:spPr bwMode="auto">
          <a:xfrm>
            <a:off x="1619250" y="2874963"/>
            <a:ext cx="7056438" cy="985837"/>
          </a:xfrm>
          <a:prstGeom prst="rect">
            <a:avLst/>
          </a:prstGeom>
          <a:solidFill>
            <a:schemeClr val="bg1">
              <a:lumMod val="85000"/>
            </a:schemeClr>
          </a:solidFill>
          <a:ln>
            <a:noFill/>
          </a:ln>
          <a:effectLst/>
        </p:spPr>
        <p:txBody>
          <a:bodyPr anchor="ctr"/>
          <a:lstStyle/>
          <a:p>
            <a:pPr marL="3175">
              <a:defRPr/>
            </a:pPr>
            <a:endParaRPr lang="en-GB" dirty="0"/>
          </a:p>
        </p:txBody>
      </p:sp>
      <p:sp>
        <p:nvSpPr>
          <p:cNvPr id="13317" name="TextBox 98"/>
          <p:cNvSpPr txBox="1">
            <a:spLocks noChangeArrowheads="1"/>
          </p:cNvSpPr>
          <p:nvPr/>
        </p:nvSpPr>
        <p:spPr bwMode="auto">
          <a:xfrm>
            <a:off x="4113213" y="2914650"/>
            <a:ext cx="1330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r>
              <a:rPr lang="ru-RU" sz="900" dirty="0" smtClean="0">
                <a:solidFill>
                  <a:srgbClr val="00B0F0"/>
                </a:solidFill>
              </a:rPr>
              <a:t>До начала мобильности </a:t>
            </a:r>
            <a:endParaRPr lang="en-GB" sz="900" dirty="0">
              <a:solidFill>
                <a:srgbClr val="00B0F0"/>
              </a:solidFill>
            </a:endParaRPr>
          </a:p>
        </p:txBody>
      </p:sp>
      <p:sp>
        <p:nvSpPr>
          <p:cNvPr id="46" name="Rectangle 45"/>
          <p:cNvSpPr/>
          <p:nvPr/>
        </p:nvSpPr>
        <p:spPr bwMode="auto">
          <a:xfrm>
            <a:off x="1619250" y="5033963"/>
            <a:ext cx="7056438" cy="987425"/>
          </a:xfrm>
          <a:prstGeom prst="rect">
            <a:avLst/>
          </a:prstGeom>
          <a:solidFill>
            <a:schemeClr val="bg1">
              <a:lumMod val="85000"/>
            </a:schemeClr>
          </a:solidFill>
          <a:ln>
            <a:noFill/>
          </a:ln>
          <a:effectLst/>
        </p:spPr>
        <p:txBody>
          <a:bodyPr anchor="ctr"/>
          <a:lstStyle/>
          <a:p>
            <a:pPr marL="3175">
              <a:defRPr/>
            </a:pPr>
            <a:endParaRPr lang="en-GB" dirty="0"/>
          </a:p>
        </p:txBody>
      </p:sp>
      <p:sp>
        <p:nvSpPr>
          <p:cNvPr id="45" name="Rectangle 44"/>
          <p:cNvSpPr/>
          <p:nvPr/>
        </p:nvSpPr>
        <p:spPr bwMode="auto">
          <a:xfrm>
            <a:off x="1627188" y="3954463"/>
            <a:ext cx="7058025" cy="987425"/>
          </a:xfrm>
          <a:prstGeom prst="rect">
            <a:avLst/>
          </a:prstGeom>
          <a:solidFill>
            <a:schemeClr val="bg1">
              <a:lumMod val="85000"/>
            </a:schemeClr>
          </a:solidFill>
          <a:ln>
            <a:noFill/>
          </a:ln>
          <a:effectLst/>
        </p:spPr>
        <p:txBody>
          <a:bodyPr anchor="ctr"/>
          <a:lstStyle/>
          <a:p>
            <a:pPr marL="3175">
              <a:defRPr/>
            </a:pPr>
            <a:endParaRPr lang="en-GB" dirty="0"/>
          </a:p>
        </p:txBody>
      </p:sp>
      <p:sp>
        <p:nvSpPr>
          <p:cNvPr id="43" name="Rectangle 42"/>
          <p:cNvSpPr/>
          <p:nvPr/>
        </p:nvSpPr>
        <p:spPr bwMode="auto">
          <a:xfrm>
            <a:off x="1619250" y="692150"/>
            <a:ext cx="7056438" cy="987425"/>
          </a:xfrm>
          <a:prstGeom prst="rect">
            <a:avLst/>
          </a:prstGeom>
          <a:solidFill>
            <a:schemeClr val="bg1">
              <a:lumMod val="85000"/>
            </a:schemeClr>
          </a:solidFill>
          <a:ln>
            <a:noFill/>
          </a:ln>
          <a:effectLst/>
        </p:spPr>
        <p:txBody>
          <a:bodyPr anchor="ctr"/>
          <a:lstStyle/>
          <a:p>
            <a:pPr marL="3175">
              <a:defRPr/>
            </a:pPr>
            <a:endParaRPr lang="en-GB" dirty="0"/>
          </a:p>
        </p:txBody>
      </p:sp>
      <p:sp>
        <p:nvSpPr>
          <p:cNvPr id="42" name="Rectangle 41"/>
          <p:cNvSpPr/>
          <p:nvPr/>
        </p:nvSpPr>
        <p:spPr bwMode="auto">
          <a:xfrm>
            <a:off x="1619250" y="1773238"/>
            <a:ext cx="7056438" cy="985837"/>
          </a:xfrm>
          <a:prstGeom prst="rect">
            <a:avLst/>
          </a:prstGeom>
          <a:solidFill>
            <a:schemeClr val="bg1">
              <a:lumMod val="85000"/>
            </a:schemeClr>
          </a:solidFill>
          <a:ln>
            <a:noFill/>
          </a:ln>
          <a:effectLst/>
        </p:spPr>
        <p:txBody>
          <a:bodyPr anchor="ctr"/>
          <a:lstStyle/>
          <a:p>
            <a:pPr marL="3175">
              <a:defRPr/>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475554087"/>
              </p:ext>
            </p:extLst>
          </p:nvPr>
        </p:nvGraphicFramePr>
        <p:xfrm>
          <a:off x="323850" y="5013325"/>
          <a:ext cx="1223963" cy="1008063"/>
        </p:xfrm>
        <a:graphic>
          <a:graphicData uri="http://schemas.openxmlformats.org/drawingml/2006/table">
            <a:tbl>
              <a:tblPr/>
              <a:tblGrid>
                <a:gridCol w="1223963"/>
              </a:tblGrid>
              <a:tr h="1008063">
                <a:tc>
                  <a:txBody>
                    <a:bodyPr/>
                    <a:lstStyle/>
                    <a:p>
                      <a:pPr algn="ctr" fontAlgn="ctr"/>
                      <a:r>
                        <a:rPr lang="ru-RU" sz="1200" b="1" i="0" u="none" strike="noStrike" dirty="0" smtClean="0">
                          <a:solidFill>
                            <a:srgbClr val="FFFFFF"/>
                          </a:solidFill>
                          <a:effectLst/>
                          <a:latin typeface="+mj-lt"/>
                        </a:rPr>
                        <a:t>Участники </a:t>
                      </a:r>
                      <a:endParaRPr lang="en-GB" sz="1200" b="1" i="0" u="none" strike="noStrike" dirty="0" smtClean="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16359889"/>
              </p:ext>
            </p:extLst>
          </p:nvPr>
        </p:nvGraphicFramePr>
        <p:xfrm>
          <a:off x="323850" y="3933825"/>
          <a:ext cx="1223963" cy="1008063"/>
        </p:xfrm>
        <a:graphic>
          <a:graphicData uri="http://schemas.openxmlformats.org/drawingml/2006/table">
            <a:tbl>
              <a:tblPr/>
              <a:tblGrid>
                <a:gridCol w="1223963"/>
              </a:tblGrid>
              <a:tr h="1008063">
                <a:tc>
                  <a:txBody>
                    <a:bodyPr/>
                    <a:lstStyle/>
                    <a:p>
                      <a:pPr algn="ctr" fontAlgn="ctr"/>
                      <a:r>
                        <a:rPr lang="ru-RU" sz="1200" b="1" i="0" u="none" strike="noStrike" dirty="0" smtClean="0">
                          <a:solidFill>
                            <a:srgbClr val="FFFFFF"/>
                          </a:solidFill>
                          <a:effectLst/>
                          <a:latin typeface="Verdana" panose="020B0604030504040204" pitchFamily="34" charset="0"/>
                          <a:ea typeface="Verdana" panose="020B0604030504040204" pitchFamily="34" charset="0"/>
                          <a:cs typeface="Verdana" panose="020B0604030504040204" pitchFamily="34" charset="0"/>
                        </a:rPr>
                        <a:t>Вузы Стран Партнеров </a:t>
                      </a:r>
                      <a:endParaRPr lang="en-GB"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EE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74661427"/>
              </p:ext>
            </p:extLst>
          </p:nvPr>
        </p:nvGraphicFramePr>
        <p:xfrm>
          <a:off x="323850" y="2852738"/>
          <a:ext cx="1223963" cy="1008062"/>
        </p:xfrm>
        <a:graphic>
          <a:graphicData uri="http://schemas.openxmlformats.org/drawingml/2006/table">
            <a:tbl>
              <a:tblPr/>
              <a:tblGrid>
                <a:gridCol w="1223963"/>
              </a:tblGrid>
              <a:tr h="1008062">
                <a:tc>
                  <a:txBody>
                    <a:bodyPr/>
                    <a:lstStyle/>
                    <a:p>
                      <a:pPr algn="ctr" fontAlgn="ctr"/>
                      <a:r>
                        <a:rPr lang="ru-RU" sz="1200" b="1" i="0" u="none" strike="noStrike" dirty="0" smtClean="0">
                          <a:solidFill>
                            <a:srgbClr val="FFFFFF"/>
                          </a:solidFill>
                          <a:effectLst/>
                          <a:latin typeface="+mj-lt"/>
                        </a:rPr>
                        <a:t>Вузы Стран Программы </a:t>
                      </a:r>
                      <a:endParaRPr lang="en-GB" sz="1200" b="1" i="0" u="none" strike="noStrike" dirty="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EE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41762513"/>
              </p:ext>
            </p:extLst>
          </p:nvPr>
        </p:nvGraphicFramePr>
        <p:xfrm>
          <a:off x="323850" y="1773238"/>
          <a:ext cx="1223963" cy="1008062"/>
        </p:xfrm>
        <a:graphic>
          <a:graphicData uri="http://schemas.openxmlformats.org/drawingml/2006/table">
            <a:tbl>
              <a:tblPr/>
              <a:tblGrid>
                <a:gridCol w="1223963"/>
              </a:tblGrid>
              <a:tr h="1008062">
                <a:tc>
                  <a:txBody>
                    <a:bodyPr/>
                    <a:lstStyle/>
                    <a:p>
                      <a:pPr algn="ctr" fontAlgn="ctr"/>
                      <a:r>
                        <a:rPr lang="ru-RU" sz="1200" b="1" i="0" u="none" strike="noStrike" dirty="0" smtClean="0">
                          <a:solidFill>
                            <a:srgbClr val="FFFFFF"/>
                          </a:solidFill>
                          <a:effectLst/>
                          <a:latin typeface="+mj-lt"/>
                        </a:rPr>
                        <a:t>Национальное</a:t>
                      </a:r>
                      <a:r>
                        <a:rPr lang="ru-RU" sz="1200" b="1" i="0" u="none" strike="noStrike" baseline="0" dirty="0" smtClean="0">
                          <a:solidFill>
                            <a:srgbClr val="FFFFFF"/>
                          </a:solidFill>
                          <a:effectLst/>
                          <a:latin typeface="+mj-lt"/>
                        </a:rPr>
                        <a:t> Агентство </a:t>
                      </a:r>
                      <a:endParaRPr lang="en-GB" sz="1200" b="1" i="0" u="none" strike="noStrike" dirty="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tr>
            </a:tbl>
          </a:graphicData>
        </a:graphic>
      </p:graphicFrame>
      <p:graphicFrame>
        <p:nvGraphicFramePr>
          <p:cNvPr id="20" name="Diagram 19"/>
          <p:cNvGraphicFramePr/>
          <p:nvPr>
            <p:extLst>
              <p:ext uri="{D42A27DB-BD31-4B8C-83A1-F6EECF244321}">
                <p14:modId xmlns:p14="http://schemas.microsoft.com/office/powerpoint/2010/main" val="1861309413"/>
              </p:ext>
            </p:extLst>
          </p:nvPr>
        </p:nvGraphicFramePr>
        <p:xfrm>
          <a:off x="1619672" y="5877272"/>
          <a:ext cx="7056784" cy="860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324693797"/>
              </p:ext>
            </p:extLst>
          </p:nvPr>
        </p:nvGraphicFramePr>
        <p:xfrm>
          <a:off x="323850" y="692150"/>
          <a:ext cx="1223963" cy="1008063"/>
        </p:xfrm>
        <a:graphic>
          <a:graphicData uri="http://schemas.openxmlformats.org/drawingml/2006/table">
            <a:tbl>
              <a:tblPr/>
              <a:tblGrid>
                <a:gridCol w="1223963"/>
              </a:tblGrid>
              <a:tr h="1008063">
                <a:tc>
                  <a:txBody>
                    <a:bodyPr/>
                    <a:lstStyle/>
                    <a:p>
                      <a:pPr algn="ctr" fontAlgn="ctr"/>
                      <a:r>
                        <a:rPr lang="ru-RU" sz="1200" b="1" i="0" u="none" strike="noStrike" dirty="0" smtClean="0">
                          <a:solidFill>
                            <a:srgbClr val="FFFFFF"/>
                          </a:solidFill>
                          <a:effectLst/>
                          <a:latin typeface="+mj-lt"/>
                        </a:rPr>
                        <a:t>Европейская Комиссия </a:t>
                      </a:r>
                      <a:endParaRPr lang="en-GB" sz="1200" b="1" i="0" u="none" strike="noStrike" dirty="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tr>
            </a:tbl>
          </a:graphicData>
        </a:graphic>
      </p:graphicFrame>
      <p:grpSp>
        <p:nvGrpSpPr>
          <p:cNvPr id="13353" name="Group 31"/>
          <p:cNvGrpSpPr>
            <a:grpSpLocks/>
          </p:cNvGrpSpPr>
          <p:nvPr/>
        </p:nvGrpSpPr>
        <p:grpSpPr bwMode="auto">
          <a:xfrm>
            <a:off x="5659438" y="5045075"/>
            <a:ext cx="946150" cy="957263"/>
            <a:chOff x="2388296" y="4083028"/>
            <a:chExt cx="1076325" cy="1076325"/>
          </a:xfrm>
        </p:grpSpPr>
        <p:sp>
          <p:nvSpPr>
            <p:cNvPr id="33" name="Ellipse 27"/>
            <p:cNvSpPr/>
            <p:nvPr/>
          </p:nvSpPr>
          <p:spPr bwMode="auto">
            <a:xfrm>
              <a:off x="2388296" y="4083028"/>
              <a:ext cx="1076325" cy="1076325"/>
            </a:xfrm>
            <a:prstGeom prst="ellipse">
              <a:avLst/>
            </a:prstGeom>
            <a:solidFill>
              <a:schemeClr val="accent2">
                <a:lumMod val="40000"/>
                <a:lumOff val="60000"/>
              </a:schemeClr>
            </a:solidFill>
            <a:ln w="25400" cap="flat" cmpd="sng" algn="ctr">
              <a:solidFill>
                <a:sysClr val="window" lastClr="FFFFFF">
                  <a:hueOff val="0"/>
                  <a:satOff val="0"/>
                  <a:lumOff val="0"/>
                  <a:alphaOff val="0"/>
                </a:sysClr>
              </a:solidFill>
              <a:prstDash val="solid"/>
            </a:ln>
            <a:effectLst/>
          </p:spPr>
        </p:sp>
        <p:sp>
          <p:nvSpPr>
            <p:cNvPr id="34" name="Ellipse 4"/>
            <p:cNvSpPr/>
            <p:nvPr/>
          </p:nvSpPr>
          <p:spPr bwMode="auto">
            <a:xfrm>
              <a:off x="2487621" y="4240104"/>
              <a:ext cx="895734" cy="76217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ru-RU" sz="900" b="1" dirty="0" smtClean="0">
                  <a:solidFill>
                    <a:prstClr val="white"/>
                  </a:solidFill>
                  <a:ea typeface="Verdana" panose="020B0604030504040204" pitchFamily="34" charset="0"/>
                  <a:cs typeface="Verdana" panose="020B0604030504040204" pitchFamily="34" charset="0"/>
                </a:rPr>
                <a:t>Отчет Участника </a:t>
              </a:r>
              <a:endParaRPr lang="en-GB" sz="900" b="1" dirty="0">
                <a:solidFill>
                  <a:prstClr val="white"/>
                </a:solidFill>
                <a:ea typeface="Verdana" panose="020B0604030504040204" pitchFamily="34" charset="0"/>
                <a:cs typeface="Verdana" panose="020B0604030504040204" pitchFamily="34" charset="0"/>
              </a:endParaRPr>
            </a:p>
            <a:p>
              <a:pPr algn="ctr" defTabSz="666750" eaLnBrk="0" hangingPunct="0">
                <a:lnSpc>
                  <a:spcPct val="90000"/>
                </a:lnSpc>
                <a:spcAft>
                  <a:spcPct val="35000"/>
                </a:spcAft>
                <a:defRPr/>
              </a:pPr>
              <a:r>
                <a:rPr lang="en-GB" sz="800" dirty="0">
                  <a:solidFill>
                    <a:prstClr val="white"/>
                  </a:solidFill>
                  <a:ea typeface="Verdana" panose="020B0604030504040204" pitchFamily="34" charset="0"/>
                  <a:cs typeface="Verdana" panose="020B0604030504040204" pitchFamily="34" charset="0"/>
                </a:rPr>
                <a:t>Online </a:t>
              </a:r>
              <a:r>
                <a:rPr lang="ru-RU" sz="800" dirty="0" smtClean="0">
                  <a:solidFill>
                    <a:prstClr val="white"/>
                  </a:solidFill>
                  <a:ea typeface="Verdana" panose="020B0604030504040204" pitchFamily="34" charset="0"/>
                  <a:cs typeface="Verdana" panose="020B0604030504040204" pitchFamily="34" charset="0"/>
                </a:rPr>
                <a:t>опрос </a:t>
              </a:r>
              <a:r>
                <a:rPr lang="en-GB" sz="800" dirty="0" smtClean="0">
                  <a:solidFill>
                    <a:prstClr val="white"/>
                  </a:solidFill>
                  <a:ea typeface="Verdana" panose="020B0604030504040204" pitchFamily="34" charset="0"/>
                  <a:cs typeface="Verdana" panose="020B0604030504040204" pitchFamily="34" charset="0"/>
                </a:rPr>
                <a:t>EU</a:t>
              </a:r>
              <a:r>
                <a:rPr lang="ru-RU" sz="800" dirty="0" smtClean="0">
                  <a:solidFill>
                    <a:prstClr val="white"/>
                  </a:solidFill>
                  <a:ea typeface="Verdana" panose="020B0604030504040204" pitchFamily="34" charset="0"/>
                  <a:cs typeface="Verdana" panose="020B0604030504040204" pitchFamily="34" charset="0"/>
                </a:rPr>
                <a:t> </a:t>
              </a:r>
              <a:endParaRPr lang="en-GB" sz="800" dirty="0">
                <a:solidFill>
                  <a:prstClr val="white"/>
                </a:solidFill>
                <a:ea typeface="Verdana" panose="020B0604030504040204" pitchFamily="34" charset="0"/>
                <a:cs typeface="Verdana" panose="020B0604030504040204" pitchFamily="34" charset="0"/>
              </a:endParaRPr>
            </a:p>
          </p:txBody>
        </p:sp>
      </p:grpSp>
      <p:grpSp>
        <p:nvGrpSpPr>
          <p:cNvPr id="13354" name="Group 57"/>
          <p:cNvGrpSpPr>
            <a:grpSpLocks/>
          </p:cNvGrpSpPr>
          <p:nvPr/>
        </p:nvGrpSpPr>
        <p:grpSpPr bwMode="auto">
          <a:xfrm>
            <a:off x="6524625" y="2914650"/>
            <a:ext cx="892175" cy="919163"/>
            <a:chOff x="7164288" y="2132856"/>
            <a:chExt cx="1189037" cy="1194894"/>
          </a:xfrm>
        </p:grpSpPr>
        <p:sp>
          <p:nvSpPr>
            <p:cNvPr id="65" name="Ellipse 46"/>
            <p:cNvSpPr/>
            <p:nvPr/>
          </p:nvSpPr>
          <p:spPr bwMode="auto">
            <a:xfrm>
              <a:off x="7164288" y="2132856"/>
              <a:ext cx="1189037" cy="1194894"/>
            </a:xfrm>
            <a:prstGeom prst="ellipse">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Ellipse 4"/>
            <p:cNvSpPr/>
            <p:nvPr/>
          </p:nvSpPr>
          <p:spPr bwMode="auto">
            <a:xfrm>
              <a:off x="7236223" y="2308273"/>
              <a:ext cx="1015548" cy="84406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ru-RU" altLang="fr-FR" sz="900" b="1" dirty="0" smtClean="0">
                  <a:solidFill>
                    <a:srgbClr val="FFFFFF"/>
                  </a:solidFill>
                  <a:ea typeface="Verdana" panose="020B0604030504040204" pitchFamily="34" charset="0"/>
                  <a:cs typeface="Verdana" panose="020B0604030504040204" pitchFamily="34" charset="0"/>
                </a:rPr>
                <a:t>Отчетность в </a:t>
              </a:r>
              <a:r>
                <a:rPr lang="en-GB" altLang="fr-FR" sz="900" b="1" dirty="0" smtClean="0">
                  <a:solidFill>
                    <a:srgbClr val="FFFFFF"/>
                  </a:solidFill>
                  <a:ea typeface="Verdana" panose="020B0604030504040204" pitchFamily="34" charset="0"/>
                  <a:cs typeface="Verdana" panose="020B0604030504040204" pitchFamily="34" charset="0"/>
                </a:rPr>
                <a:t>Mobility </a:t>
              </a:r>
              <a:r>
                <a:rPr lang="en-GB" altLang="fr-FR" sz="900" b="1" dirty="0">
                  <a:solidFill>
                    <a:srgbClr val="FFFFFF"/>
                  </a:solidFill>
                  <a:ea typeface="Verdana" panose="020B0604030504040204" pitchFamily="34" charset="0"/>
                  <a:cs typeface="Verdana" panose="020B0604030504040204" pitchFamily="34" charset="0"/>
                </a:rPr>
                <a:t>Tool+ </a:t>
              </a:r>
            </a:p>
          </p:txBody>
        </p:sp>
      </p:grpSp>
      <p:sp>
        <p:nvSpPr>
          <p:cNvPr id="68" name="TextBox 2"/>
          <p:cNvSpPr txBox="1">
            <a:spLocks noChangeArrowheads="1"/>
          </p:cNvSpPr>
          <p:nvPr/>
        </p:nvSpPr>
        <p:spPr bwMode="auto">
          <a:xfrm>
            <a:off x="1681162" y="3114675"/>
            <a:ext cx="758807" cy="466281"/>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50">
              <a:lnSpc>
                <a:spcPct val="90000"/>
              </a:lnSpc>
              <a:spcAft>
                <a:spcPct val="35000"/>
              </a:spcAft>
              <a:defRPr/>
            </a:pPr>
            <a:r>
              <a:rPr lang="ru-RU" altLang="fr-FR" sz="9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Хартия Эразмус </a:t>
            </a:r>
            <a:r>
              <a:rPr lang="en-GB" altLang="fr-FR" sz="9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a:t>
            </a:r>
            <a:endPar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356" name="Elbow Connector 66"/>
          <p:cNvCxnSpPr>
            <a:cxnSpLocks noChangeShapeType="1"/>
          </p:cNvCxnSpPr>
          <p:nvPr/>
        </p:nvCxnSpPr>
        <p:spPr bwMode="auto">
          <a:xfrm>
            <a:off x="3851275" y="1822450"/>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57" name="TextBox 98"/>
          <p:cNvSpPr txBox="1">
            <a:spLocks noChangeArrowheads="1"/>
          </p:cNvSpPr>
          <p:nvPr/>
        </p:nvSpPr>
        <p:spPr bwMode="auto">
          <a:xfrm>
            <a:off x="2268538" y="4283075"/>
            <a:ext cx="13287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ru-RU" sz="900" dirty="0" smtClean="0">
                <a:solidFill>
                  <a:srgbClr val="00B0F0"/>
                </a:solidFill>
              </a:rPr>
              <a:t>До начала фактической мобильности </a:t>
            </a:r>
            <a:endParaRPr lang="en-GB" sz="900" dirty="0">
              <a:solidFill>
                <a:srgbClr val="00B0F0"/>
              </a:solidFill>
            </a:endParaRPr>
          </a:p>
        </p:txBody>
      </p:sp>
      <p:cxnSp>
        <p:nvCxnSpPr>
          <p:cNvPr id="13358" name="Straight Connector 106"/>
          <p:cNvCxnSpPr>
            <a:cxnSpLocks noChangeShapeType="1"/>
          </p:cNvCxnSpPr>
          <p:nvPr/>
        </p:nvCxnSpPr>
        <p:spPr bwMode="auto">
          <a:xfrm flipH="1" flipV="1">
            <a:off x="4570413" y="3263900"/>
            <a:ext cx="55562" cy="125413"/>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59" name="Title 1"/>
          <p:cNvSpPr>
            <a:spLocks noGrp="1"/>
          </p:cNvSpPr>
          <p:nvPr>
            <p:ph type="title"/>
          </p:nvPr>
        </p:nvSpPr>
        <p:spPr>
          <a:xfrm>
            <a:off x="250825" y="-100013"/>
            <a:ext cx="8642350" cy="936626"/>
          </a:xfrm>
        </p:spPr>
        <p:txBody>
          <a:bodyPr/>
          <a:lstStyle/>
          <a:p>
            <a:pPr marL="0" indent="0" eaLnBrk="1" hangingPunct="1"/>
            <a:r>
              <a:rPr lang="ru-RU" sz="1800" dirty="0" smtClean="0">
                <a:solidFill>
                  <a:srgbClr val="002060"/>
                </a:solidFill>
                <a:latin typeface="Verdana" charset="0"/>
              </a:rPr>
              <a:t>Международная Кредитная Мобильность </a:t>
            </a:r>
            <a:r>
              <a:rPr lang="ru-RU" sz="1800" dirty="0" smtClean="0">
                <a:solidFill>
                  <a:srgbClr val="00B0F0"/>
                </a:solidFill>
                <a:latin typeface="Verdana" charset="0"/>
              </a:rPr>
              <a:t>График подготовки Контрактных документов </a:t>
            </a:r>
            <a:endParaRPr lang="en-GB" sz="1800" dirty="0">
              <a:solidFill>
                <a:srgbClr val="00B0F0"/>
              </a:solidFill>
              <a:latin typeface="Verdana" charset="0"/>
            </a:endParaRPr>
          </a:p>
        </p:txBody>
      </p:sp>
      <p:grpSp>
        <p:nvGrpSpPr>
          <p:cNvPr id="13360" name="Group 85"/>
          <p:cNvGrpSpPr>
            <a:grpSpLocks/>
          </p:cNvGrpSpPr>
          <p:nvPr/>
        </p:nvGrpSpPr>
        <p:grpSpPr bwMode="auto">
          <a:xfrm>
            <a:off x="4325938" y="3441700"/>
            <a:ext cx="1109662" cy="2222500"/>
            <a:chOff x="4253446" y="3441700"/>
            <a:chExt cx="1110642" cy="2222500"/>
          </a:xfrm>
        </p:grpSpPr>
        <p:sp>
          <p:nvSpPr>
            <p:cNvPr id="13419" name="Oval 1"/>
            <p:cNvSpPr>
              <a:spLocks noChangeArrowheads="1"/>
            </p:cNvSpPr>
            <p:nvPr/>
          </p:nvSpPr>
          <p:spPr bwMode="auto">
            <a:xfrm>
              <a:off x="4355976" y="3441700"/>
              <a:ext cx="913395" cy="2222500"/>
            </a:xfrm>
            <a:prstGeom prst="ellipse">
              <a:avLst/>
            </a:prstGeom>
            <a:solidFill>
              <a:srgbClr val="C00000"/>
            </a:solidFill>
            <a:ln w="28575">
              <a:solidFill>
                <a:schemeClr val="bg1"/>
              </a:solidFill>
              <a:round/>
              <a:headEnd/>
              <a:tailEnd/>
            </a:ln>
          </p:spPr>
          <p:txBody>
            <a:bodyPr anchor="ctr"/>
            <a:lstStyle/>
            <a:p>
              <a:pPr marL="3175"/>
              <a:endParaRPr lang="en-GB" sz="900"/>
            </a:p>
          </p:txBody>
        </p:sp>
        <p:sp>
          <p:nvSpPr>
            <p:cNvPr id="13420" name="Rectangle 2"/>
            <p:cNvSpPr>
              <a:spLocks noChangeArrowheads="1"/>
            </p:cNvSpPr>
            <p:nvPr/>
          </p:nvSpPr>
          <p:spPr bwMode="auto">
            <a:xfrm>
              <a:off x="4253446" y="3861048"/>
              <a:ext cx="1110642" cy="17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66750">
                <a:lnSpc>
                  <a:spcPct val="90000"/>
                </a:lnSpc>
                <a:spcAft>
                  <a:spcPct val="35000"/>
                </a:spcAft>
              </a:pPr>
              <a:r>
                <a:rPr lang="ru-RU" sz="900" b="1" dirty="0" smtClean="0">
                  <a:solidFill>
                    <a:srgbClr val="FFFFFF"/>
                  </a:solidFill>
                  <a:cs typeface="Verdana" charset="0"/>
                </a:rPr>
                <a:t>Соглашение на Обучение</a:t>
              </a:r>
              <a:r>
                <a:rPr lang="en-GB" sz="900" b="1" dirty="0" smtClean="0">
                  <a:solidFill>
                    <a:srgbClr val="FFFFFF"/>
                  </a:solidFill>
                  <a:cs typeface="Verdana" charset="0"/>
                </a:rPr>
                <a:t>/ </a:t>
              </a:r>
              <a:r>
                <a:rPr lang="ru-RU" sz="900" b="1" dirty="0" smtClean="0">
                  <a:solidFill>
                    <a:srgbClr val="FFFFFF"/>
                  </a:solidFill>
                  <a:cs typeface="Verdana" charset="0"/>
                </a:rPr>
                <a:t>Мобильность</a:t>
              </a:r>
              <a:endParaRPr lang="en-GB" sz="900" b="1" dirty="0">
                <a:solidFill>
                  <a:srgbClr val="FFFFFF"/>
                </a:solidFill>
                <a:cs typeface="Verdana" charset="0"/>
              </a:endParaRPr>
            </a:p>
            <a:p>
              <a:pPr algn="ctr" defTabSz="666750">
                <a:lnSpc>
                  <a:spcPct val="90000"/>
                </a:lnSpc>
                <a:spcAft>
                  <a:spcPct val="35000"/>
                </a:spcAft>
              </a:pPr>
              <a:r>
                <a:rPr lang="en-GB" sz="700" dirty="0">
                  <a:solidFill>
                    <a:srgbClr val="FFFFFF"/>
                  </a:solidFill>
                  <a:cs typeface="Verdana" charset="0"/>
                </a:rPr>
                <a:t>3 </a:t>
              </a:r>
              <a:r>
                <a:rPr lang="ru-RU" sz="700" dirty="0" smtClean="0">
                  <a:solidFill>
                    <a:srgbClr val="FFFFFF"/>
                  </a:solidFill>
                  <a:cs typeface="Verdana" charset="0"/>
                </a:rPr>
                <a:t>стороны</a:t>
              </a:r>
              <a:endParaRPr lang="en-GB" sz="700" dirty="0">
                <a:solidFill>
                  <a:srgbClr val="FFFFFF"/>
                </a:solidFill>
                <a:cs typeface="Verdana" charset="0"/>
              </a:endParaRPr>
            </a:p>
            <a:p>
              <a:pPr algn="ctr" defTabSz="666750">
                <a:lnSpc>
                  <a:spcPct val="90000"/>
                </a:lnSpc>
                <a:spcAft>
                  <a:spcPct val="35000"/>
                </a:spcAft>
              </a:pPr>
              <a:r>
                <a:rPr lang="en-GB" sz="900" b="1" dirty="0">
                  <a:solidFill>
                    <a:srgbClr val="FFFFFF"/>
                  </a:solidFill>
                  <a:cs typeface="Verdana" charset="0"/>
                </a:rPr>
                <a:t>+</a:t>
              </a:r>
            </a:p>
            <a:p>
              <a:pPr algn="ctr" defTabSz="666750">
                <a:lnSpc>
                  <a:spcPct val="90000"/>
                </a:lnSpc>
                <a:spcAft>
                  <a:spcPct val="35000"/>
                </a:spcAft>
              </a:pPr>
              <a:r>
                <a:rPr lang="ru-RU" sz="900" b="1" dirty="0" smtClean="0">
                  <a:solidFill>
                    <a:srgbClr val="FFFFFF"/>
                  </a:solidFill>
                  <a:cs typeface="Verdana" charset="0"/>
                </a:rPr>
                <a:t>Грантовое Соглашение </a:t>
              </a:r>
              <a:endParaRPr lang="en-GB" sz="900" b="1" dirty="0">
                <a:solidFill>
                  <a:srgbClr val="FFFFFF"/>
                </a:solidFill>
                <a:cs typeface="Verdana" charset="0"/>
              </a:endParaRPr>
            </a:p>
            <a:p>
              <a:pPr algn="ctr" defTabSz="666750">
                <a:lnSpc>
                  <a:spcPct val="90000"/>
                </a:lnSpc>
                <a:spcAft>
                  <a:spcPct val="35000"/>
                </a:spcAft>
              </a:pPr>
              <a:r>
                <a:rPr lang="ru-RU" sz="700" dirty="0" smtClean="0">
                  <a:solidFill>
                    <a:srgbClr val="FFFFFF"/>
                  </a:solidFill>
                  <a:cs typeface="Verdana" charset="0"/>
                </a:rPr>
                <a:t>Вуз Страны Программы </a:t>
              </a:r>
              <a:r>
                <a:rPr lang="en-GB" sz="700" dirty="0" smtClean="0">
                  <a:solidFill>
                    <a:srgbClr val="FFFFFF"/>
                  </a:solidFill>
                  <a:cs typeface="Verdana" charset="0"/>
                </a:rPr>
                <a:t>-</a:t>
              </a:r>
              <a:r>
                <a:rPr lang="ru-RU" sz="700" dirty="0" smtClean="0">
                  <a:solidFill>
                    <a:srgbClr val="FFFFFF"/>
                  </a:solidFill>
                  <a:cs typeface="Verdana" charset="0"/>
                </a:rPr>
                <a:t>Участник</a:t>
              </a:r>
              <a:endParaRPr lang="en-GB" sz="700" dirty="0">
                <a:solidFill>
                  <a:srgbClr val="FFFFFF"/>
                </a:solidFill>
                <a:cs typeface="Verdana" charset="0"/>
              </a:endParaRPr>
            </a:p>
            <a:p>
              <a:pPr algn="ctr" defTabSz="666750">
                <a:lnSpc>
                  <a:spcPct val="90000"/>
                </a:lnSpc>
                <a:spcAft>
                  <a:spcPct val="35000"/>
                </a:spcAft>
              </a:pPr>
              <a:endParaRPr lang="en-GB" sz="800" b="1" dirty="0">
                <a:solidFill>
                  <a:srgbClr val="FFFFFF"/>
                </a:solidFill>
                <a:cs typeface="Verdana" charset="0"/>
              </a:endParaRPr>
            </a:p>
            <a:p>
              <a:pPr algn="ctr" defTabSz="666750">
                <a:lnSpc>
                  <a:spcPct val="90000"/>
                </a:lnSpc>
                <a:spcAft>
                  <a:spcPct val="35000"/>
                </a:spcAft>
              </a:pPr>
              <a:endParaRPr lang="en-GB" sz="800" dirty="0">
                <a:solidFill>
                  <a:srgbClr val="FFFFFF"/>
                </a:solidFill>
                <a:cs typeface="Verdana" charset="0"/>
              </a:endParaRPr>
            </a:p>
          </p:txBody>
        </p:sp>
      </p:grpSp>
      <p:sp>
        <p:nvSpPr>
          <p:cNvPr id="57" name="TextBox 2"/>
          <p:cNvSpPr txBox="1">
            <a:spLocks noChangeArrowheads="1"/>
          </p:cNvSpPr>
          <p:nvPr/>
        </p:nvSpPr>
        <p:spPr bwMode="auto">
          <a:xfrm>
            <a:off x="1681163" y="3402013"/>
            <a:ext cx="622300" cy="217487"/>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50">
              <a:lnSpc>
                <a:spcPct val="90000"/>
              </a:lnSpc>
              <a:spcAft>
                <a:spcPct val="35000"/>
              </a:spcAft>
              <a:defRPr/>
            </a:pPr>
            <a:r>
              <a:rPr lang="en-GB" altLang="fr-FR" sz="9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PIC</a:t>
            </a:r>
            <a:endPar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3362" name="TextBox 98"/>
          <p:cNvSpPr txBox="1">
            <a:spLocks noChangeArrowheads="1"/>
          </p:cNvSpPr>
          <p:nvPr/>
        </p:nvSpPr>
        <p:spPr bwMode="auto">
          <a:xfrm>
            <a:off x="6224588" y="4373563"/>
            <a:ext cx="17272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Aft>
                <a:spcPts val="600"/>
              </a:spcAft>
            </a:pPr>
            <a:r>
              <a:rPr lang="ru-RU" sz="900" dirty="0" smtClean="0">
                <a:solidFill>
                  <a:srgbClr val="00B0F0"/>
                </a:solidFill>
              </a:rPr>
              <a:t>Студенты</a:t>
            </a:r>
            <a:r>
              <a:rPr lang="en-GB" sz="900" dirty="0" smtClean="0">
                <a:solidFill>
                  <a:srgbClr val="00B0F0"/>
                </a:solidFill>
              </a:rPr>
              <a:t>: </a:t>
            </a:r>
            <a:r>
              <a:rPr lang="ru-RU" sz="900" dirty="0" smtClean="0">
                <a:solidFill>
                  <a:srgbClr val="00B0F0"/>
                </a:solidFill>
              </a:rPr>
              <a:t>за </a:t>
            </a:r>
            <a:r>
              <a:rPr lang="en-GB" sz="900" dirty="0" smtClean="0">
                <a:solidFill>
                  <a:srgbClr val="00B0F0"/>
                </a:solidFill>
              </a:rPr>
              <a:t>30 </a:t>
            </a:r>
            <a:r>
              <a:rPr lang="ru-RU" sz="900" dirty="0" smtClean="0">
                <a:solidFill>
                  <a:srgbClr val="00B0F0"/>
                </a:solidFill>
              </a:rPr>
              <a:t>дней до завершения мобильности</a:t>
            </a:r>
            <a:endParaRPr lang="en-GB" sz="900" dirty="0">
              <a:solidFill>
                <a:srgbClr val="00B0F0"/>
              </a:solidFill>
            </a:endParaRPr>
          </a:p>
          <a:p>
            <a:r>
              <a:rPr lang="ru-RU" sz="900" dirty="0" smtClean="0">
                <a:solidFill>
                  <a:srgbClr val="00B0F0"/>
                </a:solidFill>
              </a:rPr>
              <a:t>Сотрудники</a:t>
            </a:r>
            <a:r>
              <a:rPr lang="en-GB" sz="900" dirty="0" smtClean="0">
                <a:solidFill>
                  <a:srgbClr val="00B0F0"/>
                </a:solidFill>
              </a:rPr>
              <a:t>: </a:t>
            </a:r>
            <a:r>
              <a:rPr lang="ru-RU" sz="900" dirty="0" smtClean="0">
                <a:solidFill>
                  <a:srgbClr val="00B0F0"/>
                </a:solidFill>
              </a:rPr>
              <a:t>После завершения мобильности </a:t>
            </a:r>
            <a:endParaRPr lang="en-GB" sz="900" dirty="0">
              <a:solidFill>
                <a:srgbClr val="00B0F0"/>
              </a:solidFill>
            </a:endParaRPr>
          </a:p>
        </p:txBody>
      </p:sp>
      <p:cxnSp>
        <p:nvCxnSpPr>
          <p:cNvPr id="13363" name="Straight Connector 99"/>
          <p:cNvCxnSpPr>
            <a:cxnSpLocks noChangeShapeType="1"/>
          </p:cNvCxnSpPr>
          <p:nvPr/>
        </p:nvCxnSpPr>
        <p:spPr bwMode="auto">
          <a:xfrm flipV="1">
            <a:off x="2874963" y="4175125"/>
            <a:ext cx="68262" cy="10795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364" name="Elbow Connector 27"/>
          <p:cNvCxnSpPr>
            <a:cxnSpLocks noChangeShapeType="1"/>
          </p:cNvCxnSpPr>
          <p:nvPr/>
        </p:nvCxnSpPr>
        <p:spPr bwMode="auto">
          <a:xfrm>
            <a:off x="7596188" y="4846638"/>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365" name="Group 37"/>
          <p:cNvGrpSpPr>
            <a:grpSpLocks/>
          </p:cNvGrpSpPr>
          <p:nvPr/>
        </p:nvGrpSpPr>
        <p:grpSpPr bwMode="auto">
          <a:xfrm>
            <a:off x="1619250" y="1196975"/>
            <a:ext cx="936625" cy="903288"/>
            <a:chOff x="7179370" y="1427141"/>
            <a:chExt cx="1292225" cy="1252537"/>
          </a:xfrm>
        </p:grpSpPr>
        <p:sp>
          <p:nvSpPr>
            <p:cNvPr id="39" name="Ellipse 46"/>
            <p:cNvSpPr/>
            <p:nvPr/>
          </p:nvSpPr>
          <p:spPr bwMode="auto">
            <a:xfrm>
              <a:off x="7179370" y="1427141"/>
              <a:ext cx="1292225" cy="1252537"/>
            </a:xfrm>
            <a:prstGeom prst="ellipse">
              <a:avLst/>
            </a:prstGeom>
            <a:solidFill>
              <a:srgbClr val="83AEE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Ellipse 4"/>
            <p:cNvSpPr/>
            <p:nvPr/>
          </p:nvSpPr>
          <p:spPr bwMode="auto">
            <a:xfrm>
              <a:off x="7264789" y="1612050"/>
              <a:ext cx="1103867" cy="88272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ru-RU" altLang="fr-FR" sz="900" b="1" dirty="0" smtClean="0">
                  <a:solidFill>
                    <a:srgbClr val="FFFFFF"/>
                  </a:solidFill>
                  <a:ea typeface="Verdana" panose="020B0604030504040204" pitchFamily="34" charset="0"/>
                  <a:cs typeface="Verdana" panose="020B0604030504040204" pitchFamily="34" charset="0"/>
                </a:rPr>
                <a:t>Делегирование Соглашений</a:t>
              </a:r>
              <a:endParaRPr lang="en-GB" altLang="fr-FR" sz="900" dirty="0">
                <a:solidFill>
                  <a:srgbClr val="FFFFFF"/>
                </a:solidFill>
                <a:ea typeface="Verdana" panose="020B0604030504040204" pitchFamily="34" charset="0"/>
                <a:cs typeface="Verdana" panose="020B0604030504040204" pitchFamily="34" charset="0"/>
              </a:endParaRPr>
            </a:p>
          </p:txBody>
        </p:sp>
      </p:grpSp>
      <p:grpSp>
        <p:nvGrpSpPr>
          <p:cNvPr id="13366" name="Group 49"/>
          <p:cNvGrpSpPr>
            <a:grpSpLocks/>
          </p:cNvGrpSpPr>
          <p:nvPr/>
        </p:nvGrpSpPr>
        <p:grpSpPr bwMode="auto">
          <a:xfrm>
            <a:off x="3059113" y="2193925"/>
            <a:ext cx="938212" cy="960438"/>
            <a:chOff x="7179370" y="1427141"/>
            <a:chExt cx="1292225" cy="1252537"/>
          </a:xfrm>
        </p:grpSpPr>
        <p:sp>
          <p:nvSpPr>
            <p:cNvPr id="51" name="Ellipse 46"/>
            <p:cNvSpPr/>
            <p:nvPr/>
          </p:nvSpPr>
          <p:spPr bwMode="auto">
            <a:xfrm>
              <a:off x="7179370" y="1427141"/>
              <a:ext cx="1292225" cy="1252537"/>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Ellipse 4"/>
            <p:cNvSpPr/>
            <p:nvPr/>
          </p:nvSpPr>
          <p:spPr bwMode="auto">
            <a:xfrm>
              <a:off x="7231846" y="1592766"/>
              <a:ext cx="1206952" cy="884022"/>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ru-RU" altLang="fr-FR" sz="900" b="1" dirty="0" smtClean="0">
                  <a:solidFill>
                    <a:srgbClr val="FFFFFF"/>
                  </a:solidFill>
                  <a:ea typeface="Verdana" panose="020B0604030504040204" pitchFamily="34" charset="0"/>
                  <a:cs typeface="Verdana" panose="020B0604030504040204" pitchFamily="34" charset="0"/>
                </a:rPr>
                <a:t>Грантовое соглашение </a:t>
              </a:r>
              <a:endParaRPr lang="en-GB" altLang="fr-FR" sz="900" b="1" dirty="0">
                <a:solidFill>
                  <a:srgbClr val="FFFFFF"/>
                </a:solidFill>
                <a:ea typeface="Verdana" panose="020B0604030504040204" pitchFamily="34" charset="0"/>
                <a:cs typeface="Verdana" panose="020B0604030504040204" pitchFamily="34" charset="0"/>
              </a:endParaRPr>
            </a:p>
          </p:txBody>
        </p:sp>
      </p:grpSp>
      <p:sp>
        <p:nvSpPr>
          <p:cNvPr id="81" name="Circular Arrow 80"/>
          <p:cNvSpPr/>
          <p:nvPr/>
        </p:nvSpPr>
        <p:spPr bwMode="auto">
          <a:xfrm rot="20916054">
            <a:off x="2498725" y="2044700"/>
            <a:ext cx="977900" cy="692150"/>
          </a:xfrm>
          <a:prstGeom prst="circularArrow">
            <a:avLst>
              <a:gd name="adj1" fmla="val 12234"/>
              <a:gd name="adj2" fmla="val 1142319"/>
              <a:gd name="adj3" fmla="val 20519210"/>
              <a:gd name="adj4" fmla="val 10800000"/>
              <a:gd name="adj5" fmla="val 12500"/>
            </a:avLst>
          </a:prstGeom>
          <a:solidFill>
            <a:srgbClr val="00B0F0"/>
          </a:solidFill>
          <a:ln w="12700">
            <a:solidFill>
              <a:schemeClr val="bg1"/>
            </a:solidFill>
          </a:ln>
          <a:effectLst/>
          <a:extLst/>
        </p:spPr>
        <p:txBody>
          <a:bodyPr anchor="ctr"/>
          <a:lstStyle/>
          <a:p>
            <a:pPr marL="3175">
              <a:defRPr/>
            </a:pPr>
            <a:endParaRPr lang="en-GB" dirty="0"/>
          </a:p>
        </p:txBody>
      </p:sp>
      <p:grpSp>
        <p:nvGrpSpPr>
          <p:cNvPr id="13368" name="Group 46"/>
          <p:cNvGrpSpPr>
            <a:grpSpLocks/>
          </p:cNvGrpSpPr>
          <p:nvPr/>
        </p:nvGrpSpPr>
        <p:grpSpPr bwMode="auto">
          <a:xfrm>
            <a:off x="2051050" y="2205038"/>
            <a:ext cx="890588" cy="917575"/>
            <a:chOff x="7179370" y="1427141"/>
            <a:chExt cx="1292225" cy="1252537"/>
          </a:xfrm>
        </p:grpSpPr>
        <p:sp>
          <p:nvSpPr>
            <p:cNvPr id="48" name="Ellipse 46"/>
            <p:cNvSpPr/>
            <p:nvPr/>
          </p:nvSpPr>
          <p:spPr bwMode="auto">
            <a:xfrm>
              <a:off x="7179370" y="1427141"/>
              <a:ext cx="1292225" cy="1252537"/>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Ellipse 4"/>
            <p:cNvSpPr/>
            <p:nvPr/>
          </p:nvSpPr>
          <p:spPr bwMode="auto">
            <a:xfrm>
              <a:off x="7264598" y="1721856"/>
              <a:ext cx="1103342" cy="884144"/>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ru-RU" altLang="fr-FR" sz="900" b="1" dirty="0" smtClean="0">
                  <a:solidFill>
                    <a:srgbClr val="FFFFFF"/>
                  </a:solidFill>
                  <a:ea typeface="Verdana" panose="020B0604030504040204" pitchFamily="34" charset="0"/>
                  <a:cs typeface="Verdana" panose="020B0604030504040204" pitchFamily="34" charset="0"/>
                </a:rPr>
                <a:t>Форма Заявки </a:t>
              </a:r>
              <a:endParaRPr lang="en-GB" altLang="fr-FR" sz="900" b="1" dirty="0">
                <a:solidFill>
                  <a:srgbClr val="FFFFFF"/>
                </a:solidFill>
                <a:ea typeface="Verdana" panose="020B0604030504040204" pitchFamily="34" charset="0"/>
                <a:cs typeface="Verdana" panose="020B0604030504040204" pitchFamily="34" charset="0"/>
              </a:endParaRPr>
            </a:p>
            <a:p>
              <a:pPr algn="ctr" defTabSz="666750" eaLnBrk="0" hangingPunct="0">
                <a:lnSpc>
                  <a:spcPct val="90000"/>
                </a:lnSpc>
                <a:spcAft>
                  <a:spcPct val="35000"/>
                </a:spcAft>
                <a:defRPr/>
              </a:pPr>
              <a:r>
                <a:rPr lang="en-GB" altLang="en-US" sz="800" dirty="0">
                  <a:solidFill>
                    <a:prstClr val="white"/>
                  </a:solidFill>
                </a:rPr>
                <a:t> 2 </a:t>
              </a:r>
              <a:r>
                <a:rPr lang="ru-RU" altLang="en-US" sz="800" dirty="0" smtClean="0">
                  <a:solidFill>
                    <a:prstClr val="white"/>
                  </a:solidFill>
                </a:rPr>
                <a:t>февраля </a:t>
              </a:r>
              <a:r>
                <a:rPr lang="en-GB" altLang="en-US" sz="800" dirty="0" smtClean="0">
                  <a:solidFill>
                    <a:prstClr val="white"/>
                  </a:solidFill>
                </a:rPr>
                <a:t>2016</a:t>
              </a:r>
              <a:endParaRPr lang="en-GB" altLang="en-US" sz="800" dirty="0">
                <a:solidFill>
                  <a:prstClr val="white"/>
                </a:solidFill>
              </a:endParaRPr>
            </a:p>
            <a:p>
              <a:pPr algn="ctr" defTabSz="666750" eaLnBrk="0" hangingPunct="0">
                <a:lnSpc>
                  <a:spcPct val="90000"/>
                </a:lnSpc>
                <a:spcAft>
                  <a:spcPct val="35000"/>
                </a:spcAft>
                <a:defRPr/>
              </a:pPr>
              <a:endParaRPr lang="en-GB" altLang="fr-FR" sz="900" dirty="0">
                <a:solidFill>
                  <a:srgbClr val="FFFFFF"/>
                </a:solidFill>
                <a:ea typeface="Verdana" panose="020B0604030504040204" pitchFamily="34" charset="0"/>
                <a:cs typeface="Verdana" panose="020B0604030504040204" pitchFamily="34" charset="0"/>
              </a:endParaRPr>
            </a:p>
          </p:txBody>
        </p:sp>
      </p:grpSp>
      <p:grpSp>
        <p:nvGrpSpPr>
          <p:cNvPr id="13369" name="Group 83"/>
          <p:cNvGrpSpPr>
            <a:grpSpLocks/>
          </p:cNvGrpSpPr>
          <p:nvPr/>
        </p:nvGrpSpPr>
        <p:grpSpPr bwMode="auto">
          <a:xfrm>
            <a:off x="4067175" y="1258888"/>
            <a:ext cx="46038" cy="4691062"/>
            <a:chOff x="4067944" y="805644"/>
            <a:chExt cx="45719" cy="5143636"/>
          </a:xfrm>
        </p:grpSpPr>
        <p:sp>
          <p:nvSpPr>
            <p:cNvPr id="83" name="Rectangle 82"/>
            <p:cNvSpPr/>
            <p:nvPr/>
          </p:nvSpPr>
          <p:spPr bwMode="auto">
            <a:xfrm>
              <a:off x="4067944" y="805644"/>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08" name="Rectangle 107"/>
            <p:cNvSpPr/>
            <p:nvPr/>
          </p:nvSpPr>
          <p:spPr bwMode="auto">
            <a:xfrm>
              <a:off x="4067944" y="1021485"/>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09" name="Rectangle 108"/>
            <p:cNvSpPr/>
            <p:nvPr/>
          </p:nvSpPr>
          <p:spPr bwMode="auto">
            <a:xfrm>
              <a:off x="4067944" y="1237327"/>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0" name="Rectangle 109"/>
            <p:cNvSpPr/>
            <p:nvPr/>
          </p:nvSpPr>
          <p:spPr bwMode="auto">
            <a:xfrm>
              <a:off x="4067944" y="1453168"/>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1" name="Rectangle 110"/>
            <p:cNvSpPr/>
            <p:nvPr/>
          </p:nvSpPr>
          <p:spPr bwMode="auto">
            <a:xfrm>
              <a:off x="4067944" y="1669009"/>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2" name="Rectangle 111"/>
            <p:cNvSpPr/>
            <p:nvPr/>
          </p:nvSpPr>
          <p:spPr bwMode="auto">
            <a:xfrm>
              <a:off x="4067944" y="1886590"/>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3" name="Rectangle 112"/>
            <p:cNvSpPr/>
            <p:nvPr/>
          </p:nvSpPr>
          <p:spPr bwMode="auto">
            <a:xfrm>
              <a:off x="4067944" y="2102432"/>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4" name="Rectangle 113"/>
            <p:cNvSpPr/>
            <p:nvPr/>
          </p:nvSpPr>
          <p:spPr bwMode="auto">
            <a:xfrm>
              <a:off x="4067944" y="2318273"/>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5" name="Rectangle 114"/>
            <p:cNvSpPr/>
            <p:nvPr/>
          </p:nvSpPr>
          <p:spPr bwMode="auto">
            <a:xfrm>
              <a:off x="4067944" y="2534114"/>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6" name="Rectangle 115"/>
            <p:cNvSpPr/>
            <p:nvPr/>
          </p:nvSpPr>
          <p:spPr bwMode="auto">
            <a:xfrm>
              <a:off x="4067944" y="2749955"/>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7" name="Rectangle 116"/>
            <p:cNvSpPr/>
            <p:nvPr/>
          </p:nvSpPr>
          <p:spPr bwMode="auto">
            <a:xfrm>
              <a:off x="4067944" y="2965797"/>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8" name="Rectangle 117"/>
            <p:cNvSpPr/>
            <p:nvPr/>
          </p:nvSpPr>
          <p:spPr bwMode="auto">
            <a:xfrm>
              <a:off x="4067944" y="3181638"/>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19" name="Rectangle 118"/>
            <p:cNvSpPr/>
            <p:nvPr/>
          </p:nvSpPr>
          <p:spPr bwMode="auto">
            <a:xfrm>
              <a:off x="4067944" y="3397479"/>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20" name="Rectangle 119"/>
            <p:cNvSpPr/>
            <p:nvPr/>
          </p:nvSpPr>
          <p:spPr bwMode="auto">
            <a:xfrm>
              <a:off x="4067944" y="3613321"/>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21" name="Rectangle 120"/>
            <p:cNvSpPr/>
            <p:nvPr/>
          </p:nvSpPr>
          <p:spPr bwMode="auto">
            <a:xfrm>
              <a:off x="4067944" y="3829162"/>
              <a:ext cx="45719" cy="175807"/>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22" name="Rectangle 121"/>
            <p:cNvSpPr/>
            <p:nvPr/>
          </p:nvSpPr>
          <p:spPr bwMode="auto">
            <a:xfrm>
              <a:off x="4067944" y="4046744"/>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1" name="Rectangle 130"/>
            <p:cNvSpPr/>
            <p:nvPr/>
          </p:nvSpPr>
          <p:spPr bwMode="auto">
            <a:xfrm>
              <a:off x="4067944" y="4262586"/>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2" name="Rectangle 131"/>
            <p:cNvSpPr/>
            <p:nvPr/>
          </p:nvSpPr>
          <p:spPr bwMode="auto">
            <a:xfrm>
              <a:off x="4067944" y="4478427"/>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3" name="Rectangle 132"/>
            <p:cNvSpPr/>
            <p:nvPr/>
          </p:nvSpPr>
          <p:spPr bwMode="auto">
            <a:xfrm>
              <a:off x="4067944" y="4694268"/>
              <a:ext cx="45719" cy="17406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4" name="Rectangle 133"/>
            <p:cNvSpPr/>
            <p:nvPr/>
          </p:nvSpPr>
          <p:spPr bwMode="auto">
            <a:xfrm>
              <a:off x="4067944" y="4910109"/>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5" name="Rectangle 134"/>
            <p:cNvSpPr/>
            <p:nvPr/>
          </p:nvSpPr>
          <p:spPr bwMode="auto">
            <a:xfrm>
              <a:off x="4067944" y="5125951"/>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6" name="Rectangle 135"/>
            <p:cNvSpPr/>
            <p:nvPr/>
          </p:nvSpPr>
          <p:spPr bwMode="auto">
            <a:xfrm>
              <a:off x="4067944" y="5341792"/>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7" name="Rectangle 136"/>
            <p:cNvSpPr/>
            <p:nvPr/>
          </p:nvSpPr>
          <p:spPr bwMode="auto">
            <a:xfrm>
              <a:off x="4067944" y="5557633"/>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sp>
          <p:nvSpPr>
            <p:cNvPr id="138" name="Rectangle 137"/>
            <p:cNvSpPr/>
            <p:nvPr/>
          </p:nvSpPr>
          <p:spPr bwMode="auto">
            <a:xfrm>
              <a:off x="4067944" y="5773474"/>
              <a:ext cx="45719" cy="175806"/>
            </a:xfrm>
            <a:prstGeom prst="rect">
              <a:avLst/>
            </a:prstGeom>
            <a:solidFill>
              <a:schemeClr val="bg1">
                <a:lumMod val="65000"/>
              </a:schemeClr>
            </a:solidFill>
            <a:ln>
              <a:noFill/>
            </a:ln>
            <a:effectLst/>
            <a:extLst/>
          </p:spPr>
          <p:txBody>
            <a:bodyPr anchor="ctr"/>
            <a:lstStyle/>
            <a:p>
              <a:pPr marL="3175">
                <a:defRPr/>
              </a:pPr>
              <a:endParaRPr lang="en-GB" dirty="0"/>
            </a:p>
          </p:txBody>
        </p:sp>
      </p:grpSp>
      <p:grpSp>
        <p:nvGrpSpPr>
          <p:cNvPr id="13370" name="Group 25"/>
          <p:cNvGrpSpPr>
            <a:grpSpLocks/>
          </p:cNvGrpSpPr>
          <p:nvPr/>
        </p:nvGrpSpPr>
        <p:grpSpPr bwMode="auto">
          <a:xfrm>
            <a:off x="2584450" y="3644900"/>
            <a:ext cx="1808163" cy="563563"/>
            <a:chOff x="5503118" y="1616704"/>
            <a:chExt cx="2997599" cy="884040"/>
          </a:xfrm>
        </p:grpSpPr>
        <p:sp>
          <p:nvSpPr>
            <p:cNvPr id="35" name="Ellipse 46"/>
            <p:cNvSpPr/>
            <p:nvPr/>
          </p:nvSpPr>
          <p:spPr bwMode="auto">
            <a:xfrm>
              <a:off x="5503118" y="1686431"/>
              <a:ext cx="2997599" cy="692290"/>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llipse 4"/>
            <p:cNvSpPr/>
            <p:nvPr/>
          </p:nvSpPr>
          <p:spPr bwMode="auto">
            <a:xfrm>
              <a:off x="5895254" y="1616704"/>
              <a:ext cx="2284386" cy="88404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50" eaLnBrk="0" hangingPunct="0">
                <a:lnSpc>
                  <a:spcPct val="90000"/>
                </a:lnSpc>
                <a:spcAft>
                  <a:spcPct val="35000"/>
                </a:spcAft>
                <a:defRPr/>
              </a:pPr>
              <a:r>
                <a:rPr lang="en-GB" altLang="fr-FR" sz="900" b="1" dirty="0" smtClean="0">
                  <a:solidFill>
                    <a:srgbClr val="FFFFFF"/>
                  </a:solidFill>
                  <a:ea typeface="Verdana" panose="020B0604030504040204" pitchFamily="34" charset="0"/>
                  <a:cs typeface="Verdana" panose="020B0604030504040204" pitchFamily="34" charset="0"/>
                </a:rPr>
                <a:t>I</a:t>
              </a:r>
              <a:r>
                <a:rPr lang="ru-RU" altLang="fr-FR" sz="900" b="1" dirty="0" smtClean="0">
                  <a:solidFill>
                    <a:srgbClr val="FFFFFF"/>
                  </a:solidFill>
                  <a:ea typeface="Verdana" panose="020B0604030504040204" pitchFamily="34" charset="0"/>
                  <a:cs typeface="Verdana" panose="020B0604030504040204" pitchFamily="34" charset="0"/>
                </a:rPr>
                <a:t>меж-Институциональный договор </a:t>
              </a:r>
              <a:endParaRPr lang="en-GB" altLang="fr-FR" sz="900" dirty="0">
                <a:solidFill>
                  <a:srgbClr val="FFFFFF"/>
                </a:solidFill>
                <a:ea typeface="Verdana" panose="020B0604030504040204" pitchFamily="34" charset="0"/>
                <a:cs typeface="Verdana" panose="020B0604030504040204" pitchFamily="34" charset="0"/>
              </a:endParaRPr>
            </a:p>
          </p:txBody>
        </p:sp>
      </p:grpSp>
      <p:sp>
        <p:nvSpPr>
          <p:cNvPr id="70" name="TextBox 93"/>
          <p:cNvSpPr txBox="1">
            <a:spLocks noChangeArrowheads="1"/>
          </p:cNvSpPr>
          <p:nvPr/>
        </p:nvSpPr>
        <p:spPr bwMode="auto">
          <a:xfrm>
            <a:off x="3438525" y="692150"/>
            <a:ext cx="12779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ru-RU" altLang="en-US" sz="900" b="1" dirty="0" smtClean="0">
                <a:solidFill>
                  <a:prstClr val="white">
                    <a:lumMod val="50000"/>
                  </a:prstClr>
                </a:solidFill>
              </a:rPr>
              <a:t>Начало реализации проектов мобильности </a:t>
            </a:r>
            <a:endParaRPr lang="en-GB" altLang="en-US" sz="900" b="1" dirty="0" smtClean="0">
              <a:solidFill>
                <a:prstClr val="white">
                  <a:lumMod val="50000"/>
                </a:prstClr>
              </a:solidFill>
            </a:endParaRPr>
          </a:p>
          <a:p>
            <a:pPr algn="ctr" eaLnBrk="1" hangingPunct="1">
              <a:defRPr/>
            </a:pPr>
            <a:r>
              <a:rPr lang="en-GB" altLang="en-US" sz="900" b="1" dirty="0" smtClean="0">
                <a:solidFill>
                  <a:prstClr val="white">
                    <a:lumMod val="50000"/>
                  </a:prstClr>
                </a:solidFill>
              </a:rPr>
              <a:t>(1 </a:t>
            </a:r>
            <a:r>
              <a:rPr lang="ru-RU" altLang="en-US" sz="900" b="1" dirty="0" smtClean="0">
                <a:solidFill>
                  <a:prstClr val="white">
                    <a:lumMod val="50000"/>
                  </a:prstClr>
                </a:solidFill>
              </a:rPr>
              <a:t>июня</a:t>
            </a:r>
            <a:r>
              <a:rPr lang="en-GB" altLang="en-US" sz="900" b="1" dirty="0" smtClean="0">
                <a:solidFill>
                  <a:prstClr val="white">
                    <a:lumMod val="50000"/>
                  </a:prstClr>
                </a:solidFill>
              </a:rPr>
              <a:t>)</a:t>
            </a:r>
          </a:p>
        </p:txBody>
      </p:sp>
      <p:sp>
        <p:nvSpPr>
          <p:cNvPr id="58" name="TextBox 2"/>
          <p:cNvSpPr txBox="1">
            <a:spLocks noChangeArrowheads="1"/>
          </p:cNvSpPr>
          <p:nvPr/>
        </p:nvSpPr>
        <p:spPr bwMode="auto">
          <a:xfrm>
            <a:off x="5434013" y="4364038"/>
            <a:ext cx="569912" cy="217487"/>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50">
              <a:lnSpc>
                <a:spcPct val="90000"/>
              </a:lnSpc>
              <a:spcAft>
                <a:spcPct val="35000"/>
              </a:spcAft>
              <a:defRPr/>
            </a:pPr>
            <a:r>
              <a:rPr lang="en-GB" altLang="fr-FR" sz="9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PIC</a:t>
            </a:r>
            <a:endPar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3373" name="TextBox 88"/>
          <p:cNvSpPr txBox="1">
            <a:spLocks noChangeArrowheads="1"/>
          </p:cNvSpPr>
          <p:nvPr/>
        </p:nvSpPr>
        <p:spPr bwMode="auto">
          <a:xfrm>
            <a:off x="2584450" y="1793875"/>
            <a:ext cx="908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ru-RU" sz="800" b="1" i="0" dirty="0" smtClean="0">
                <a:solidFill>
                  <a:srgbClr val="00B0F0"/>
                </a:solidFill>
              </a:rPr>
              <a:t>Оценка качества </a:t>
            </a:r>
            <a:r>
              <a:rPr lang="en-GB" sz="800" b="1" i="0" dirty="0" smtClean="0">
                <a:solidFill>
                  <a:srgbClr val="00B0F0"/>
                </a:solidFill>
              </a:rPr>
              <a:t> </a:t>
            </a:r>
            <a:endParaRPr lang="en-GB" sz="800" b="1" i="0" dirty="0">
              <a:solidFill>
                <a:srgbClr val="00B0F0"/>
              </a:solidFill>
            </a:endParaRPr>
          </a:p>
        </p:txBody>
      </p:sp>
      <p:sp>
        <p:nvSpPr>
          <p:cNvPr id="13374" name="TextBox 98"/>
          <p:cNvSpPr txBox="1">
            <a:spLocks noChangeArrowheads="1"/>
          </p:cNvSpPr>
          <p:nvPr/>
        </p:nvSpPr>
        <p:spPr bwMode="auto">
          <a:xfrm>
            <a:off x="5137150" y="3684588"/>
            <a:ext cx="16827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ru-RU" sz="900" dirty="0" smtClean="0">
                <a:solidFill>
                  <a:srgbClr val="00B0F0"/>
                </a:solidFill>
              </a:rPr>
              <a:t>До введения кода мобильности в</a:t>
            </a:r>
            <a:r>
              <a:rPr lang="en-GB" sz="900" dirty="0" smtClean="0">
                <a:solidFill>
                  <a:srgbClr val="00B0F0"/>
                </a:solidFill>
              </a:rPr>
              <a:t> </a:t>
            </a:r>
            <a:r>
              <a:rPr lang="en-GB" sz="900" dirty="0">
                <a:solidFill>
                  <a:srgbClr val="00B0F0"/>
                </a:solidFill>
              </a:rPr>
              <a:t>Mobility Tool+</a:t>
            </a:r>
          </a:p>
        </p:txBody>
      </p:sp>
      <p:cxnSp>
        <p:nvCxnSpPr>
          <p:cNvPr id="13375" name="Straight Connector 106"/>
          <p:cNvCxnSpPr>
            <a:cxnSpLocks noChangeShapeType="1"/>
          </p:cNvCxnSpPr>
          <p:nvPr/>
        </p:nvCxnSpPr>
        <p:spPr bwMode="auto">
          <a:xfrm flipV="1">
            <a:off x="5824538" y="4183063"/>
            <a:ext cx="63500" cy="125412"/>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376" name="Straight Connector 106"/>
          <p:cNvCxnSpPr>
            <a:cxnSpLocks noChangeShapeType="1"/>
          </p:cNvCxnSpPr>
          <p:nvPr/>
        </p:nvCxnSpPr>
        <p:spPr bwMode="auto">
          <a:xfrm flipV="1">
            <a:off x="6140450" y="4884738"/>
            <a:ext cx="84138" cy="117475"/>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377" name="Group 31"/>
          <p:cNvGrpSpPr>
            <a:grpSpLocks/>
          </p:cNvGrpSpPr>
          <p:nvPr/>
        </p:nvGrpSpPr>
        <p:grpSpPr bwMode="auto">
          <a:xfrm>
            <a:off x="7038975" y="5057775"/>
            <a:ext cx="946150" cy="957263"/>
            <a:chOff x="2388296" y="4083028"/>
            <a:chExt cx="1076325" cy="1076325"/>
          </a:xfrm>
        </p:grpSpPr>
        <p:sp>
          <p:nvSpPr>
            <p:cNvPr id="87" name="Ellipse 27"/>
            <p:cNvSpPr/>
            <p:nvPr/>
          </p:nvSpPr>
          <p:spPr bwMode="auto">
            <a:xfrm>
              <a:off x="2388296" y="4083028"/>
              <a:ext cx="1076325" cy="1076325"/>
            </a:xfrm>
            <a:prstGeom prst="ellipse">
              <a:avLst/>
            </a:prstGeom>
            <a:solidFill>
              <a:schemeClr val="accent2">
                <a:lumMod val="40000"/>
                <a:lumOff val="60000"/>
              </a:schemeClr>
            </a:solidFill>
            <a:ln w="25400" cap="flat" cmpd="sng" algn="ctr">
              <a:solidFill>
                <a:sysClr val="window" lastClr="FFFFFF">
                  <a:hueOff val="0"/>
                  <a:satOff val="0"/>
                  <a:lumOff val="0"/>
                  <a:alphaOff val="0"/>
                </a:sysClr>
              </a:solidFill>
              <a:prstDash val="solid"/>
            </a:ln>
            <a:effectLst/>
          </p:spPr>
        </p:sp>
        <p:sp>
          <p:nvSpPr>
            <p:cNvPr id="88" name="Ellipse 4"/>
            <p:cNvSpPr/>
            <p:nvPr/>
          </p:nvSpPr>
          <p:spPr bwMode="auto">
            <a:xfrm>
              <a:off x="2487622" y="4240104"/>
              <a:ext cx="895734" cy="76217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ru-RU" sz="900" b="1" dirty="0" smtClean="0">
                  <a:solidFill>
                    <a:prstClr val="white"/>
                  </a:solidFill>
                  <a:ea typeface="Verdana" panose="020B0604030504040204" pitchFamily="34" charset="0"/>
                  <a:cs typeface="Verdana" panose="020B0604030504040204" pitchFamily="34" charset="0"/>
                </a:rPr>
                <a:t>Опрос студента о признании результатов </a:t>
              </a:r>
              <a:endParaRPr lang="en-GB" sz="800" dirty="0">
                <a:solidFill>
                  <a:prstClr val="white"/>
                </a:solidFill>
                <a:ea typeface="Verdana" panose="020B0604030504040204" pitchFamily="34" charset="0"/>
                <a:cs typeface="Verdana" panose="020B0604030504040204" pitchFamily="34" charset="0"/>
              </a:endParaRPr>
            </a:p>
          </p:txBody>
        </p:sp>
      </p:grpSp>
      <p:grpSp>
        <p:nvGrpSpPr>
          <p:cNvPr id="13378" name="Group 31"/>
          <p:cNvGrpSpPr>
            <a:grpSpLocks/>
          </p:cNvGrpSpPr>
          <p:nvPr/>
        </p:nvGrpSpPr>
        <p:grpSpPr bwMode="auto">
          <a:xfrm>
            <a:off x="7615238" y="1928813"/>
            <a:ext cx="876300" cy="1519237"/>
            <a:chOff x="2388296" y="4083028"/>
            <a:chExt cx="1076325" cy="1076325"/>
          </a:xfrm>
        </p:grpSpPr>
        <p:sp>
          <p:nvSpPr>
            <p:cNvPr id="13383" name="Ellipse 27"/>
            <p:cNvSpPr>
              <a:spLocks noChangeArrowheads="1"/>
            </p:cNvSpPr>
            <p:nvPr/>
          </p:nvSpPr>
          <p:spPr bwMode="auto">
            <a:xfrm>
              <a:off x="2388296" y="4083028"/>
              <a:ext cx="1076325" cy="1076325"/>
            </a:xfrm>
            <a:prstGeom prst="ellipse">
              <a:avLst/>
            </a:prstGeom>
            <a:solidFill>
              <a:srgbClr val="7030A0"/>
            </a:solidFill>
            <a:ln w="25400">
              <a:solidFill>
                <a:srgbClr val="FFFFFF"/>
              </a:solidFill>
              <a:round/>
              <a:headEnd/>
              <a:tailEnd/>
            </a:ln>
          </p:spPr>
          <p:txBody>
            <a:bodyPr/>
            <a:lstStyle/>
            <a:p>
              <a:endParaRPr lang="en-US"/>
            </a:p>
          </p:txBody>
        </p:sp>
        <p:sp>
          <p:nvSpPr>
            <p:cNvPr id="93" name="Ellipse 4"/>
            <p:cNvSpPr/>
            <p:nvPr/>
          </p:nvSpPr>
          <p:spPr bwMode="auto">
            <a:xfrm>
              <a:off x="2487738" y="4240484"/>
              <a:ext cx="894988" cy="76141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50" eaLnBrk="0" hangingPunct="0">
                <a:lnSpc>
                  <a:spcPct val="90000"/>
                </a:lnSpc>
                <a:spcAft>
                  <a:spcPct val="35000"/>
                </a:spcAft>
                <a:defRPr/>
              </a:pPr>
              <a:r>
                <a:rPr lang="ru-RU" sz="900" b="1" dirty="0" smtClean="0">
                  <a:solidFill>
                    <a:prstClr val="white"/>
                  </a:solidFill>
                  <a:ea typeface="Verdana" panose="020B0604030504040204" pitchFamily="34" charset="0"/>
                  <a:cs typeface="Verdana" panose="020B0604030504040204" pitchFamily="34" charset="0"/>
                </a:rPr>
                <a:t>Отчет в Национальное Агентство </a:t>
              </a:r>
              <a:r>
                <a:rPr lang="en-GB" sz="900" b="1" dirty="0" smtClean="0">
                  <a:solidFill>
                    <a:prstClr val="white"/>
                  </a:solidFill>
                  <a:ea typeface="Verdana" panose="020B0604030504040204" pitchFamily="34" charset="0"/>
                  <a:cs typeface="Verdana" panose="020B0604030504040204" pitchFamily="34" charset="0"/>
                </a:rPr>
                <a:t> </a:t>
              </a:r>
              <a:endParaRPr lang="en-GB" sz="900" b="1" dirty="0">
                <a:solidFill>
                  <a:prstClr val="white"/>
                </a:solidFill>
                <a:ea typeface="Verdana" panose="020B0604030504040204" pitchFamily="34" charset="0"/>
                <a:cs typeface="Verdana" panose="020B0604030504040204" pitchFamily="34" charset="0"/>
              </a:endParaRPr>
            </a:p>
            <a:p>
              <a:pPr algn="ctr" defTabSz="666750" eaLnBrk="0" hangingPunct="0">
                <a:lnSpc>
                  <a:spcPct val="90000"/>
                </a:lnSpc>
                <a:spcAft>
                  <a:spcPct val="35000"/>
                </a:spcAft>
                <a:defRPr/>
              </a:pPr>
              <a:r>
                <a:rPr lang="ru-RU" sz="800" dirty="0" smtClean="0">
                  <a:solidFill>
                    <a:prstClr val="white"/>
                  </a:solidFill>
                  <a:ea typeface="Verdana" panose="020B0604030504040204" pitchFamily="34" charset="0"/>
                  <a:cs typeface="Verdana" panose="020B0604030504040204" pitchFamily="34" charset="0"/>
                </a:rPr>
                <a:t>Промежуточный отчет</a:t>
              </a:r>
              <a:r>
                <a:rPr lang="en-GB" sz="800" dirty="0" smtClean="0">
                  <a:solidFill>
                    <a:prstClr val="white"/>
                  </a:solidFill>
                  <a:ea typeface="Verdana" panose="020B0604030504040204" pitchFamily="34" charset="0"/>
                  <a:cs typeface="Verdana" panose="020B0604030504040204" pitchFamily="34" charset="0"/>
                </a:rPr>
                <a:t> </a:t>
              </a:r>
              <a:r>
                <a:rPr lang="en-GB" sz="800" dirty="0">
                  <a:solidFill>
                    <a:prstClr val="white"/>
                  </a:solidFill>
                  <a:ea typeface="Verdana" panose="020B0604030504040204" pitchFamily="34" charset="0"/>
                  <a:cs typeface="Verdana" panose="020B0604030504040204" pitchFamily="34" charset="0"/>
                </a:rPr>
                <a:t>&amp; </a:t>
              </a:r>
              <a:r>
                <a:rPr lang="ru-RU" sz="800" dirty="0" smtClean="0">
                  <a:solidFill>
                    <a:prstClr val="white"/>
                  </a:solidFill>
                  <a:ea typeface="Verdana" panose="020B0604030504040204" pitchFamily="34" charset="0"/>
                  <a:cs typeface="Verdana" panose="020B0604030504040204" pitchFamily="34" charset="0"/>
                </a:rPr>
                <a:t>итоговый отчет бенефициара </a:t>
              </a:r>
              <a:endParaRPr lang="en-GB" sz="700" dirty="0">
                <a:solidFill>
                  <a:prstClr val="white"/>
                </a:solidFill>
                <a:ea typeface="Verdana" panose="020B0604030504040204" pitchFamily="34" charset="0"/>
                <a:cs typeface="Verdana" panose="020B0604030504040204" pitchFamily="34" charset="0"/>
              </a:endParaRPr>
            </a:p>
          </p:txBody>
        </p:sp>
      </p:grpSp>
      <p:sp>
        <p:nvSpPr>
          <p:cNvPr id="13379" name="Rectangle 3"/>
          <p:cNvSpPr>
            <a:spLocks noChangeArrowheads="1"/>
          </p:cNvSpPr>
          <p:nvPr/>
        </p:nvSpPr>
        <p:spPr bwMode="auto">
          <a:xfrm>
            <a:off x="6069013" y="2278063"/>
            <a:ext cx="109378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66750" eaLnBrk="0" hangingPunct="0">
              <a:lnSpc>
                <a:spcPct val="90000"/>
              </a:lnSpc>
              <a:spcAft>
                <a:spcPct val="35000"/>
              </a:spcAft>
            </a:pPr>
            <a:r>
              <a:rPr lang="ru-RU" sz="900" i="1" dirty="0" smtClean="0">
                <a:solidFill>
                  <a:srgbClr val="00B0F0"/>
                </a:solidFill>
              </a:rPr>
              <a:t>Каждый месяц, как только начинается мобильность  </a:t>
            </a:r>
            <a:endParaRPr lang="en-GB" sz="900" i="1" dirty="0">
              <a:solidFill>
                <a:srgbClr val="00B0F0"/>
              </a:solidFill>
            </a:endParaRPr>
          </a:p>
        </p:txBody>
      </p:sp>
      <p:cxnSp>
        <p:nvCxnSpPr>
          <p:cNvPr id="13380" name="Straight Connector 106"/>
          <p:cNvCxnSpPr>
            <a:cxnSpLocks noChangeShapeType="1"/>
          </p:cNvCxnSpPr>
          <p:nvPr/>
        </p:nvCxnSpPr>
        <p:spPr bwMode="auto">
          <a:xfrm flipH="1" flipV="1">
            <a:off x="6588125" y="2827338"/>
            <a:ext cx="55563" cy="134937"/>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81" name="Rectangle 97"/>
          <p:cNvSpPr>
            <a:spLocks noChangeArrowheads="1"/>
          </p:cNvSpPr>
          <p:nvPr/>
        </p:nvSpPr>
        <p:spPr bwMode="auto">
          <a:xfrm>
            <a:off x="7913688" y="5002213"/>
            <a:ext cx="91598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66750" eaLnBrk="0" hangingPunct="0">
              <a:lnSpc>
                <a:spcPct val="90000"/>
              </a:lnSpc>
              <a:spcAft>
                <a:spcPct val="35000"/>
              </a:spcAft>
            </a:pPr>
            <a:r>
              <a:rPr lang="ru-RU" sz="900" i="1" dirty="0" smtClean="0">
                <a:solidFill>
                  <a:srgbClr val="00B0F0"/>
                </a:solidFill>
              </a:rPr>
              <a:t>После завершения мобильности</a:t>
            </a:r>
            <a:endParaRPr lang="en-GB" sz="900" i="1" dirty="0">
              <a:solidFill>
                <a:srgbClr val="00B0F0"/>
              </a:solidFill>
            </a:endParaRPr>
          </a:p>
        </p:txBody>
      </p:sp>
      <p:cxnSp>
        <p:nvCxnSpPr>
          <p:cNvPr id="13382" name="Straight Connector 106"/>
          <p:cNvCxnSpPr>
            <a:cxnSpLocks noChangeShapeType="1"/>
          </p:cNvCxnSpPr>
          <p:nvPr/>
        </p:nvCxnSpPr>
        <p:spPr bwMode="auto">
          <a:xfrm flipV="1">
            <a:off x="7929563" y="5187950"/>
            <a:ext cx="111125" cy="9525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1667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solidFill>
            <a:schemeClr val="bg2">
              <a:lumMod val="75000"/>
              <a:alpha val="21000"/>
            </a:scheme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323528" y="116632"/>
            <a:ext cx="8557964"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800" kern="0" dirty="0" smtClean="0">
                <a:solidFill>
                  <a:prstClr val="white"/>
                </a:solidFill>
                <a:latin typeface="Calibri" panose="020F0502020204030204" pitchFamily="34" charset="0"/>
              </a:rPr>
              <a:t>Совет вузам Стран Программы</a:t>
            </a:r>
            <a:endParaRPr lang="en-GB" altLang="en-US" sz="4800" kern="0" dirty="0">
              <a:solidFill>
                <a:prstClr val="white"/>
              </a:solidFill>
              <a:latin typeface="Calibri" panose="020F0502020204030204" pitchFamily="34" charset="0"/>
            </a:endParaRPr>
          </a:p>
        </p:txBody>
      </p:sp>
      <p:sp>
        <p:nvSpPr>
          <p:cNvPr id="12" name="Rectangle 2"/>
          <p:cNvSpPr txBox="1">
            <a:spLocks noChangeArrowheads="1"/>
          </p:cNvSpPr>
          <p:nvPr/>
        </p:nvSpPr>
        <p:spPr bwMode="auto">
          <a:xfrm>
            <a:off x="355948" y="819884"/>
            <a:ext cx="8557964" cy="55614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endParaRPr lang="en-GB" altLang="en-US" sz="5400" kern="0" dirty="0">
              <a:solidFill>
                <a:prstClr val="white"/>
              </a:solidFill>
              <a:latin typeface="Calibri" panose="020F0502020204030204" pitchFamily="34" charset="0"/>
            </a:endParaRPr>
          </a:p>
        </p:txBody>
      </p:sp>
      <p:sp>
        <p:nvSpPr>
          <p:cNvPr id="15" name="Rectangle 2"/>
          <p:cNvSpPr txBox="1">
            <a:spLocks noChangeArrowheads="1"/>
          </p:cNvSpPr>
          <p:nvPr/>
        </p:nvSpPr>
        <p:spPr bwMode="auto">
          <a:xfrm>
            <a:off x="356866" y="1051432"/>
            <a:ext cx="8557964" cy="57425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42900" indent="-342900" defTabSz="223838" fontAlgn="auto">
              <a:spcBef>
                <a:spcPts val="600"/>
              </a:spcBef>
              <a:spcAft>
                <a:spcPts val="700"/>
              </a:spcAft>
              <a:buClr>
                <a:srgbClr val="F8C897">
                  <a:lumMod val="75000"/>
                </a:srgbClr>
              </a:buClr>
              <a:buFont typeface="Arial" panose="020B0604020202020204" pitchFamily="34" charset="0"/>
              <a:buChar char="•"/>
              <a:tabLst>
                <a:tab pos="5475288" algn="l"/>
                <a:tab pos="6900863" algn="l"/>
                <a:tab pos="7262813" algn="l"/>
                <a:tab pos="7708900" algn="l"/>
                <a:tab pos="7889875" algn="l"/>
              </a:tabLst>
            </a:pPr>
            <a:r>
              <a:rPr lang="ru-RU" sz="3200" b="0" dirty="0" smtClean="0">
                <a:solidFill>
                  <a:schemeClr val="bg1"/>
                </a:solidFill>
                <a:latin typeface="Calibri" panose="020F0502020204030204" pitchFamily="34" charset="0"/>
              </a:rPr>
              <a:t>Направляйте усилия на страны с большим бюджетом </a:t>
            </a:r>
            <a:endParaRPr lang="fr-BE" sz="3200" b="0" dirty="0">
              <a:solidFill>
                <a:schemeClr val="bg1"/>
              </a:solidFill>
              <a:latin typeface="Calibri" panose="020F0502020204030204" pitchFamily="34" charset="0"/>
            </a:endParaRPr>
          </a:p>
          <a:p>
            <a:pPr marL="342900" indent="-342900" defTabSz="223838" fontAlgn="auto">
              <a:spcBef>
                <a:spcPts val="600"/>
              </a:spcBef>
              <a:spcAft>
                <a:spcPts val="700"/>
              </a:spcAft>
              <a:buClr>
                <a:srgbClr val="F8C897">
                  <a:lumMod val="75000"/>
                </a:srgbClr>
              </a:buClr>
              <a:buFont typeface="Arial" panose="020B0604020202020204" pitchFamily="34" charset="0"/>
              <a:buChar char="•"/>
              <a:tabLst>
                <a:tab pos="5475288" algn="l"/>
                <a:tab pos="6900863" algn="l"/>
                <a:tab pos="7262813" algn="l"/>
                <a:tab pos="7708900" algn="l"/>
                <a:tab pos="7889875" algn="l"/>
              </a:tabLst>
            </a:pPr>
            <a:r>
              <a:rPr lang="ru-RU" sz="3200" b="0" dirty="0" smtClean="0">
                <a:solidFill>
                  <a:schemeClr val="bg1"/>
                </a:solidFill>
                <a:latin typeface="Calibri" panose="020F0502020204030204" pitchFamily="34" charset="0"/>
              </a:rPr>
              <a:t>Сотрудничайте с новыми партнерами, не только с традиционными (завсегдатаями)</a:t>
            </a:r>
            <a:endParaRPr lang="fr-BE" sz="3200" b="0" dirty="0">
              <a:solidFill>
                <a:srgbClr val="FF0000"/>
              </a:solidFill>
              <a:latin typeface="Calibri" panose="020F0502020204030204" pitchFamily="34" charset="0"/>
            </a:endParaRPr>
          </a:p>
          <a:p>
            <a:pPr marL="342900" indent="-342900" defTabSz="223838" fontAlgn="auto">
              <a:spcBef>
                <a:spcPts val="600"/>
              </a:spcBef>
              <a:spcAft>
                <a:spcPts val="700"/>
              </a:spcAft>
              <a:buClr>
                <a:srgbClr val="F8C897">
                  <a:lumMod val="75000"/>
                </a:srgbClr>
              </a:buClr>
              <a:buFont typeface="Arial" panose="020B0604020202020204" pitchFamily="34" charset="0"/>
              <a:buChar char="•"/>
              <a:tabLst>
                <a:tab pos="5475288" algn="l"/>
                <a:tab pos="6900863" algn="l"/>
                <a:tab pos="7262813" algn="l"/>
                <a:tab pos="7708900" algn="l"/>
                <a:tab pos="7889875" algn="l"/>
              </a:tabLst>
            </a:pPr>
            <a:r>
              <a:rPr lang="ru-RU" sz="3200" b="0" dirty="0" smtClean="0">
                <a:solidFill>
                  <a:schemeClr val="bg1"/>
                </a:solidFill>
                <a:latin typeface="Calibri" panose="020F0502020204030204" pitchFamily="34" charset="0"/>
              </a:rPr>
              <a:t>Новички, начните с </a:t>
            </a:r>
            <a:r>
              <a:rPr lang="ru-RU" sz="3200" b="0" dirty="0">
                <a:solidFill>
                  <a:schemeClr val="bg1"/>
                </a:solidFill>
                <a:latin typeface="Calibri" panose="020F0502020204030204" pitchFamily="34" charset="0"/>
              </a:rPr>
              <a:t>мобильности </a:t>
            </a:r>
            <a:r>
              <a:rPr lang="ru-RU" sz="3200" b="0" dirty="0" smtClean="0">
                <a:solidFill>
                  <a:schemeClr val="bg1"/>
                </a:solidFill>
                <a:latin typeface="Calibri" panose="020F0502020204030204" pitchFamily="34" charset="0"/>
              </a:rPr>
              <a:t>сотрудников (административных работников)</a:t>
            </a:r>
            <a:endParaRPr lang="fr-BE" sz="3200" b="0" dirty="0">
              <a:solidFill>
                <a:schemeClr val="bg1"/>
              </a:solidFill>
              <a:latin typeface="Calibri" panose="020F0502020204030204" pitchFamily="34" charset="0"/>
            </a:endParaRPr>
          </a:p>
          <a:p>
            <a:pPr marL="342900" indent="-342900" defTabSz="223838" fontAlgn="auto">
              <a:spcBef>
                <a:spcPts val="600"/>
              </a:spcBef>
              <a:spcAft>
                <a:spcPts val="700"/>
              </a:spcAft>
              <a:buClr>
                <a:srgbClr val="F8C897">
                  <a:lumMod val="75000"/>
                </a:srgbClr>
              </a:buClr>
              <a:buFont typeface="Arial" panose="020B0604020202020204" pitchFamily="34" charset="0"/>
              <a:buChar char="•"/>
              <a:tabLst>
                <a:tab pos="5475288" algn="l"/>
                <a:tab pos="6900863" algn="l"/>
                <a:tab pos="7262813" algn="l"/>
                <a:tab pos="7708900" algn="l"/>
                <a:tab pos="7889875" algn="l"/>
              </a:tabLst>
            </a:pPr>
            <a:r>
              <a:rPr lang="ru-RU" sz="3200" b="0" dirty="0" smtClean="0">
                <a:solidFill>
                  <a:schemeClr val="bg1"/>
                </a:solidFill>
                <a:latin typeface="Calibri" panose="020F0502020204030204" pitchFamily="34" charset="0"/>
              </a:rPr>
              <a:t>Рекомендуем подписывать контракты на </a:t>
            </a:r>
            <a:r>
              <a:rPr lang="fr-BE" sz="3200" b="0" dirty="0" smtClean="0">
                <a:solidFill>
                  <a:schemeClr val="bg1"/>
                </a:solidFill>
                <a:latin typeface="Calibri" panose="020F0502020204030204" pitchFamily="34" charset="0"/>
              </a:rPr>
              <a:t>26 </a:t>
            </a:r>
            <a:r>
              <a:rPr lang="ru-RU" sz="3200" b="0" dirty="0" smtClean="0">
                <a:solidFill>
                  <a:schemeClr val="bg1"/>
                </a:solidFill>
                <a:latin typeface="Calibri" panose="020F0502020204030204" pitchFamily="34" charset="0"/>
              </a:rPr>
              <a:t>месяцев </a:t>
            </a:r>
            <a:endParaRPr lang="fr-BE" sz="3200" b="0" dirty="0">
              <a:solidFill>
                <a:schemeClr val="bg1"/>
              </a:solidFill>
              <a:latin typeface="Calibri" panose="020F0502020204030204" pitchFamily="34" charset="0"/>
            </a:endParaRPr>
          </a:p>
          <a:p>
            <a:pPr marL="342900" indent="-342900" defTabSz="223838" fontAlgn="auto">
              <a:spcBef>
                <a:spcPts val="600"/>
              </a:spcBef>
              <a:spcAft>
                <a:spcPts val="700"/>
              </a:spcAft>
              <a:buClr>
                <a:srgbClr val="F8C897">
                  <a:lumMod val="75000"/>
                </a:srgbClr>
              </a:buClr>
              <a:buFont typeface="Arial" panose="020B0604020202020204" pitchFamily="34" charset="0"/>
              <a:buChar char="•"/>
              <a:tabLst>
                <a:tab pos="5475288" algn="l"/>
                <a:tab pos="6900863" algn="l"/>
                <a:tab pos="7262813" algn="l"/>
                <a:tab pos="7708900" algn="l"/>
                <a:tab pos="7889875" algn="l"/>
              </a:tabLst>
            </a:pPr>
            <a:r>
              <a:rPr lang="ru-RU" sz="3200" b="0" dirty="0" smtClean="0">
                <a:solidFill>
                  <a:schemeClr val="bg1"/>
                </a:solidFill>
                <a:latin typeface="Calibri" panose="020F0502020204030204" pitchFamily="34" charset="0"/>
              </a:rPr>
              <a:t>Будьте точными и аккуратными в вопросах качества </a:t>
            </a:r>
            <a:endParaRPr lang="fr-BE" sz="3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3400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solidFill>
            <a:schemeClr val="bg2">
              <a:lumMod val="75000"/>
              <a:alpha val="21000"/>
            </a:scheme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323528" y="116632"/>
            <a:ext cx="8557964"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800" kern="0" dirty="0" smtClean="0">
                <a:solidFill>
                  <a:prstClr val="white"/>
                </a:solidFill>
                <a:latin typeface="Calibri" panose="020F0502020204030204" pitchFamily="34" charset="0"/>
              </a:rPr>
              <a:t>Совет вузам Стран Партнеров </a:t>
            </a:r>
            <a:endParaRPr lang="en-GB" altLang="en-US" sz="4800" kern="0" dirty="0">
              <a:solidFill>
                <a:prstClr val="white"/>
              </a:solidFill>
              <a:latin typeface="Calibri" panose="020F0502020204030204" pitchFamily="34" charset="0"/>
            </a:endParaRPr>
          </a:p>
        </p:txBody>
      </p:sp>
      <p:sp>
        <p:nvSpPr>
          <p:cNvPr id="12" name="Rectangle 2"/>
          <p:cNvSpPr txBox="1">
            <a:spLocks noChangeArrowheads="1"/>
          </p:cNvSpPr>
          <p:nvPr/>
        </p:nvSpPr>
        <p:spPr bwMode="auto">
          <a:xfrm>
            <a:off x="355948" y="819884"/>
            <a:ext cx="8557964" cy="55614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endParaRPr lang="en-GB" altLang="en-US" sz="5400" kern="0" dirty="0">
              <a:solidFill>
                <a:prstClr val="white"/>
              </a:solidFill>
              <a:latin typeface="Calibri" panose="020F0502020204030204" pitchFamily="34" charset="0"/>
            </a:endParaRPr>
          </a:p>
        </p:txBody>
      </p:sp>
      <p:sp>
        <p:nvSpPr>
          <p:cNvPr id="15" name="Rectangle 2"/>
          <p:cNvSpPr txBox="1">
            <a:spLocks noChangeArrowheads="1"/>
          </p:cNvSpPr>
          <p:nvPr/>
        </p:nvSpPr>
        <p:spPr bwMode="auto">
          <a:xfrm>
            <a:off x="356866" y="1051432"/>
            <a:ext cx="8557964" cy="5742542"/>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457200" indent="-457200" eaLnBrk="1" hangingPunct="1">
              <a:spcBef>
                <a:spcPts val="0"/>
              </a:spcBef>
              <a:spcAft>
                <a:spcPts val="600"/>
              </a:spcAft>
              <a:buFont typeface="Arial" panose="020B0604020202020204" pitchFamily="34" charset="0"/>
              <a:buChar char="•"/>
            </a:pPr>
            <a:r>
              <a:rPr lang="ru-RU" altLang="en-US" sz="3200" b="0" kern="0" dirty="0" smtClean="0">
                <a:solidFill>
                  <a:prstClr val="white"/>
                </a:solidFill>
                <a:latin typeface="Calibri" panose="020F0502020204030204" pitchFamily="34" charset="0"/>
              </a:rPr>
              <a:t>Есть возможность сотрудничать со всеми </a:t>
            </a:r>
            <a:r>
              <a:rPr lang="fr-BE" altLang="en-US" sz="3200" b="0" kern="0" dirty="0" smtClean="0">
                <a:solidFill>
                  <a:prstClr val="white"/>
                </a:solidFill>
                <a:latin typeface="Calibri" panose="020F0502020204030204" pitchFamily="34" charset="0"/>
              </a:rPr>
              <a:t>33 </a:t>
            </a:r>
            <a:r>
              <a:rPr lang="ru-RU" altLang="en-US" sz="3200" b="0" kern="0" dirty="0" smtClean="0">
                <a:solidFill>
                  <a:prstClr val="white"/>
                </a:solidFill>
                <a:latin typeface="Calibri" panose="020F0502020204030204" pitchFamily="34" charset="0"/>
              </a:rPr>
              <a:t>Странами Программы </a:t>
            </a:r>
            <a:endParaRPr lang="fr-BE" altLang="en-US" sz="3200" b="0" kern="0" dirty="0" smtClean="0">
              <a:solidFill>
                <a:prstClr val="white"/>
              </a:solidFill>
              <a:latin typeface="Calibri" panose="020F0502020204030204" pitchFamily="34" charset="0"/>
            </a:endParaRPr>
          </a:p>
          <a:p>
            <a:pPr marL="457200" indent="-457200" eaLnBrk="1" hangingPunct="1">
              <a:spcBef>
                <a:spcPts val="600"/>
              </a:spcBef>
              <a:spcAft>
                <a:spcPts val="600"/>
              </a:spcAft>
              <a:buFont typeface="Arial" panose="020B0604020202020204" pitchFamily="34" charset="0"/>
              <a:buChar char="•"/>
            </a:pPr>
            <a:r>
              <a:rPr lang="ru-RU" altLang="en-US" sz="3200" b="0" kern="0" dirty="0" smtClean="0">
                <a:solidFill>
                  <a:prstClr val="white"/>
                </a:solidFill>
                <a:latin typeface="Calibri" panose="020F0502020204030204" pitchFamily="34" charset="0"/>
              </a:rPr>
              <a:t>Поддержка НЭО или Представительства ЕС </a:t>
            </a:r>
            <a:endParaRPr lang="fr-BE" altLang="en-US" sz="3200" b="0" kern="0" dirty="0">
              <a:solidFill>
                <a:prstClr val="white"/>
              </a:solidFill>
              <a:latin typeface="Calibri" panose="020F0502020204030204" pitchFamily="34" charset="0"/>
            </a:endParaRPr>
          </a:p>
          <a:p>
            <a:pPr marL="457200" indent="-457200" eaLnBrk="1" hangingPunct="1">
              <a:spcBef>
                <a:spcPts val="600"/>
              </a:spcBef>
              <a:spcAft>
                <a:spcPts val="600"/>
              </a:spcAft>
              <a:buFont typeface="Arial" panose="020B0604020202020204" pitchFamily="34" charset="0"/>
              <a:buChar char="•"/>
            </a:pPr>
            <a:r>
              <a:rPr lang="ru-RU" altLang="en-US" sz="3200" b="0" kern="0" dirty="0" smtClean="0">
                <a:solidFill>
                  <a:prstClr val="white"/>
                </a:solidFill>
                <a:latin typeface="Calibri" panose="020F0502020204030204" pitchFamily="34" charset="0"/>
              </a:rPr>
              <a:t>Работайте с вашими европейскими партнерами при подготовке заявки </a:t>
            </a:r>
          </a:p>
          <a:p>
            <a:pPr marL="457200" indent="-457200" eaLnBrk="1" hangingPunct="1">
              <a:spcBef>
                <a:spcPts val="600"/>
              </a:spcBef>
              <a:spcAft>
                <a:spcPts val="600"/>
              </a:spcAft>
              <a:buFont typeface="Arial" panose="020B0604020202020204" pitchFamily="34" charset="0"/>
              <a:buChar char="•"/>
            </a:pPr>
            <a:endParaRPr lang="ru-RU" altLang="en-US" sz="3200" b="0" kern="0" dirty="0">
              <a:solidFill>
                <a:prstClr val="white"/>
              </a:solidFill>
              <a:latin typeface="Calibri" panose="020F0502020204030204" pitchFamily="34" charset="0"/>
            </a:endParaRPr>
          </a:p>
          <a:p>
            <a:pPr marL="0" indent="0" algn="ctr" eaLnBrk="1" hangingPunct="1">
              <a:spcBef>
                <a:spcPts val="600"/>
              </a:spcBef>
              <a:spcAft>
                <a:spcPts val="600"/>
              </a:spcAft>
            </a:pPr>
            <a:r>
              <a:rPr lang="ru-RU" altLang="en-US" sz="3200" b="0" kern="0" dirty="0" smtClean="0">
                <a:solidFill>
                  <a:srgbClr val="FF0000"/>
                </a:solidFill>
                <a:latin typeface="Calibri" panose="020F0502020204030204" pitchFamily="34" charset="0"/>
              </a:rPr>
              <a:t>ЖЕЛАЕМ УСПЕХА </a:t>
            </a:r>
            <a:endParaRPr lang="fr-BE" altLang="en-US" sz="3200" b="0" kern="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48881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2" y="1567064"/>
            <a:ext cx="9385555" cy="555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36296" y="5827587"/>
            <a:ext cx="2520280" cy="13681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a:solidFill>
                <a:srgbClr val="FFCF37"/>
              </a:solidFill>
            </a:endParaRPr>
          </a:p>
        </p:txBody>
      </p:sp>
      <p:sp>
        <p:nvSpPr>
          <p:cNvPr id="10" name="Rectangle 2"/>
          <p:cNvSpPr txBox="1">
            <a:spLocks noChangeArrowheads="1"/>
          </p:cNvSpPr>
          <p:nvPr/>
        </p:nvSpPr>
        <p:spPr bwMode="auto">
          <a:xfrm>
            <a:off x="539552" y="332656"/>
            <a:ext cx="89535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5400" kern="0" dirty="0" smtClean="0">
                <a:solidFill>
                  <a:prstClr val="white"/>
                </a:solidFill>
                <a:latin typeface="Calibri" panose="020F0502020204030204" pitchFamily="34" charset="0"/>
              </a:rPr>
              <a:t>Глобальное действие</a:t>
            </a:r>
            <a:endParaRPr lang="en-GB" altLang="en-US" sz="5400" kern="0" dirty="0">
              <a:solidFill>
                <a:prstClr val="white"/>
              </a:solidFill>
              <a:latin typeface="Calibri" panose="020F0502020204030204" pitchFamily="34" charset="0"/>
            </a:endParaRPr>
          </a:p>
        </p:txBody>
      </p:sp>
    </p:spTree>
    <p:extLst>
      <p:ext uri="{BB962C8B-B14F-4D97-AF65-F5344CB8AC3E}">
        <p14:creationId xmlns:p14="http://schemas.microsoft.com/office/powerpoint/2010/main" val="250313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0" y="1668453"/>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539552" y="332656"/>
            <a:ext cx="89535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5400" kern="0" dirty="0" smtClean="0">
                <a:solidFill>
                  <a:prstClr val="white"/>
                </a:solidFill>
                <a:latin typeface="Calibri" panose="020F0502020204030204" pitchFamily="34" charset="0"/>
              </a:rPr>
              <a:t>МКМ</a:t>
            </a:r>
            <a:r>
              <a:rPr lang="en-GB" altLang="en-US" sz="5400" kern="0" dirty="0" smtClean="0">
                <a:solidFill>
                  <a:prstClr val="white"/>
                </a:solidFill>
                <a:latin typeface="Calibri" panose="020F0502020204030204" pitchFamily="34" charset="0"/>
              </a:rPr>
              <a:t> </a:t>
            </a:r>
            <a:r>
              <a:rPr lang="ru-RU" altLang="en-US" sz="5400" kern="0" dirty="0">
                <a:solidFill>
                  <a:prstClr val="white"/>
                </a:solidFill>
                <a:latin typeface="Calibri" panose="020F0502020204030204" pitchFamily="34" charset="0"/>
              </a:rPr>
              <a:t>в цифрах</a:t>
            </a:r>
            <a:endParaRPr lang="en-GB" altLang="en-US" sz="5400" kern="0" dirty="0">
              <a:solidFill>
                <a:prstClr val="white"/>
              </a:solidFill>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663629294"/>
              </p:ext>
            </p:extLst>
          </p:nvPr>
        </p:nvGraphicFramePr>
        <p:xfrm>
          <a:off x="539552" y="1668453"/>
          <a:ext cx="5392415" cy="4692641"/>
        </p:xfrm>
        <a:graphic>
          <a:graphicData uri="http://schemas.openxmlformats.org/drawingml/2006/chart">
            <c:chart xmlns:c="http://schemas.openxmlformats.org/drawingml/2006/chart" xmlns:r="http://schemas.openxmlformats.org/officeDocument/2006/relationships" r:id="rId3"/>
          </a:graphicData>
        </a:graphic>
      </p:graphicFrame>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1740"/>
            <a:ext cx="352425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171399"/>
            <a:ext cx="3668266" cy="340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19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descr="thou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60648"/>
            <a:ext cx="7423472" cy="7423472"/>
          </a:xfrm>
          <a:prstGeom prst="rect">
            <a:avLst/>
          </a:prstGeom>
        </p:spPr>
      </p:pic>
      <p:sp>
        <p:nvSpPr>
          <p:cNvPr id="4" name="TextBox 3"/>
          <p:cNvSpPr txBox="1"/>
          <p:nvPr/>
        </p:nvSpPr>
        <p:spPr>
          <a:xfrm>
            <a:off x="1259632" y="2132856"/>
            <a:ext cx="6408712" cy="1938992"/>
          </a:xfrm>
          <a:prstGeom prst="rect">
            <a:avLst/>
          </a:prstGeom>
          <a:noFill/>
        </p:spPr>
        <p:txBody>
          <a:bodyPr wrap="square" rtlCol="0">
            <a:spAutoFit/>
          </a:bodyPr>
          <a:lstStyle/>
          <a:p>
            <a:pPr algn="ctr"/>
            <a:r>
              <a:rPr lang="ru-RU" sz="6000" b="1" dirty="0">
                <a:solidFill>
                  <a:prstClr val="black"/>
                </a:solidFill>
                <a:latin typeface="Calibri"/>
                <a:cs typeface="Calibri"/>
              </a:rPr>
              <a:t>Как работает </a:t>
            </a:r>
            <a:r>
              <a:rPr lang="ru-RU" sz="6000" b="1" dirty="0" smtClean="0">
                <a:solidFill>
                  <a:prstClr val="black"/>
                </a:solidFill>
                <a:latin typeface="Calibri"/>
                <a:cs typeface="Calibri"/>
              </a:rPr>
              <a:t>МКМ</a:t>
            </a:r>
            <a:r>
              <a:rPr lang="fr-BE" sz="6000" b="1" dirty="0" smtClean="0">
                <a:solidFill>
                  <a:prstClr val="black"/>
                </a:solidFill>
                <a:latin typeface="Calibri"/>
                <a:cs typeface="Calibri"/>
              </a:rPr>
              <a:t>?</a:t>
            </a:r>
            <a:endParaRPr lang="en-GB" sz="6000" b="1" dirty="0">
              <a:solidFill>
                <a:prstClr val="black"/>
              </a:solidFill>
              <a:latin typeface="Calibri"/>
              <a:cs typeface="Calibri"/>
            </a:endParaRPr>
          </a:p>
        </p:txBody>
      </p:sp>
    </p:spTree>
    <p:extLst>
      <p:ext uri="{BB962C8B-B14F-4D97-AF65-F5344CB8AC3E}">
        <p14:creationId xmlns:p14="http://schemas.microsoft.com/office/powerpoint/2010/main" val="21780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5" y="-12700"/>
            <a:ext cx="6473825" cy="6794500"/>
            <a:chOff x="1730" y="-8"/>
            <a:chExt cx="4078" cy="4280"/>
          </a:xfrm>
          <a:solidFill>
            <a:schemeClr val="accent3">
              <a:lumMod val="75000"/>
            </a:schemeClr>
          </a:solidFill>
        </p:grpSpPr>
        <p:sp>
          <p:nvSpPr>
            <p:cNvPr id="3"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chemeClr val="accent3">
                  <a:lumMod val="50000"/>
                </a:schemeClr>
              </a:solidFill>
              <a:round/>
              <a:headEnd/>
              <a:tailEnd/>
            </a:ln>
            <a:extLst/>
          </p:spPr>
          <p:txBody>
            <a:bodyPr/>
            <a:lstStyle/>
            <a:p>
              <a:endParaRPr lang="en-GB"/>
            </a:p>
          </p:txBody>
        </p:sp>
        <p:sp>
          <p:nvSpPr>
            <p:cNvPr id="4"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chemeClr val="accent3">
                  <a:lumMod val="50000"/>
                </a:schemeClr>
              </a:solidFill>
              <a:round/>
              <a:headEnd/>
              <a:tailEnd/>
            </a:ln>
            <a:extLst/>
          </p:spPr>
          <p:txBody>
            <a:bodyPr/>
            <a:lstStyle/>
            <a:p>
              <a:endParaRPr lang="en-GB"/>
            </a:p>
          </p:txBody>
        </p:sp>
        <p:sp>
          <p:nvSpPr>
            <p:cNvPr id="5"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chemeClr val="accent3">
                  <a:lumMod val="50000"/>
                </a:schemeClr>
              </a:solidFill>
              <a:prstDash val="solid"/>
              <a:round/>
              <a:headEnd/>
              <a:tailEnd/>
            </a:ln>
            <a:extLst/>
          </p:spPr>
          <p:txBody>
            <a:bodyPr/>
            <a:lstStyle/>
            <a:p>
              <a:endParaRPr lang="en-GB"/>
            </a:p>
          </p:txBody>
        </p:sp>
        <p:sp>
          <p:nvSpPr>
            <p:cNvPr id="6"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12700">
              <a:solidFill>
                <a:schemeClr val="accent3">
                  <a:lumMod val="50000"/>
                </a:schemeClr>
              </a:solidFill>
              <a:prstDash val="solid"/>
              <a:round/>
              <a:headEnd/>
              <a:tailEnd/>
            </a:ln>
          </p:spPr>
          <p:txBody>
            <a:bodyPr/>
            <a:lstStyle/>
            <a:p>
              <a:endParaRPr lang="en-GB"/>
            </a:p>
          </p:txBody>
        </p:sp>
        <p:sp>
          <p:nvSpPr>
            <p:cNvPr id="8"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chemeClr val="accent3">
                  <a:lumMod val="50000"/>
                </a:schemeClr>
              </a:solidFill>
              <a:round/>
              <a:headEnd/>
              <a:tailEnd/>
            </a:ln>
            <a:extLst/>
          </p:spPr>
          <p:txBody>
            <a:bodyPr/>
            <a:lstStyle/>
            <a:p>
              <a:endParaRPr lang="en-GB"/>
            </a:p>
          </p:txBody>
        </p:sp>
        <p:sp>
          <p:nvSpPr>
            <p:cNvPr id="9"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chemeClr val="accent3">
                  <a:lumMod val="50000"/>
                </a:schemeClr>
              </a:solidFill>
              <a:round/>
              <a:headEnd/>
              <a:tailEnd/>
            </a:ln>
            <a:extLst/>
          </p:spPr>
          <p:txBody>
            <a:bodyPr/>
            <a:lstStyle/>
            <a:p>
              <a:endParaRPr lang="en-GB"/>
            </a:p>
          </p:txBody>
        </p:sp>
        <p:sp>
          <p:nvSpPr>
            <p:cNvPr id="10"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1"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2"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chemeClr val="accent3">
                  <a:lumMod val="50000"/>
                </a:schemeClr>
              </a:solidFill>
              <a:round/>
              <a:headEnd/>
              <a:tailEnd/>
            </a:ln>
            <a:extLst/>
          </p:spPr>
          <p:txBody>
            <a:bodyPr/>
            <a:lstStyle/>
            <a:p>
              <a:endParaRPr lang="en-GB"/>
            </a:p>
          </p:txBody>
        </p:sp>
        <p:sp>
          <p:nvSpPr>
            <p:cNvPr id="13"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9525">
              <a:solidFill>
                <a:schemeClr val="accent3">
                  <a:lumMod val="50000"/>
                </a:schemeClr>
              </a:solidFill>
              <a:round/>
              <a:headEnd/>
              <a:tailEnd/>
            </a:ln>
            <a:extLst/>
          </p:spPr>
          <p:txBody>
            <a:bodyPr/>
            <a:lstStyle/>
            <a:p>
              <a:endParaRPr lang="en-GB"/>
            </a:p>
          </p:txBody>
        </p:sp>
        <p:sp>
          <p:nvSpPr>
            <p:cNvPr id="14"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5"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a:extLst/>
          </p:spPr>
          <p:txBody>
            <a:bodyPr/>
            <a:lstStyle/>
            <a:p>
              <a:endParaRPr lang="en-GB"/>
            </a:p>
          </p:txBody>
        </p:sp>
        <p:sp>
          <p:nvSpPr>
            <p:cNvPr id="16"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a:extLst/>
          </p:spPr>
          <p:txBody>
            <a:bodyPr/>
            <a:lstStyle/>
            <a:p>
              <a:endParaRPr lang="en-GB"/>
            </a:p>
          </p:txBody>
        </p:sp>
        <p:sp>
          <p:nvSpPr>
            <p:cNvPr id="17"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chemeClr val="accent3">
                  <a:lumMod val="50000"/>
                </a:schemeClr>
              </a:solidFill>
              <a:round/>
              <a:headEnd/>
              <a:tailEnd/>
            </a:ln>
            <a:extLst/>
          </p:spPr>
          <p:txBody>
            <a:bodyPr/>
            <a:lstStyle/>
            <a:p>
              <a:endParaRPr lang="en-GB"/>
            </a:p>
          </p:txBody>
        </p:sp>
        <p:sp>
          <p:nvSpPr>
            <p:cNvPr id="18"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chemeClr val="accent3">
                  <a:lumMod val="50000"/>
                </a:schemeClr>
              </a:solidFill>
              <a:round/>
              <a:headEnd/>
              <a:tailEnd/>
            </a:ln>
            <a:extLst/>
          </p:spPr>
          <p:txBody>
            <a:bodyPr/>
            <a:lstStyle/>
            <a:p>
              <a:endParaRPr lang="en-GB"/>
            </a:p>
          </p:txBody>
        </p:sp>
        <p:sp>
          <p:nvSpPr>
            <p:cNvPr id="19"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0"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1"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chemeClr val="accent3">
                  <a:lumMod val="50000"/>
                </a:schemeClr>
              </a:solidFill>
              <a:round/>
              <a:headEnd/>
              <a:tailEnd/>
            </a:ln>
            <a:extLst/>
          </p:spPr>
          <p:txBody>
            <a:bodyPr/>
            <a:lstStyle/>
            <a:p>
              <a:endParaRPr lang="en-GB"/>
            </a:p>
          </p:txBody>
        </p:sp>
        <p:sp>
          <p:nvSpPr>
            <p:cNvPr id="22"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chemeClr val="accent3">
                  <a:lumMod val="50000"/>
                </a:schemeClr>
              </a:solidFill>
              <a:round/>
              <a:headEnd/>
              <a:tailEnd/>
            </a:ln>
            <a:extLst/>
          </p:spPr>
          <p:txBody>
            <a:bodyPr/>
            <a:lstStyle/>
            <a:p>
              <a:endParaRPr lang="en-GB"/>
            </a:p>
          </p:txBody>
        </p:sp>
        <p:sp>
          <p:nvSpPr>
            <p:cNvPr id="23"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4"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5"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chemeClr val="accent3">
                  <a:lumMod val="50000"/>
                </a:schemeClr>
              </a:solidFill>
              <a:round/>
              <a:headEnd/>
              <a:tailEnd/>
            </a:ln>
            <a:extLst/>
          </p:spPr>
          <p:txBody>
            <a:bodyPr/>
            <a:lstStyle/>
            <a:p>
              <a:endParaRPr lang="en-GB"/>
            </a:p>
          </p:txBody>
        </p:sp>
        <p:sp>
          <p:nvSpPr>
            <p:cNvPr id="26"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27"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chemeClr val="accent3">
                  <a:lumMod val="50000"/>
                </a:schemeClr>
              </a:solidFill>
              <a:round/>
              <a:headEnd/>
              <a:tailEnd/>
            </a:ln>
            <a:extLst/>
          </p:spPr>
          <p:txBody>
            <a:bodyPr/>
            <a:lstStyle/>
            <a:p>
              <a:endParaRPr lang="en-GB"/>
            </a:p>
          </p:txBody>
        </p:sp>
        <p:sp>
          <p:nvSpPr>
            <p:cNvPr id="28"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chemeClr val="accent3">
                  <a:lumMod val="50000"/>
                </a:schemeClr>
              </a:solidFill>
              <a:round/>
              <a:headEnd/>
              <a:tailEnd/>
            </a:ln>
            <a:extLst/>
          </p:spPr>
          <p:txBody>
            <a:bodyPr/>
            <a:lstStyle/>
            <a:p>
              <a:endParaRPr lang="en-GB"/>
            </a:p>
          </p:txBody>
        </p:sp>
        <p:sp>
          <p:nvSpPr>
            <p:cNvPr id="29"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0"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1"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12700">
              <a:solidFill>
                <a:schemeClr val="accent3">
                  <a:lumMod val="50000"/>
                </a:schemeClr>
              </a:solidFill>
              <a:prstDash val="solid"/>
              <a:round/>
              <a:headEnd/>
              <a:tailEnd/>
            </a:ln>
          </p:spPr>
          <p:txBody>
            <a:bodyPr/>
            <a:lstStyle/>
            <a:p>
              <a:endParaRPr lang="en-GB"/>
            </a:p>
          </p:txBody>
        </p:sp>
        <p:sp>
          <p:nvSpPr>
            <p:cNvPr id="32"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chemeClr val="accent3">
                  <a:lumMod val="50000"/>
                </a:schemeClr>
              </a:solidFill>
              <a:round/>
              <a:headEnd/>
              <a:tailEnd/>
            </a:ln>
            <a:extLst/>
          </p:spPr>
          <p:txBody>
            <a:bodyPr/>
            <a:lstStyle/>
            <a:p>
              <a:endParaRPr lang="en-GB"/>
            </a:p>
          </p:txBody>
        </p:sp>
        <p:sp>
          <p:nvSpPr>
            <p:cNvPr id="33"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chemeClr val="accent3">
                  <a:lumMod val="50000"/>
                </a:schemeClr>
              </a:solidFill>
              <a:round/>
              <a:headEnd/>
              <a:tailEnd/>
            </a:ln>
            <a:extLst/>
          </p:spPr>
          <p:txBody>
            <a:bodyPr/>
            <a:lstStyle/>
            <a:p>
              <a:endParaRPr lang="en-GB"/>
            </a:p>
          </p:txBody>
        </p:sp>
        <p:sp>
          <p:nvSpPr>
            <p:cNvPr id="34"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chemeClr val="accent3">
                  <a:lumMod val="50000"/>
                </a:schemeClr>
              </a:solidFill>
              <a:prstDash val="solid"/>
              <a:round/>
              <a:headEnd/>
              <a:tailEnd/>
            </a:ln>
          </p:spPr>
          <p:txBody>
            <a:bodyPr/>
            <a:lstStyle/>
            <a:p>
              <a:endParaRPr lang="en-GB"/>
            </a:p>
          </p:txBody>
        </p:sp>
        <p:sp>
          <p:nvSpPr>
            <p:cNvPr id="35"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chemeClr val="accent3">
                  <a:lumMod val="50000"/>
                </a:schemeClr>
              </a:solidFill>
              <a:prstDash val="solid"/>
              <a:round/>
              <a:headEnd/>
              <a:tailEnd/>
            </a:ln>
          </p:spPr>
          <p:txBody>
            <a:bodyPr/>
            <a:lstStyle/>
            <a:p>
              <a:endParaRPr lang="en-GB"/>
            </a:p>
          </p:txBody>
        </p:sp>
        <p:sp>
          <p:nvSpPr>
            <p:cNvPr id="36"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chemeClr val="accent3">
                  <a:lumMod val="50000"/>
                </a:schemeClr>
              </a:solidFill>
              <a:round/>
              <a:headEnd/>
              <a:tailEnd/>
            </a:ln>
            <a:extLst/>
          </p:spPr>
          <p:txBody>
            <a:bodyPr/>
            <a:lstStyle/>
            <a:p>
              <a:endParaRPr lang="en-GB"/>
            </a:p>
          </p:txBody>
        </p:sp>
        <p:sp>
          <p:nvSpPr>
            <p:cNvPr id="37"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chemeClr val="accent3">
                  <a:lumMod val="50000"/>
                </a:schemeClr>
              </a:solidFill>
              <a:round/>
              <a:headEnd/>
              <a:tailEnd/>
            </a:ln>
            <a:extLst/>
          </p:spPr>
          <p:txBody>
            <a:bodyPr/>
            <a:lstStyle/>
            <a:p>
              <a:endParaRPr lang="en-GB"/>
            </a:p>
          </p:txBody>
        </p:sp>
        <p:sp>
          <p:nvSpPr>
            <p:cNvPr id="38"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39"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0"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chemeClr val="accent3">
                  <a:lumMod val="50000"/>
                </a:schemeClr>
              </a:solidFill>
              <a:round/>
              <a:headEnd/>
              <a:tailEnd/>
            </a:ln>
            <a:extLst/>
          </p:spPr>
          <p:txBody>
            <a:bodyPr/>
            <a:lstStyle/>
            <a:p>
              <a:endParaRPr lang="en-GB"/>
            </a:p>
          </p:txBody>
        </p:sp>
        <p:sp>
          <p:nvSpPr>
            <p:cNvPr id="41"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chemeClr val="accent3">
                  <a:lumMod val="50000"/>
                </a:schemeClr>
              </a:solidFill>
              <a:round/>
              <a:headEnd/>
              <a:tailEnd/>
            </a:ln>
            <a:extLst/>
          </p:spPr>
          <p:txBody>
            <a:bodyPr/>
            <a:lstStyle/>
            <a:p>
              <a:endParaRPr lang="en-GB"/>
            </a:p>
          </p:txBody>
        </p:sp>
        <p:sp>
          <p:nvSpPr>
            <p:cNvPr id="42"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chemeClr val="accent3">
                  <a:lumMod val="50000"/>
                </a:schemeClr>
              </a:solidFill>
              <a:prstDash val="solid"/>
              <a:round/>
              <a:headEnd/>
              <a:tailEnd/>
            </a:ln>
          </p:spPr>
          <p:txBody>
            <a:bodyPr/>
            <a:lstStyle/>
            <a:p>
              <a:endParaRPr lang="en-GB"/>
            </a:p>
          </p:txBody>
        </p:sp>
        <p:sp>
          <p:nvSpPr>
            <p:cNvPr id="43"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4"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12700">
              <a:solidFill>
                <a:schemeClr val="accent3">
                  <a:lumMod val="50000"/>
                </a:schemeClr>
              </a:solidFill>
              <a:prstDash val="solid"/>
              <a:round/>
              <a:headEnd/>
              <a:tailEnd/>
            </a:ln>
          </p:spPr>
          <p:txBody>
            <a:bodyPr/>
            <a:lstStyle/>
            <a:p>
              <a:endParaRPr lang="en-GB"/>
            </a:p>
          </p:txBody>
        </p:sp>
        <p:sp>
          <p:nvSpPr>
            <p:cNvPr id="45"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chemeClr val="accent3">
                  <a:lumMod val="50000"/>
                </a:schemeClr>
              </a:solidFill>
              <a:round/>
              <a:headEnd/>
              <a:tailEnd/>
            </a:ln>
            <a:extLst/>
          </p:spPr>
          <p:txBody>
            <a:bodyPr/>
            <a:lstStyle/>
            <a:p>
              <a:endParaRPr lang="en-GB"/>
            </a:p>
          </p:txBody>
        </p:sp>
        <p:sp>
          <p:nvSpPr>
            <p:cNvPr id="46"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chemeClr val="accent3">
                  <a:lumMod val="50000"/>
                </a:schemeClr>
              </a:solidFill>
              <a:round/>
              <a:headEnd/>
              <a:tailEnd/>
            </a:ln>
            <a:extLst/>
          </p:spPr>
          <p:txBody>
            <a:bodyPr/>
            <a:lstStyle/>
            <a:p>
              <a:endParaRPr lang="en-GB"/>
            </a:p>
          </p:txBody>
        </p:sp>
        <p:sp>
          <p:nvSpPr>
            <p:cNvPr id="47"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8"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49"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chemeClr val="accent3">
                  <a:lumMod val="50000"/>
                </a:schemeClr>
              </a:solidFill>
              <a:round/>
              <a:headEnd/>
              <a:tailEnd/>
            </a:ln>
            <a:extLst/>
          </p:spPr>
          <p:txBody>
            <a:bodyPr/>
            <a:lstStyle/>
            <a:p>
              <a:endParaRPr lang="en-GB"/>
            </a:p>
          </p:txBody>
        </p:sp>
        <p:sp>
          <p:nvSpPr>
            <p:cNvPr id="50"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chemeClr val="accent3">
                  <a:lumMod val="50000"/>
                </a:schemeClr>
              </a:solidFill>
              <a:round/>
              <a:headEnd/>
              <a:tailEnd/>
            </a:ln>
            <a:extLst/>
          </p:spPr>
          <p:txBody>
            <a:bodyPr/>
            <a:lstStyle/>
            <a:p>
              <a:endParaRPr lang="en-GB"/>
            </a:p>
          </p:txBody>
        </p:sp>
        <p:sp>
          <p:nvSpPr>
            <p:cNvPr id="51"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2"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3"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54"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9525">
              <a:solidFill>
                <a:schemeClr val="accent3">
                  <a:lumMod val="50000"/>
                </a:schemeClr>
              </a:solidFill>
              <a:round/>
              <a:headEnd/>
              <a:tailEnd/>
            </a:ln>
            <a:extLst/>
          </p:spPr>
          <p:txBody>
            <a:bodyPr/>
            <a:lstStyle/>
            <a:p>
              <a:endParaRPr lang="en-GB"/>
            </a:p>
          </p:txBody>
        </p:sp>
        <p:sp>
          <p:nvSpPr>
            <p:cNvPr id="55" name="Line 59"/>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a:extLst/>
          </p:spPr>
          <p:txBody>
            <a:bodyPr/>
            <a:lstStyle/>
            <a:p>
              <a:endParaRPr lang="en-GB"/>
            </a:p>
          </p:txBody>
        </p:sp>
        <p:sp>
          <p:nvSpPr>
            <p:cNvPr id="56" name="Line 60"/>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a:extLst/>
          </p:spPr>
          <p:txBody>
            <a:bodyPr/>
            <a:lstStyle/>
            <a:p>
              <a:endParaRPr lang="en-GB"/>
            </a:p>
          </p:txBody>
        </p:sp>
        <p:sp>
          <p:nvSpPr>
            <p:cNvPr id="57"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9525">
              <a:solidFill>
                <a:schemeClr val="accent3">
                  <a:lumMod val="50000"/>
                </a:schemeClr>
              </a:solidFill>
              <a:round/>
              <a:headEnd/>
              <a:tailEnd/>
            </a:ln>
            <a:extLst/>
          </p:spPr>
          <p:txBody>
            <a:bodyPr/>
            <a:lstStyle/>
            <a:p>
              <a:endParaRPr lang="en-GB"/>
            </a:p>
          </p:txBody>
        </p:sp>
        <p:sp>
          <p:nvSpPr>
            <p:cNvPr id="58"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9525">
              <a:solidFill>
                <a:schemeClr val="accent3">
                  <a:lumMod val="50000"/>
                </a:schemeClr>
              </a:solidFill>
              <a:round/>
              <a:headEnd/>
              <a:tailEnd/>
            </a:ln>
            <a:extLst/>
          </p:spPr>
          <p:txBody>
            <a:bodyPr/>
            <a:lstStyle/>
            <a:p>
              <a:endParaRPr lang="en-GB"/>
            </a:p>
          </p:txBody>
        </p:sp>
        <p:sp>
          <p:nvSpPr>
            <p:cNvPr id="59"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0"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1"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chemeClr val="accent3">
                  <a:lumMod val="50000"/>
                </a:schemeClr>
              </a:solidFill>
              <a:round/>
              <a:headEnd/>
              <a:tailEnd/>
            </a:ln>
            <a:extLst/>
          </p:spPr>
          <p:txBody>
            <a:bodyPr/>
            <a:lstStyle/>
            <a:p>
              <a:endParaRPr lang="en-GB"/>
            </a:p>
          </p:txBody>
        </p:sp>
        <p:sp>
          <p:nvSpPr>
            <p:cNvPr id="62"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chemeClr val="accent3">
                  <a:lumMod val="50000"/>
                </a:schemeClr>
              </a:solidFill>
              <a:round/>
              <a:headEnd/>
              <a:tailEnd/>
            </a:ln>
            <a:extLst/>
          </p:spPr>
          <p:txBody>
            <a:bodyPr/>
            <a:lstStyle/>
            <a:p>
              <a:endParaRPr lang="en-GB"/>
            </a:p>
          </p:txBody>
        </p:sp>
        <p:sp>
          <p:nvSpPr>
            <p:cNvPr id="63"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4"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5"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chemeClr val="accent3">
                  <a:lumMod val="50000"/>
                </a:schemeClr>
              </a:solidFill>
              <a:round/>
              <a:headEnd/>
              <a:tailEnd/>
            </a:ln>
            <a:extLst/>
          </p:spPr>
          <p:txBody>
            <a:bodyPr/>
            <a:lstStyle/>
            <a:p>
              <a:endParaRPr lang="en-GB"/>
            </a:p>
          </p:txBody>
        </p:sp>
        <p:sp>
          <p:nvSpPr>
            <p:cNvPr id="66"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chemeClr val="accent3">
                  <a:lumMod val="50000"/>
                </a:schemeClr>
              </a:solidFill>
              <a:round/>
              <a:headEnd/>
              <a:tailEnd/>
            </a:ln>
            <a:extLst/>
          </p:spPr>
          <p:txBody>
            <a:bodyPr/>
            <a:lstStyle/>
            <a:p>
              <a:endParaRPr lang="en-GB"/>
            </a:p>
          </p:txBody>
        </p:sp>
        <p:sp>
          <p:nvSpPr>
            <p:cNvPr id="67"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8"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69"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chemeClr val="accent3">
                  <a:lumMod val="50000"/>
                </a:schemeClr>
              </a:solidFill>
              <a:round/>
              <a:headEnd/>
              <a:tailEnd/>
            </a:ln>
            <a:extLst/>
          </p:spPr>
          <p:txBody>
            <a:bodyPr/>
            <a:lstStyle/>
            <a:p>
              <a:endParaRPr lang="en-GB"/>
            </a:p>
          </p:txBody>
        </p:sp>
        <p:sp>
          <p:nvSpPr>
            <p:cNvPr id="70"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chemeClr val="accent3">
                  <a:lumMod val="50000"/>
                </a:schemeClr>
              </a:solidFill>
              <a:round/>
              <a:headEnd/>
              <a:tailEnd/>
            </a:ln>
            <a:extLst/>
          </p:spPr>
          <p:txBody>
            <a:bodyPr/>
            <a:lstStyle/>
            <a:p>
              <a:endParaRPr lang="en-GB"/>
            </a:p>
          </p:txBody>
        </p:sp>
        <p:sp>
          <p:nvSpPr>
            <p:cNvPr id="71"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2"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3"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9525">
              <a:solidFill>
                <a:schemeClr val="accent3">
                  <a:lumMod val="50000"/>
                </a:schemeClr>
              </a:solidFill>
              <a:round/>
              <a:headEnd/>
              <a:tailEnd/>
            </a:ln>
            <a:extLst/>
          </p:spPr>
          <p:txBody>
            <a:bodyPr/>
            <a:lstStyle/>
            <a:p>
              <a:endParaRPr lang="en-GB"/>
            </a:p>
          </p:txBody>
        </p:sp>
        <p:sp>
          <p:nvSpPr>
            <p:cNvPr id="74"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5"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6"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chemeClr val="accent3">
                  <a:lumMod val="50000"/>
                </a:schemeClr>
              </a:solidFill>
              <a:round/>
              <a:headEnd/>
              <a:tailEnd/>
            </a:ln>
            <a:extLst/>
          </p:spPr>
          <p:txBody>
            <a:bodyPr/>
            <a:lstStyle/>
            <a:p>
              <a:endParaRPr lang="en-GB"/>
            </a:p>
          </p:txBody>
        </p:sp>
        <p:sp>
          <p:nvSpPr>
            <p:cNvPr id="77"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chemeClr val="accent3">
                  <a:lumMod val="50000"/>
                </a:schemeClr>
              </a:solidFill>
              <a:round/>
              <a:headEnd/>
              <a:tailEnd/>
            </a:ln>
            <a:extLst/>
          </p:spPr>
          <p:txBody>
            <a:bodyPr/>
            <a:lstStyle/>
            <a:p>
              <a:endParaRPr lang="en-GB"/>
            </a:p>
          </p:txBody>
        </p:sp>
        <p:sp>
          <p:nvSpPr>
            <p:cNvPr id="78"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chemeClr val="accent3">
                  <a:lumMod val="50000"/>
                </a:schemeClr>
              </a:solidFill>
              <a:prstDash val="solid"/>
              <a:round/>
              <a:headEnd/>
              <a:tailEnd/>
            </a:ln>
            <a:extLst/>
          </p:spPr>
          <p:txBody>
            <a:bodyPr/>
            <a:lstStyle/>
            <a:p>
              <a:endParaRPr lang="en-GB"/>
            </a:p>
          </p:txBody>
        </p:sp>
        <p:sp>
          <p:nvSpPr>
            <p:cNvPr id="79"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0"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chemeClr val="accent3">
                  <a:lumMod val="50000"/>
                </a:schemeClr>
              </a:solidFill>
              <a:round/>
              <a:headEnd/>
              <a:tailEnd/>
            </a:ln>
            <a:extLst/>
          </p:spPr>
          <p:txBody>
            <a:bodyPr/>
            <a:lstStyle/>
            <a:p>
              <a:endParaRPr lang="en-GB"/>
            </a:p>
          </p:txBody>
        </p:sp>
        <p:sp>
          <p:nvSpPr>
            <p:cNvPr id="81"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chemeClr val="accent3">
                  <a:lumMod val="50000"/>
                </a:schemeClr>
              </a:solidFill>
              <a:round/>
              <a:headEnd/>
              <a:tailEnd/>
            </a:ln>
            <a:extLst/>
          </p:spPr>
          <p:txBody>
            <a:bodyPr/>
            <a:lstStyle/>
            <a:p>
              <a:endParaRPr lang="en-GB"/>
            </a:p>
          </p:txBody>
        </p:sp>
        <p:sp>
          <p:nvSpPr>
            <p:cNvPr id="82"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3"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4"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chemeClr val="accent3">
                  <a:lumMod val="50000"/>
                </a:schemeClr>
              </a:solidFill>
              <a:round/>
              <a:headEnd/>
              <a:tailEnd/>
            </a:ln>
            <a:extLst/>
          </p:spPr>
          <p:txBody>
            <a:bodyPr/>
            <a:lstStyle/>
            <a:p>
              <a:endParaRPr lang="en-GB"/>
            </a:p>
          </p:txBody>
        </p:sp>
        <p:sp>
          <p:nvSpPr>
            <p:cNvPr id="85"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chemeClr val="accent3">
                  <a:lumMod val="50000"/>
                </a:schemeClr>
              </a:solidFill>
              <a:round/>
              <a:headEnd/>
              <a:tailEnd/>
            </a:ln>
            <a:extLst/>
          </p:spPr>
          <p:txBody>
            <a:bodyPr/>
            <a:lstStyle/>
            <a:p>
              <a:endParaRPr lang="en-GB"/>
            </a:p>
          </p:txBody>
        </p:sp>
        <p:sp>
          <p:nvSpPr>
            <p:cNvPr id="86"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7"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88"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chemeClr val="accent3">
                  <a:lumMod val="50000"/>
                </a:schemeClr>
              </a:solidFill>
              <a:round/>
              <a:headEnd/>
              <a:tailEnd/>
            </a:ln>
            <a:extLst/>
          </p:spPr>
          <p:txBody>
            <a:bodyPr/>
            <a:lstStyle/>
            <a:p>
              <a:endParaRPr lang="en-GB"/>
            </a:p>
          </p:txBody>
        </p:sp>
        <p:sp>
          <p:nvSpPr>
            <p:cNvPr id="89"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chemeClr val="accent3">
                  <a:lumMod val="50000"/>
                </a:schemeClr>
              </a:solidFill>
              <a:round/>
              <a:headEnd/>
              <a:tailEnd/>
            </a:ln>
            <a:extLst/>
          </p:spPr>
          <p:txBody>
            <a:bodyPr/>
            <a:lstStyle/>
            <a:p>
              <a:endParaRPr lang="en-GB"/>
            </a:p>
          </p:txBody>
        </p:sp>
        <p:sp>
          <p:nvSpPr>
            <p:cNvPr id="90"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1"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2"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chemeClr val="accent3">
                  <a:lumMod val="50000"/>
                </a:schemeClr>
              </a:solidFill>
              <a:round/>
              <a:headEnd/>
              <a:tailEnd/>
            </a:ln>
            <a:extLst/>
          </p:spPr>
          <p:txBody>
            <a:bodyPr/>
            <a:lstStyle/>
            <a:p>
              <a:endParaRPr lang="en-GB"/>
            </a:p>
          </p:txBody>
        </p:sp>
        <p:sp>
          <p:nvSpPr>
            <p:cNvPr id="93"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9525">
              <a:solidFill>
                <a:schemeClr val="accent3">
                  <a:lumMod val="50000"/>
                </a:schemeClr>
              </a:solidFill>
              <a:round/>
              <a:headEnd/>
              <a:tailEnd/>
            </a:ln>
            <a:extLst/>
          </p:spPr>
          <p:txBody>
            <a:bodyPr/>
            <a:lstStyle/>
            <a:p>
              <a:endParaRPr lang="en-GB"/>
            </a:p>
          </p:txBody>
        </p:sp>
        <p:sp>
          <p:nvSpPr>
            <p:cNvPr id="94"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5"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6"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chemeClr val="accent3">
                  <a:lumMod val="50000"/>
                </a:schemeClr>
              </a:solidFill>
              <a:round/>
              <a:headEnd/>
              <a:tailEnd/>
            </a:ln>
            <a:extLst/>
          </p:spPr>
          <p:txBody>
            <a:bodyPr/>
            <a:lstStyle/>
            <a:p>
              <a:endParaRPr lang="en-GB"/>
            </a:p>
          </p:txBody>
        </p:sp>
        <p:sp>
          <p:nvSpPr>
            <p:cNvPr id="97"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chemeClr val="accent3">
                  <a:lumMod val="50000"/>
                </a:schemeClr>
              </a:solidFill>
              <a:round/>
              <a:headEnd/>
              <a:tailEnd/>
            </a:ln>
            <a:extLst/>
          </p:spPr>
          <p:txBody>
            <a:bodyPr/>
            <a:lstStyle/>
            <a:p>
              <a:endParaRPr lang="en-GB"/>
            </a:p>
          </p:txBody>
        </p:sp>
        <p:sp>
          <p:nvSpPr>
            <p:cNvPr id="98"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chemeClr val="accent3">
                  <a:lumMod val="50000"/>
                </a:schemeClr>
              </a:solidFill>
              <a:prstDash val="solid"/>
              <a:round/>
              <a:headEnd/>
              <a:tailEnd/>
            </a:ln>
            <a:extLst/>
          </p:spPr>
          <p:txBody>
            <a:bodyPr/>
            <a:lstStyle/>
            <a:p>
              <a:endParaRPr lang="en-GB"/>
            </a:p>
          </p:txBody>
        </p:sp>
        <p:sp>
          <p:nvSpPr>
            <p:cNvPr id="99"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chemeClr val="accent3">
                  <a:lumMod val="50000"/>
                </a:schemeClr>
              </a:solidFill>
              <a:prstDash val="solid"/>
              <a:round/>
              <a:headEnd/>
              <a:tailEnd/>
            </a:ln>
            <a:extLst/>
          </p:spPr>
          <p:txBody>
            <a:bodyPr/>
            <a:lstStyle/>
            <a:p>
              <a:endParaRPr lang="en-GB"/>
            </a:p>
          </p:txBody>
        </p:sp>
        <p:sp>
          <p:nvSpPr>
            <p:cNvPr id="100"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chemeClr val="accent3">
                  <a:lumMod val="50000"/>
                </a:schemeClr>
              </a:solidFill>
              <a:round/>
              <a:headEnd/>
              <a:tailEnd/>
            </a:ln>
            <a:extLst/>
          </p:spPr>
          <p:txBody>
            <a:bodyPr/>
            <a:lstStyle/>
            <a:p>
              <a:endParaRPr lang="en-GB"/>
            </a:p>
          </p:txBody>
        </p:sp>
        <p:sp>
          <p:nvSpPr>
            <p:cNvPr id="101"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chemeClr val="accent3">
                  <a:lumMod val="50000"/>
                </a:schemeClr>
              </a:solidFill>
              <a:prstDash val="solid"/>
              <a:round/>
              <a:headEnd/>
              <a:tailEnd/>
            </a:ln>
            <a:extLst/>
          </p:spPr>
          <p:txBody>
            <a:bodyPr/>
            <a:lstStyle/>
            <a:p>
              <a:endParaRPr lang="en-GB"/>
            </a:p>
          </p:txBody>
        </p:sp>
      </p:grpSp>
      <p:pic>
        <p:nvPicPr>
          <p:cNvPr id="102"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22108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8518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15719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85293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28"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14096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4" y="1772816"/>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472514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26" descr="p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4005064"/>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70892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077072"/>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70080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301208"/>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126876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306896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908720"/>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2"/>
          <p:cNvSpPr txBox="1">
            <a:spLocks noChangeArrowheads="1"/>
          </p:cNvSpPr>
          <p:nvPr/>
        </p:nvSpPr>
        <p:spPr bwMode="auto">
          <a:xfrm>
            <a:off x="251520" y="116632"/>
            <a:ext cx="89535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000" kern="0" dirty="0">
                <a:solidFill>
                  <a:srgbClr val="002060"/>
                </a:solidFill>
                <a:latin typeface="Calibri" panose="020F0502020204030204" pitchFamily="34" charset="0"/>
              </a:rPr>
              <a:t>Децентрализованное управление</a:t>
            </a:r>
            <a:endParaRPr lang="fr-BE" altLang="en-US" sz="4000" kern="0"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503599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19" name="Rectangle 2"/>
          <p:cNvSpPr txBox="1">
            <a:spLocks noChangeArrowheads="1"/>
          </p:cNvSpPr>
          <p:nvPr/>
        </p:nvSpPr>
        <p:spPr bwMode="auto">
          <a:xfrm>
            <a:off x="251520" y="116632"/>
            <a:ext cx="89535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ru-RU" altLang="en-US" sz="4000" kern="0" dirty="0" smtClean="0">
                <a:solidFill>
                  <a:srgbClr val="002060"/>
                </a:solidFill>
                <a:latin typeface="Calibri" panose="020F0502020204030204" pitchFamily="34" charset="0"/>
              </a:rPr>
              <a:t>Предварительный бюджет на каждое Национальное Агентство (НА)</a:t>
            </a:r>
            <a:endParaRPr lang="fr-BE" altLang="en-US" sz="4000" kern="0" dirty="0" smtClean="0">
              <a:solidFill>
                <a:srgbClr val="002060"/>
              </a:solidFill>
              <a:latin typeface="Calibri" panose="020F0502020204030204" pitchFamily="34" charset="0"/>
            </a:endParaRPr>
          </a:p>
        </p:txBody>
      </p:sp>
      <p:graphicFrame>
        <p:nvGraphicFramePr>
          <p:cNvPr id="120" name="Chart 119"/>
          <p:cNvGraphicFramePr>
            <a:graphicFrameLocks/>
          </p:cNvGraphicFramePr>
          <p:nvPr>
            <p:extLst>
              <p:ext uri="{D42A27DB-BD31-4B8C-83A1-F6EECF244321}">
                <p14:modId xmlns:p14="http://schemas.microsoft.com/office/powerpoint/2010/main" val="845563845"/>
              </p:ext>
            </p:extLst>
          </p:nvPr>
        </p:nvGraphicFramePr>
        <p:xfrm>
          <a:off x="-252536" y="980232"/>
          <a:ext cx="9144000" cy="5811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247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11477" y="1124744"/>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400" b="1" kern="0" smtClean="0">
                <a:solidFill>
                  <a:srgbClr val="FFFFFF"/>
                </a:solidFill>
                <a:latin typeface="Arial" panose="020B0604020202020204" pitchFamily="34" charset="0"/>
                <a:ea typeface="MS PGothic" panose="020B0600070205080204" pitchFamily="34" charset="-128"/>
              </a:endParaRPr>
            </a:p>
          </p:txBody>
        </p:sp>
      </p:gr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82550"/>
            <a:ext cx="9888538" cy="71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0139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A1LTEwVDIzOjU5OjU5Ljk5OVoiLCJFbmREYXRlIjoiMjAxNy0wMS0zMFQyMzo1OTo1OS45OTlaIiwiRm9ybWF0IjoiTU1NIiwiVHlwZSI6MiwiQXV0b0RhdGVSYW5nZSI6dHJ1ZSwiV29ya2luZ0RheXMiOjMxLCJUb2RheU1hcmtlclRleHQiOiJUb2RheSIsIkF1dG9TY2FsZVR5cGUiOnRydWV9LCJNaWxlc3RvbmVzIjpbeyIkaWQiOiIxMjMiLCJEYXRlIjoiMjAxNi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Tg4MDgwNTEyMTUzLCJJc0N1c3RvbSI6dHJ1ZX0sIklkIjoiYTU4ZjI5NDgtN2MwMy00M2MwLThhYmMtZjQxOTEzZTQwY2FlIiwiSW1wb3J0SWQiOm51bGwsIlRpdGxlIjoiTWlsZXN0b25lIDEiLCJOb3RlIjpudWxsLCJIeXBlcmxpbmsiOm51bGwsIklzQ2hhbmdlZCI6ZmFsc2UsIklzTmV3Ijp0cnVlfSx7IiRpZCI6IjE0NCIsIkRhdGUiOiIyMDE2LTA1LTE1VDIzOjU5OjU5Ljk5OVoiLCJTdHlsZSI6eyIkaWQiOiIxNDUiLCJTaGFwZSI6MiwiQ29ubmVjdG9yTWFyZ2luIjp7IiRyZWYiOiI1NCJ9LCJDb25uZWN0b3JTdHlsZSI6eyIkaWQiOiIxNDYiLCJMaW5lQ29sb3IiOnsiJGlkIjoiMTQ3IiwiJHR5cGUiOiJOTFJFLkNvbW1vbi5Eb20uU29saWRDb2xvckJydXNoLCBOTFJFLkNvbW1vbiIsIkNvbG9yIjp7IiRpZCI6IjE0OCIsIkEiOjI1NSwiUiI6OCwiRyI6MTI3LCJCIjoxOTV9fSwiTGluZVdlaWdodCI6MS4wLCJMaW5lVHlwZSI6MCwiUGFyZW50U3R5bGUiOnsiJHJlZiI6IjU1In19LCJJc0JlbG93VGltZWJhbmQiOmZhbHNlLCJIaWRlRGF0ZSI6ZmFsc2UsIlNoYXBlU2l6ZSI6MSwiU3BhY2luZyI6MC4wLCJQYWRkaW5nIjp7IiRpZCI6IjE0OSIsIlRvcCI6MCwiTGVmdCI6MCwiUmlnaHQiOjAsIkJvdHRvbSI6MH0sIlNoYXBlU3R5bGUiOnsiJGlkIjoiMTUwIiwiTWFyZ2luIjp7IiRyZWYiOiI2MCJ9LCJQYWRkaW5nIjp7IiRyZWYiOiI2MSJ9LCJCYWNrZ3JvdW5kIjp7IiRpZCI6IjE1MSIsIkNvbG9yIjp7IiRpZCI6IjE1MiIsIkEiOjI1NSwiUiI6OCwiRyI6MTI3LCJCIjoxOTV9fSwiSXNWaXNpYmxlIjp0cnVlLCJXaWR0aCI6MTMuMCwiSGVpZ2h0IjoxMy4wLCJCb3JkZXJTdHlsZSI6eyIkaWQiOiIxNTMiLCJMaW5lQ29sb3IiOnsiJHJlZiI6IjYzIn0sIkxpbmVXZWlnaHQiOjAuMCwiTGluZVR5cGUiOjAsIlBhcmVudFN0eWxlIjp7IiRyZWYiOiI2MiJ9fSwiUGFyZW50U3R5bGUiOnsiJHJlZiI6IjU5In19LCJUaXRsZVN0eWxlIjp7IiRpZCI6IjE1NCIsIkZvbnRTZXR0aW5ncyI6eyIkaWQiOiIxNTUiLCJGb250U2l6ZSI6MTAsIkZvbnROYW1lIjoiQ2FsaWJyaSIsIklzQm9sZCI6dHJ1ZSwiSXNJdGFsaWMiOmZhbHNlLCJJc1VuZGVybGluZWQiOmZhbHNlLCJQYXJlbnRTdHlsZSI6eyIkcmVmIjoiNjYifX0sIkF1dG9TaXplIjowLCJGb3JlZ3JvdW5kIjp7IiRpZCI6IjE1NiIsIkNvbG9yIjp7IiRpZCI6IjE1Ny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4IiwiTGluZUNvbG9yIjpudWxsLCJMaW5lV2VpZ2h0IjowLjAsIkxpbmVUeXBlIjowLCJQYXJlbnRTdHlsZSI6bnVsbH0sIlBhcmVudFN0eWxlIjp7IiRyZWYiOiI2NSJ9fSwiRGF0ZVN0eWxlIjp7IiRpZCI6IjE1OSIsIkZvbnRTZXR0aW5ncyI6eyIkaWQiOiIxNjAiLCJGb250U2l6ZSI6MTAsIkZvbnROYW1lIjoiQ2FsaWJyaSIsIklzQm9sZCI6ZmFsc2UsIklzSXRhbGljIjpmYWxzZSwiSXNVbmRlcmxpbmVkIjpmYWxzZSwiUGFyZW50U3R5bGUiOnsiJHJlZiI6IjczIn19LCJBdXRvU2l6ZSI6MCwiRm9yZWdyb3VuZCI6eyIkaWQiOiIxNjEiLCJDb2xvciI6eyIkaWQiOiIxNjI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MiLCJMaW5lQ29sb3IiOm51bGwsIkxpbmVXZWlnaHQiOjAuMCwiTGluZVR5cGUiOjAsIlBhcmVudFN0eWxlIjpudWxsfSwiUGFyZW50U3R5bGUiOnsiJHJlZiI6IjcyIn19LCJEYXRlRm9ybWF0Ijp7IiRyZWYiOiI3OSJ9LCJJc1Zpc2libGUiOnRydWUsIlBhcmVudFN0eWxlIjp7IiRyZWYiOiI1MyJ9fSwiUG9zaXRpb24iOnsiJGlkIjoiMTY0IiwiUmF0aW8iOjAuMTA4MDkzMDM1NjYyNjE1NzQsIklzQ3VzdG9tIjp0cnVlfSwiSWQiOiI1Mjc0M2RlOC1iYjZkLTQwNDQtODk2Zi00NzM4OThmZTlkYTciLCJJbXBvcnRJZCI6bnVsbCwiVGl0bGUiOiJNaWxlc3RvbmUgMiIsIk5vdGUiOm51bGwsIkh5cGVybGluayI6bnVsbCwiSXNDaGFuZ2VkIjpmYWxzZSwiSXNOZXciOnRydWV9LHsiJGlkIjoiMTY1IiwiRGF0ZSI6IjIwMTYtMDctMjFUMjM6NTk6NTkuOTk5WiIsIlN0eWxlIjp7IiRpZCI6IjE2NiIsIlNoYXBlIjo4LCJDb25uZWN0b3JNYXJnaW4iOnsiJHJlZiI6IjU0In0sIkNvbm5lY3RvclN0eWxlIjp7IiRpZCI6IjE2NyIsIkxpbmVDb2xvciI6eyIkaWQiOiIxNjgiLCIkdHlwZSI6Ik5MUkUuQ29tbW9uLkRvbS5Tb2xpZENvbG9yQnJ1c2gsIE5MUkUuQ29tbW9uIiwiQ29sb3IiOnsiJGlkIjoiMTY5IiwiQSI6MjU1LCJSIjo4LCJHIjoxMjcsIkIiOjE5NX19LCJMaW5lV2VpZ2h0IjoxLjAsIkxpbmVUeXBlIjowLCJQYXJlbnRTdHlsZSI6eyIkcmVmIjoiNTUifX0sIklzQmVsb3dUaW1lYmFuZCI6ZmFsc2UsIkhpZGVEYXRlIjpmYWxzZSwiU2hhcGVTaXplIjoxLCJTcGFjaW5nIjowLjAsIlBhZGRpbmciOnsiJGlkIjoiMTcwIiwiVG9wIjowLCJMZWZ0IjowLCJSaWdodCI6MCwiQm90dG9tIjowfSwiU2hhcGVTdHlsZSI6eyIkaWQiOiIxNzEiLCJNYXJnaW4iOnsiJHJlZiI6IjYwIn0sIlBhZGRpbmciOnsiJHJlZiI6IjYxIn0sIkJhY2tncm91bmQiOnsiJGlkIjoiMTcyIiwiQ29sb3IiOnsiJGlkIjoiMTczIiwiQSI6MjU1LCJSIjo4LCJHIjoxMjcsIkIiOjE5NX19LCJJc1Zpc2libGUiOnRydWUsIldpZHRoIjoxOC4wLCJIZWlnaHQiOjIwLjAsIkJvcmRlclN0eWxlIjp7IiRpZCI6IjE3NCIsIkxpbmVDb2xvciI6eyIkcmVmIjoiNjMifSwiTGluZVdlaWdodCI6MC4wLCJMaW5lVHlwZSI6MCwiUGFyZW50U3R5bGUiOnsiJHJlZiI6IjYyIn19LCJQYXJlbnRTdHlsZSI6eyIkcmVmIjoiNTkifX0sIlRpdGxlU3R5bGUiOnsiJGlkIjoiMTc1IiwiRm9udFNldHRpbmdzIjp7IiRpZCI6IjE3NiIsIkZvbnRTaXplIjoxMCwiRm9udE5hbWUiOiJDYWxpYnJpIiwiSXNCb2xkIjp0cnVlLCJJc0l0YWxpYyI6ZmFsc2UsIklzVW5kZXJsaW5lZCI6ZmFsc2UsIlBhcmVudFN0eWxlIjp7IiRyZWYiOiI2NiJ9fSwiQXV0b1NpemUiOjAsIkZvcmVncm91bmQiOnsiJGlkIjoiMTc3IiwiQ29sb3IiOnsiJGlkIjoiMTc4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pZCI6IjE4MiIsIkNvbG9yIjp7IiRpZCI6IjE4My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CIsIkxpbmVDb2xvciI6bnVsbCwiTGluZVdlaWdodCI6MC4wLCJMaW5lVHlwZSI6MCwiUGFyZW50U3R5bGUiOm51bGx9LCJQYXJlbnRTdHlsZSI6eyIkcmVmIjoiNzIifX0sIkRhdGVGb3JtYXQiOnsiJHJlZiI6Ijc5In0sIklzVmlzaWJsZSI6dHJ1ZSwiUGFyZW50U3R5bGUiOnsiJHJlZiI6IjUzIn19LCJQb3NpdGlvbiI6eyIkaWQiOiIxODUiLCJSYXRpbyI6MC4wODQwNjI0MjA4ODAzNTMwMTIsIklzQ3VzdG9tIjp0cnVlfSwiSWQiOiJhNTRiYzgyNy1iMDUxLTQ2ZDEtOGI1NS05ZjYxODcyM2UyYjQiLCJJbXBvcnRJZCI6bnVsbCwiVGl0bGUiOiJNaWxlc3RvbmUgMyIsIk5vdGUiOm51bGwsIkh5cGVybGluayI6bnVsbCwiSXNDaGFuZ2VkIjpmYWxzZSwiSXNOZXciOnRydWV9LHsiJGlkIjoiMTg2IiwiRGF0ZSI6IjIwMTYtMDgtMTJUMjM6NTk6NTkuOTk5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yMTcwMTM4ODg4OCwiSXNDdXN0b20iOnRydWV9LCJJZCI6IjkzYWZiNTU0LTU1MmEtNDIyMS1hNTM4LTBmNzkxOTQwOWFhNyIsIkltcG9ydElkIjpudWxsLCJUaXRsZSI6Ik1pbGVzdG9uZSA0IiwiTm90ZSI6bnVsbCwiSHlwZXJsaW5rIjpudWxsLCJJc0NoYW5nZWQiOmZhbHNlLCJJc05ldyI6dHJ1ZX0seyIkaWQiOiIyMDciLCJEYXRlIjoiMjAxNi0xMS0wN1QyMzo1OTo1OS45OTlaIiwiU3R5bGUiOnsiJGlkIjoiMjA4IiwiU2hhcGUiOjE0LCJDb25uZWN0b3JNYXJnaW4iOnsiJHJlZiI6IjU0In0sIkNvbm5lY3RvclN0eWxlIjp7IiRpZCI6IjIwOSIsIkxpbmVDb2xvciI6eyIkaWQiOiIyMTAiLCIkdHlwZSI6Ik5MUkUuQ29tbW9uLkRvbS5Tb2xpZENvbG9yQnJ1c2gsIE5MUkUuQ29tbW9uIiwiQ29sb3IiOnsiJGlkIjoiMjExIiwiQSI6MjU1LCJSIjoyNTUsIkciOjE5MiwiQiI6MH19LCJMaW5lV2VpZ2h0IjoxLjAsIkxpbmVUeXBlIjowLCJQYXJlbnRTdHlsZSI6eyIkcmVmIjoiNTUifX0sIklzQmVsb3dUaW1lYmFuZCI6ZmFsc2UsIkhpZGVEYXRlIjpmYWxzZSwiU2hhcGVTaXplIjoxLCJTcGFjaW5nIjowLjAsIlBhZGRpbmciOnsiJGlkIjoiMjEyIiwiVG9wIjowLCJMZWZ0IjowLCJSaWdodCI6MCwiQm90dG9tIjowfSwiU2hhcGVTdHlsZSI6eyIkaWQiOiIyMTMiLCJNYXJnaW4iOnsiJHJlZiI6IjYwIn0sIlBhZGRpbmciOnsiJHJlZiI6IjYxIn0sIkJhY2tncm91bmQiOnsiJGlkIjoiMjE0IiwiQ29sb3IiOnsiJGlkIjoiMjE1IiwiQSI6MjU1LCJSIjoyNTUsIkciOjE5MiwiQiI6MH19LCJJc1Zpc2libGUiOnRydWUsIldpZHRoIjoxOC4wLCJIZWlnaHQiOjIwLjAsIkJvcmRlclN0eWxlIjp7IiRpZCI6IjIxNiIsIkxpbmVDb2xvciI6eyIkcmVmIjoiNjMifSwiTGluZVdlaWdodCI6MC4wLCJMaW5lVHlwZSI6MCwiUGFyZW50U3R5bGUiOnsiJHJlZiI6IjYyIn19LCJQYXJlbnRTdHlsZSI6eyIkcmVmIjoiNTkifX0sIlRpdGxlU3R5bGUiOnsiJGlkIjoiMjE3IiwiRm9udFNldHRpbmdzIjp7IiRpZCI6IjIxOCIsIkZvbnRTaXplIjoxMCwiRm9udE5hbWUiOiJDYWxpYnJpIiwiSXNCb2xkIjp0cnVlLCJJc0l0YWxpYyI6ZmFsc2UsIklzVW5kZXJsaW5lZCI6ZmFsc2UsIlBhcmVudFN0eWxlIjp7IiRyZWYiOiI2NiJ9fSwiQXV0b1NpemUiOjAsIkZvcmVncm91bmQiOnsiJGlkIjoiMjE5IiwiQ29sb3IiOnsiJGlkIjoiMjIw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EiLCJMaW5lQ29sb3IiOm51bGwsIkxpbmVXZWlnaHQiOjAuMCwiTGluZVR5cGUiOjAsIlBhcmVudFN0eWxlIjpudWxsfSwiUGFyZW50U3R5bGUiOnsiJHJlZiI6IjY1In19LCJEYXRlU3R5bGUiOnsiJGlkIjoiMjIyIiwiRm9udFNldHRpbmdzIjp7IiRpZCI6IjIyM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NCIsIkxpbmVDb2xvciI6bnVsbCwiTGluZVdlaWdodCI6MC4wLCJMaW5lVHlwZSI6MCwiUGFyZW50U3R5bGUiOm51bGx9LCJQYXJlbnRTdHlsZSI6eyIkcmVmIjoiNzIifX0sIkRhdGVGb3JtYXQiOnsiJHJlZiI6Ijc5In0sIklzVmlzaWJsZSI6dHJ1ZSwiUGFyZW50U3R5bGUiOnsiJHJlZiI6IjUzIn19LCJQb3NpdGlvbiI6eyIkaWQiOiIyMjUiLCJSYXRpbyI6MC4xMDExMzUxNjkxMzUxOTk2NSwiSXNDdXN0b20iOnRydWV9LCJJZCI6IjZhMjgzYjM2LTczNzUtNDE1Yi05MmIwLWU1ZmM0ZTE2YTBjYyIsIkltcG9ydElkIjpudWxsLCJUaXRsZSI6Ik1pbGVzdG9uZSA1IiwiTm90ZSI6bnVsbCwiSHlwZXJsaW5rIjpudWxsLCJJc0NoYW5nZWQiOmZhbHNlLCJJc05ldyI6dHJ1ZX0seyIkaWQiOiIyMjYiLCJEYXRlIjoiMjAxNi0xMi0yMFQyMzo1OTo1OS45OTlaIiwiU3R5bGUiOnsiJGlkIjoiMjI3IiwiU2hhcGUiOjgsIkNvbm5lY3Rvck1hcmdpbiI6eyIkcmVmIjoiNTQifSwiQ29ubmVjdG9yU3R5bGUiOnsiJGlkIjoiMjI4IiwiTGluZUNvbG9yIjp7IiRpZCI6IjIyOSIsIiR0eXBlIjoiTkxSRS5Db21tb24uRG9tLlNvbGlkQ29sb3JCcnVzaCwgTkxSRS5Db21tb24iLCJDb2xvciI6eyIkaWQiOiIyMzAiLCJBIjoyNTUsIlIiOjk4LCJHIjoxODEsIkIiOjEyM319LCJMaW5lV2VpZ2h0IjoxLjAsIkxpbmVUeXBlIjowLCJQYXJlbnRTdHlsZSI6eyIkcmVmIjoiNTUifX0sIklzQmVsb3dUaW1lYmFuZCI6ZmFsc2UsIkhpZGVEYXRlIjpmYWxzZSwiU2hhcGVTaXplIjoxLCJTcGFjaW5nIjowLjAsIlBhZGRpbmciOnsiJGlkIjoiMjMxIiwiVG9wIjowLCJMZWZ0IjowLCJSaWdodCI6MCwiQm90dG9tIjowfSwiU2hhcGVTdHlsZSI6eyIkaWQiOiIyMzIiLCJNYXJnaW4iOnsiJHJlZiI6IjYwIn0sIlBhZGRpbmciOnsiJHJlZiI6IjYxIn0sIkJhY2tncm91bmQiOnsiJGlkIjoiMjMzIiwiQ29sb3IiOnsiJGlkIjoiMjM0IiwiQSI6MjU1LCJSIjo5OCwiRyI6MTgxLCJCIjoxMjN9fSwiSXNWaXNpYmxlIjp0cnVlLCJXaWR0aCI6MTguMCwiSGVpZ2h0IjoyMC4wLCJCb3JkZXJTdHlsZSI6eyIkaWQiOiIyMzUiLCJMaW5lQ29sb3IiOnsiJHJlZiI6IjYzIn0sIkxpbmVXZWlnaHQiOjAuMCwiTGluZVR5cGUiOjAsIlBhcmVudFN0eWxlIjp7IiRyZWYiOiI2MiJ9fSwiUGFyZW50U3R5bGUiOnsiJHJlZiI6IjU5In19LCJUaXRsZVN0eWxlIjp7IiRpZCI6IjIzNiIsIkZvbnRTZXR0aW5ncyI6eyIkaWQiOiIyMzciLCJGb250U2l6ZSI6MTAsIkZvbnROYW1lIjoiQ2FsaWJyaSIsIklzQm9sZCI6dHJ1ZSwiSXNJdGFsaWMiOmZhbHNlLCJJc1VuZGVybGluZWQiOmZhbHNlLCJQYXJlbnRTdHlsZSI6eyIkcmVmIjoiNjYifX0sIkF1dG9TaXplIjowLCJGb3JlZ3JvdW5kIjp7IiRpZCI6IjIzOCIsIkNvbG9yIjp7IiRpZCI6IjIzOS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QwIiwiTGluZUNvbG9yIjpudWxsLCJMaW5lV2VpZ2h0IjowLjAsIkxpbmVUeXBlIjowLCJQYXJlbnRTdHlsZSI6bnVsbH0sIlBhcmVudFN0eWxlIjp7IiRyZWYiOiI2NSJ9fSwiRGF0ZVN0eWxlIjp7IiRpZCI6IjI0MSIsIkZvbnRTZXR0aW5ncyI6eyIkaWQiOiIyNDI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NDMiLCJMaW5lQ29sb3IiOm51bGwsIkxpbmVXZWlnaHQiOjAuMCwiTGluZVR5cGUiOjAsIlBhcmVudFN0eWxlIjpudWxsfSwiUGFyZW50U3R5bGUiOnsiJHJlZiI6IjcyIn19LCJEYXRlRm9ybWF0Ijp7IiRyZWYiOiI3OSJ9LCJJc1Zpc2libGUiOnRydWUsIlBhcmVudFN0eWxlIjp7IiRyZWYiOiI1MyJ9fSwiUG9zaXRpb24iOnsiJGlkIjoiMjQ0IiwiUmF0aW8iOjAuMDU4NjkyMTk3NDQ2NDY5OTA0LCJJc0N1c3RvbSI6dHJ1ZX0sIklkIjoiN2IwOTk2NDYtNGZmZC00Y2QzLWEzYjMtODNhYjFiYTIyNDM4IiwiSW1wb3J0SWQiOm51bGwsIlRpdGxlIjoiTWlsZXN0b25lIDYiLCJOb3RlIjpudWxsLCJIeXBlcmxpbmsiOm51bGwsIklzQ2hhbmdlZCI6ZmFsc2UsIklzTmV3Ijp0cnVlfSx7IiRpZCI6IjI0NSIsIkRhdGUiOiIyMDE3LTAxLTMwVDIzOjU5OjU5Ljk5OV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Dg1ODU2MTE5OCwiSXNDdXN0b20iOnRydWV9LCJJZCI6IjdmNTgzZGUwLTg1NGEtNGNhYy1iODk4LTM3ZjNhMzc5YmI0YSIsIkltcG9ydElkIjpudWxsLCJUaXRsZSI6Ik1pbGVzdG9uZSA3IiwiTm90ZSI6bnVsbCwiSHlwZXJsaW5rIjpudWxsLCJJc0NoYW5nZWQiOmZhbHNlLCJJc05ldyI6dHJ1ZX1dLCJUYXNrcyI6W3siJGlkIjoiMjY2IiwiR3JvdXBOYW1lIjpudWxsLCJTdGFydERhdGUiOiIyMDE2LTA3LTI1VDAwOjAwOjAwWiIsIkVuZERhdGUiOiIyMDE2LTA4LTAxVDIzOjU5OjU5Ljk5OVoiLCJQZXJjZW50YWdlQ29tcGxldGUiOm51bGwsIlN0eWxlIjp7IiRpZCI6IjI2NyIsIlNoYXBlIjoyLCJTaGFwZVRoaWNrbmVzcyI6MSwiRHVyYXRpb25Gb3JtYXQiOjAsIkluY2x1ZGVOb25Xb3JraW5nRGF5c0luRHVyYXRpb24iOmZhbHNlLCJQZXJjZW50YWdlQ29tcGxldGVTdHlsZSI6eyIkaWQiOiIyNjgiLCJGb250U2V0dGluZ3MiOnsiJGlkIjoiMj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wIiwiTGluZUNvbG9yIjpudWxsLCJMaW5lV2VpZ2h0IjowLjAsIkxpbmVUeXBlIjowLCJQYXJlbnRTdHlsZSI6bnVsbH0sIlBhcmVudFN0eWxlIjp7IiRyZWYiOiI4MSJ9fSwiRHVyYXRpb25TdHlsZSI6eyIkaWQiOiIyNzEiLCJGb250U2V0dGluZ3MiOnsiJGlkIjoiMjcyIiwiRm9udFNpemUiOjEwLCJGb250TmFtZSI6IkNhbGlicmkiLCJJc0JvbGQiOmZhbHNlLCJJc0l0YWxpYyI6ZmFsc2UsIklzVW5kZXJsaW5lZCI6ZmFsc2UsIlBhcmVudFN0eWxlIjp7IiRyZWYiOiI4OSJ9fSwiQXV0b1NpemUiOjAsIkZvcmVncm91bmQiOnsiJGlkIjoiMjczIiwiQ29sb3IiOnsiJGlkIjoiMjc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SIsIkxpbmVDb2xvciI6bnVsbCwiTGluZVdlaWdodCI6MC4wLCJMaW5lVHlwZSI6MCwiUGFyZW50U3R5bGUiOm51bGx9LCJQYXJlbnRTdHlsZSI6eyIkcmVmIjoiODgifX0sIkhvcml6b250YWxDb25uZWN0b3JTdHlsZSI6eyIkaWQiOiIyNzYiLCJMaW5lQ29sb3IiOnsiJHJlZiI6Ijk2In0sIkxpbmVXZWlnaHQiOjAuMCwiTGluZVR5cGUiOjAsIlBhcmVudFN0eWxlIjp7IiRyZWYiOiI5NSJ9fSwiVmVydGljYWxDb25uZWN0b3JTdHlsZSI6eyIkaWQiOiIyNz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giLCJNYXJnaW4iOnsiJHJlZiI6IjEwMiJ9LCJQYWRkaW5nIjp7IiRyZWYiOiIxMDMifSwiQmFja2dyb3VuZCI6eyIkaWQiOiIyNzkiLCJDb2xvciI6eyIkaWQiOiIyODAiLCJBIjoyNTUsIlIiOjgsIkciOjEyNywiQiI6MTk1fX0sIklzVmlzaWJsZSI6dHJ1ZSwiV2lkdGgiOjAuMCwiSGVpZ2h0IjoxNi4wLCJCb3JkZXJTdHlsZSI6eyIkaWQiOiIyODEiLCJMaW5lQ29sb3IiOnsiJGlkIjoiMjgyIiwiJHR5cGUiOiJOTFJFLkNvbW1vbi5Eb20uU29saWRDb2xvckJydXNoLCBOTFJFLkNvbW1vbiIsIkNvbG9yIjp7IiRpZCI6IjI4MyIsIkEiOjI1NSwiUiI6MjU1LCJHIjowLCJCIjowfX0sIkxpbmVXZWlnaHQiOjAuMCwiTGluZVR5cGUiOjAsIlBhcmVudFN0eWxlIjpudWxsfSwiUGFyZW50U3R5bGUiOnsiJHJlZiI6IjEwMSJ9fSwiVGl0bGVTdHlsZSI6eyIkaWQiOiIyODQiLCJGb250U2V0dGluZ3MiOnsiJGlkIjoiMjg1IiwiRm9udFNpemUiOjEwLCJGb250TmFtZSI6IkNhbGlicmkiLCJJc0JvbGQiOnRydWUsIklzSXRhbGljIjpmYWxzZSwiSXNVbmRlcmxpbmVkIjpmYWxzZSwiUGFyZW50U3R5bGUiOnsiJHJlZiI6IjEwOCJ9fSwiQXV0b1NpemUiOjAsIkZvcmVncm91bmQiOnsiJGlkIjoiMjg2IiwiQ29sb3IiOnsiJGlkIjoiMjg3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giLCJMaW5lQ29sb3IiOm51bGwsIkxpbmVXZWlnaHQiOjAuMCwiTGluZVR5cGUiOjAsIlBhcmVudFN0eWxlIjpudWxsfSwiUGFyZW50U3R5bGUiOnsiJHJlZiI6IjEwNyJ9fSwiRGF0ZVN0eWxlIjp7IiRpZCI6IjI4OSIsIkZvbnRTZXR0aW5ncyI6eyIkaWQiOiIyOTAiLCJGb250U2l6ZSI6MTAsIkZvbnROYW1lIjoiQ2FsaWJyaSIsIklzQm9sZCI6ZmFsc2UsIklzSXRhbGljIjpmYWxzZSwiSXNVbmRlcmxpbmVkIjpmYWxzZSwiUGFyZW50U3R5bGUiOnsiJHJlZiI6IjExNSJ9fSwiQXV0b1NpemUiOjAsIkZvcmVncm91bmQiOnsiJGlkIjoiMjkxIiwiQ29sb3IiOnsiJGlkIjoiMjky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zIiwiTGluZUNvbG9yIjpudWxsLCJMaW5lV2VpZ2h0IjowLjAsIkxpbmVUeXBlIjowLCJQYXJlbnRTdHlsZSI6bnVsbH0sIlBhcmVudFN0eWxlIjp7IiRyZWYiOiIxMTQifX0sIkRhdGVGb3JtYXQiOnsiJGlkIjoiMjk0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TUiLCJHcm91cE5hbWUiOm51bGwsIlN0YXJ0RGF0ZSI6IjIwMTYtMDgtMTVUMDA6MDA6MDBaIiwiRW5kRGF0ZSI6IjIwMTYtMDktMDdUMjM6NTk6NTkuOTk5WiIsIlBlcmNlbnRhZ2VDb21wbGV0ZSI6bnVsbCwiU3R5bGUiOnsiJGlkIjoiMjk2IiwiU2hhcGUiOjIsIlNoYXBlVGhpY2tuZXNzIjoxLCJEdXJhdGlvbkZvcm1hdCI6MCwiSW5jbHVkZU5vbldvcmtpbmdEYXlzSW5EdXJhdGlvbiI6ZmFsc2UsIlBlcmNlbnRhZ2VDb21wbGV0ZVN0eWxlIjp7IiRpZCI6IjI5NyIsIkZvbnRTZXR0aW5ncyI6eyIkaWQiOiIyOT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kiLCJMaW5lQ29sb3IiOm51bGwsIkxpbmVXZWlnaHQiOjAuMCwiTGluZVR5cGUiOjAsIlBhcmVudFN0eWxlIjpudWxsfSwiUGFyZW50U3R5bGUiOnsiJHJlZiI6IjgxIn19LCJEdXJhdGlvblN0eWxlIjp7IiRpZCI6IjMwMCIsIkZvbnRTZXR0aW5ncyI6eyIkaWQiOiIzMDEiLCJGb250U2l6ZSI6MTAsIkZvbnROYW1lIjoiQ2FsaWJyaSIsIklzQm9sZCI6ZmFsc2UsIklzSXRhbGljIjpmYWxzZSwiSXNVbmRlcmxpbmVkIjpmYWxzZSwiUGFyZW50U3R5bGUiOnsiJHJlZiI6Ijg5In19LCJBdXRvU2l6ZSI6MCwiRm9yZWdyb3VuZCI6eyIkaWQiOiIzMDIiLCJDb2xvciI6eyIkaWQiOiIzMDM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0IiwiTGluZUNvbG9yIjpudWxsLCJMaW5lV2VpZ2h0IjowLjAsIkxpbmVUeXBlIjowLCJQYXJlbnRTdHlsZSI6bnVsbH0sIlBhcmVudFN0eWxlIjp7IiRyZWYiOiI4OCJ9fSwiSG9yaXpvbnRhbENvbm5lY3RvclN0eWxlIjp7IiRpZCI6IjMwNSIsIkxpbmVDb2xvciI6eyIkcmVmIjoiOTYifSwiTGluZVdlaWdodCI6MC4wLCJMaW5lVHlwZSI6MCwiUGFyZW50U3R5bGUiOnsiJHJlZiI6Ijk1In19LCJWZXJ0aWNhbENvbm5lY3RvclN0eWxlIjp7IiRpZCI6IjMwNi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NyIsIk1hcmdpbiI6eyIkcmVmIjoiMTAyIn0sIlBhZGRpbmciOnsiJHJlZiI6IjEwMyJ9LCJCYWNrZ3JvdW5kIjp7IiRpZCI6IjMwOCIsIkNvbG9yIjp7IiRpZCI6IjMwOSIsIkEiOjI1NSwiUiI6MjEwLCJHIjo3MSwiQiI6Mzh9fSwiSXNWaXNpYmxlIjp0cnVlLCJXaWR0aCI6MC4wLCJIZWlnaHQiOjE2LjAsIkJvcmRlclN0eWxlIjp7IiRpZCI6IjMxMCIsIkxpbmVDb2xvciI6eyIkaWQiOiIzMTEiLCIkdHlwZSI6Ik5MUkUuQ29tbW9uLkRvbS5Tb2xpZENvbG9yQnJ1c2gsIE5MUkUuQ29tbW9uIiwiQ29sb3IiOnsiJGlkIjoiMzEyIiwiQSI6MjU1LCJSIjoyNTUsIkciOjAsIkIiOjB9fSwiTGluZVdlaWdodCI6MC4wLCJMaW5lVHlwZSI6MCwiUGFyZW50U3R5bGUiOm51bGx9LCJQYXJlbnRTdHlsZSI6eyIkcmVmIjoiMTAxIn19LCJUaXRsZVN0eWxlIjp7IiRpZCI6IjMxMyIsIkZvbnRTZXR0aW5ncyI6eyIkaWQiOiIzMTQiLCJGb250U2l6ZSI6MTAsIkZvbnROYW1lIjoiQ2FsaWJyaSIsIklzQm9sZCI6dHJ1ZSwiSXNJdGFsaWMiOmZhbHNlLCJJc1VuZGVybGluZWQiOmZhbHNlLCJQYXJlbnRTdHlsZSI6eyIkcmVmIjoiMTA4In19LCJBdXRvU2l6ZSI6MCwiRm9yZWdyb3VuZCI6eyIkaWQiOiIzMTUiLCJDb2xvciI6eyIkaWQiOiIzMTY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NyIsIkxpbmVDb2xvciI6bnVsbCwiTGluZVdlaWdodCI6MC4wLCJMaW5lVHlwZSI6MCwiUGFyZW50U3R5bGUiOm51bGx9LCJQYXJlbnRTdHlsZSI6eyIkcmVmIjoiMTA3In19LCJEYXRlU3R5bGUiOnsiJGlkIjoiMzE4IiwiRm9udFNldHRpbmdzIjp7IiRpZCI6IjMxOSIsIkZvbnRTaXplIjoxMCwiRm9udE5hbWUiOiJDYWxpYnJpIiwiSXNCb2xkIjpmYWxzZSwiSXNJdGFsaWMiOmZhbHNlLCJJc1VuZGVybGluZWQiOmZhbHNlLCJQYXJlbnRTdHlsZSI6eyIkcmVmIjoiMTE1In19LCJBdXRvU2l6ZSI6MCwiRm9yZWdyb3VuZCI6eyIkaWQiOiIzMjAiLCJDb2xvciI6eyIkaWQiOiIzMjE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aWQiOiIzMjM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yNCIsIkdyb3VwTmFtZSI6bnVsbCwiU3RhcnREYXRlIjoiMjAxNi0wOC0xNVQwMDowMDowMFoiLCJFbmREYXRlIjoiMjAxNi0wOS0xN1QyMzo1OTo1OS45O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UzIiwiR3JvdXBOYW1lIjpudWxsLCJTdGFydERhdGUiOiIyMDE2LTA5LTA4VDAwOjAwOjAwWiIsIkVuZERhdGUiOiIyMDE2LTA5LTMwVDIzOjU5OjU5Ljk5OVoiLCJQZXJjZW50YWdlQ29tcGxldGUiOm51bGwsIlN0eWxlIjp7IiRpZCI6IjM1NCIsIlNoYXBlIjoyLCJTaGFwZVRoaWNrbmVzcyI6MSwiRHVyYXRpb25Gb3JtYXQiOjAsIkluY2x1ZGVOb25Xb3JraW5nRGF5c0luRHVyYXRpb24iOmZhbHNlLCJQZXJjZW50YWdlQ29tcGxldGVTdHlsZSI6eyIkaWQiOiIzNTUiLCJGb250U2V0dGluZ3MiOnsiJGlkIjoiMzU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3IiwiTGluZUNvbG9yIjpudWxsLCJMaW5lV2VpZ2h0IjowLjAsIkxpbmVUeXBlIjowLCJQYXJlbnRTdHlsZSI6bnVsbH0sIlBhcmVudFN0eWxlIjp7IiRyZWYiOiI4MSJ9fSwiRHVyYXRpb25TdHlsZSI6eyIkaWQiOiIzNTgiLCJGb250U2V0dGluZ3MiOnsiJGlkIjoiMzU5IiwiRm9udFNpemUiOjEwLCJGb250TmFtZSI6IkNhbGlicmkiLCJJc0JvbGQiOmZhbHNlLCJJc0l0YWxpYyI6ZmFsc2UsIklzVW5kZXJsaW5lZCI6ZmFsc2UsIlBhcmVudFN0eWxlIjp7IiRyZWYiOiI4OSJ9fSwiQXV0b1NpemUiOjAsIkZvcmVncm91bmQiOnsiJGlkIjoiMzYwIiwiQ29sb3IiOnsiJGlkIjoiMzYx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2MiIsIkxpbmVDb2xvciI6bnVsbCwiTGluZVdlaWdodCI6MC4wLCJMaW5lVHlwZSI6MCwiUGFyZW50U3R5bGUiOm51bGx9LCJQYXJlbnRTdHlsZSI6eyIkcmVmIjoiODgifX0sIkhvcml6b250YWxDb25uZWN0b3JTdHlsZSI6eyIkaWQiOiIzNjMiLCJMaW5lQ29sb3IiOnsiJHJlZiI6Ijk2In0sIkxpbmVXZWlnaHQiOjAuMCwiTGluZVR5cGUiOjAsIlBhcmVudFN0eWxlIjp7IiRyZWYiOiI5NSJ9fSwiVmVydGljYWxDb25uZWN0b3JTdHlsZSI6eyIkaWQiOiIzNjQ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jUiLCJNYXJnaW4iOnsiJHJlZiI6IjEwMiJ9LCJQYWRkaW5nIjp7IiRyZWYiOiIxMDMifSwiQmFja2dyb3VuZCI6eyIkaWQiOiIzNjYiLCJDb2xvciI6eyIkaWQiOiIzNjciLCJBIjoyNTUsIlIiOjk4LCJHIjoxODEsIkIiOjEyM319LCJJc1Zpc2libGUiOnRydWUsIldpZHRoIjowLjAsIkhlaWdodCI6MTYuMCwiQm9yZGVyU3R5bGUiOnsiJGlkIjoiMzY4IiwiTGluZUNvbG9yIjp7IiRpZCI6IjM2OSIsIiR0eXBlIjoiTkxSRS5Db21tb24uRG9tLlNvbGlkQ29sb3JCcnVzaCwgTkxSRS5Db21tb24iLCJDb2xvciI6eyIkaWQiOiIzNzAiLCJBIjoyNTUsIlIiOjI1NSwiRyI6MCwiQiI6MH19LCJMaW5lV2VpZ2h0IjowLjAsIkxpbmVUeXBlIjowLCJQYXJlbnRTdHlsZSI6bnVsbH0sIlBhcmVudFN0eWxlIjp7IiRyZWYiOiIxMDEifX0sIlRpdGxlU3R5bGUiOnsiJGlkIjoiMzcxIiwiRm9udFNldHRpbmdzIjp7IiRpZCI6IjM3MiIsIkZvbnRTaXplIjoxMCwiRm9udE5hbWUiOiJDYWxpYnJpIiwiSXNCb2xkIjp0cnVlLCJJc0l0YWxpYyI6ZmFsc2UsIklzVW5kZXJsaW5lZCI6ZmFsc2UsIlBhcmVudFN0eWxlIjp7IiRyZWYiOiIxMDgifX0sIkF1dG9TaXplIjowLCJGb3JlZ3JvdW5kIjp7IiRpZCI6IjM3MyIsIkNvbG9yIjp7IiRpZCI6IjM3NC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c1IiwiTGluZUNvbG9yIjpudWxsLCJMaW5lV2VpZ2h0IjowLjAsIkxpbmVUeXBlIjowLCJQYXJlbnRTdHlsZSI6bnVsbH0sIlBhcmVudFN0eWxlIjp7IiRyZWYiOiIxMDcifX0sIkRhdGVTdHlsZSI6eyIkaWQiOiIzNzYiLCJGb250U2V0dGluZ3MiOnsiJGlkIjoiMzc3IiwiRm9udFNpemUiOjEwLCJGb250TmFtZSI6IkNhbGlicmkiLCJJc0JvbGQiOmZhbHNlLCJJc0l0YWxpYyI6ZmFsc2UsIklzVW5kZXJsaW5lZCI6ZmFsc2UsIlBhcmVudFN0eWxlIjp7IiRyZWYiOiIxMTUifX0sIkF1dG9TaXplIjowLCJGb3JlZ3JvdW5kIjp7IiRpZCI6IjM3OCIsIkNvbG9yIjp7IiRpZCI6IjM3O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4MCIsIkxpbmVDb2xvciI6bnVsbCwiTGluZVdlaWdodCI6MC4wLCJMaW5lVHlwZSI6MCwiUGFyZW50U3R5bGUiOm51bGx9LCJQYXJlbnRTdHlsZSI6eyIkcmVmIjoiMTE0In19LCJEYXRlRm9ybWF0Ijp7IiRpZCI6IjM4MS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gyIiwiR3JvdXBOYW1lIjpudWxsLCJTdGFydERhdGUiOiIyMDE2LTEwLTA0VDAwOjAwOjAwWiIsIkVuZERhdGUiOiIyMDE2LTExLTA3VDIzOjU5OjU5Ljk5OVoiLCJQZXJjZW50YWdlQ29tcGxldGUiOm51bGwsIlN0eWxlIjp7IiRpZCI6IjM4MyIsIlNoYXBlIjoyLCJTaGFwZVRoaWNrbmVzcyI6MSwiRHVyYXRpb25Gb3JtYXQiOjAsIkluY2x1ZGVOb25Xb3JraW5nRGF5c0luRHVyYXRpb24iOmZhbHNlLCJQZXJjZW50YWdlQ29tcGxldGVTdHlsZSI6eyIkaWQiOiIzODQiLCJGb250U2V0dGluZ3MiOnsiJGlkIjoiMzg1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2IiwiTGluZUNvbG9yIjpudWxsLCJMaW5lV2VpZ2h0IjowLjAsIkxpbmVUeXBlIjowLCJQYXJlbnRTdHlsZSI6bnVsbH0sIlBhcmVudFN0eWxlIjp7IiRyZWYiOiI4MSJ9fSwiRHVyYXRpb25TdHlsZSI6eyIkaWQiOiIzODciLCJGb250U2V0dGluZ3MiOnsiJGlkIjoiMzg4IiwiRm9udFNpemUiOjEwLCJGb250TmFtZSI6IkNhbGlicmkiLCJJc0JvbGQiOmZhbHNlLCJJc0l0YWxpYyI6ZmFsc2UsIklzVW5kZXJsaW5lZCI6ZmFsc2UsIlBhcmVudFN0eWxlIjp7IiRyZWYiOiI4OSJ9fSwiQXV0b1NpemUiOjAsIkZvcmVncm91bmQiOnsiJGlkIjoiMzg5IiwiQ29sb3IiOnsiJGlkIjoiMzkw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SIsIkxpbmVDb2xvciI6bnVsbCwiTGluZVdlaWdodCI6MC4wLCJMaW5lVHlwZSI6MCwiUGFyZW50U3R5bGUiOm51bGx9LCJQYXJlbnRTdHlsZSI6eyIkcmVmIjoiODgifX0sIkhvcml6b250YWxDb25uZWN0b3JTdHlsZSI6eyIkaWQiOiIzOTIiLCJMaW5lQ29sb3IiOnsiJHJlZiI6Ijk2In0sIkxpbmVXZWlnaHQiOjAuMCwiTGluZVR5cGUiOjAsIlBhcmVudFN0eWxlIjp7IiRyZWYiOiI5NSJ9fSwiVmVydGljYWxDb25uZWN0b3JTdHlsZSI6eyIkaWQiOiIzOTM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TQiLCJNYXJnaW4iOnsiJHJlZiI6IjEwMiJ9LCJQYWRkaW5nIjp7IiRyZWYiOiIxMDMifSwiQmFja2dyb3VuZCI6eyIkaWQiOiIzOTUiLCJDb2xvciI6eyIkaWQiOiIzOTYiLCJBIjoyNTUsIlIiOjk4LCJHIjoxODEsIkIiOjEyM319LCJJc1Zpc2libGUiOnRydWUsIldpZHRoIjowLjAsIkhlaWdodCI6MTYuMCwiQm9yZGVyU3R5bGUiOnsiJGlkIjoiMzk3IiwiTGluZUNvbG9yIjp7IiRpZCI6IjM5OCIsIiR0eXBlIjoiTkxSRS5Db21tb24uRG9tLlNvbGlkQ29sb3JCcnVzaCwgTkxSRS5Db21tb24iLCJDb2xvciI6eyIkaWQiOiIzOTkiLCJBIjoyNTUsIlIiOjI1NSwiRyI6MCwiQiI6MH19LCJMaW5lV2VpZ2h0IjowLjAsIkxpbmVUeXBlIjowLCJQYXJlbnRTdHlsZSI6bnVsbH0sIlBhcmVudFN0eWxlIjp7IiRyZWYiOiIxMDEifX0sIlRpdGxlU3R5bGUiOnsiJGlkIjoiNDAwIiwiRm9udFNldHRpbmdzIjp7IiRpZCI6IjQwMSIsIkZvbnRTaXplIjoxMCwiRm9udE5hbWUiOiJDYWxpYnJpIiwiSXNCb2xkIjp0cnVlLCJJc0l0YWxpYyI6ZmFsc2UsIklzVW5kZXJsaW5lZCI6ZmFsc2UsIlBhcmVudFN0eWxlIjp7IiRyZWYiOiIxMDgifX0sIkF1dG9TaXplIjowLCJGb3JlZ3JvdW5kIjp7IiRpZCI6IjQwMiIsIkNvbG9yIjp7IiRpZCI6IjQwMy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DA0IiwiTGluZUNvbG9yIjpudWxsLCJMaW5lV2VpZ2h0IjowLjAsIkxpbmVUeXBlIjowLCJQYXJlbnRTdHlsZSI6bnVsbH0sIlBhcmVudFN0eWxlIjp7IiRyZWYiOiIxMDcifX0sIkRhdGVTdHlsZSI6eyIkaWQiOiI0MDUiLCJGb250U2V0dGluZ3MiOnsiJGlkIjoiNDA2IiwiRm9udFNpemUiOjEwLCJGb250TmFtZSI6IkNhbGlicmkiLCJJc0JvbGQiOmZhbHNlLCJJc0l0YWxpYyI6ZmFsc2UsIklzVW5kZXJsaW5lZCI6ZmFsc2UsIlBhcmVudFN0eWxlIjp7IiRyZWYiOiIxMTUifX0sIkF1dG9TaXplIjowLCJGb3JlZ3JvdW5kIjp7IiRpZCI6IjQwNyIsIkNvbG9yIjp7IiRpZCI6IjQwO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OSIsIkxpbmVDb2xvciI6bnVsbCwiTGluZVdlaWdodCI6MC4wLCJMaW5lVHlwZSI6MCwiUGFyZW50U3R5bGUiOm51bGx9LCJQYXJlbnRTdHlsZSI6eyIkcmVmIjoiMTE0In19LCJEYXRlRm9ybWF0Ijp7IiRpZCI6IjQxMC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xMSIsIlJvb3QiOnsiJGlkIjoiNDEyIiwiSW1wb3J0SWQiOm51bGwsIklzSW1wb3J0ZWQiOmZhbHNlLCJDaGlsZHJlbiI6W119fSwiU2V0dGluZ3MiOnsiJGlkIjoiNDEz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A1LTEwVDIzOjU5OjU5Ljk5OVoiLCJFbmREYXRlIjoiMjAxNy0wMS0zMFQyMzo1OTo1OS45OTlaIiwiRm9ybWF0IjoiTU1NIiwiVHlwZSI6MiwiQXV0b0RhdGVSYW5nZSI6dHJ1ZSwiV29ya2luZ0RheXMiOjMxLCJUb2RheU1hcmtlclRleHQiOiJUb2RheSIsIkF1dG9TY2FsZVR5cGUiOnRydWV9LCJNaWxlc3RvbmVzIjpbeyIkaWQiOiIxMjMiLCJEYXRlIjoiMjAxNi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Tg4MDgwNTEyMTUzLCJJc0N1c3RvbSI6dHJ1ZX0sIklkIjoiYTU4ZjI5NDgtN2MwMy00M2MwLThhYmMtZjQxOTEzZTQwY2FlIiwiSW1wb3J0SWQiOm51bGwsIlRpdGxlIjoiTWlsZXN0b25lIDEiLCJOb3RlIjpudWxsLCJIeXBlcmxpbmsiOm51bGwsIklzQ2hhbmdlZCI6ZmFsc2UsIklzTmV3Ijp0cnVlfSx7IiRpZCI6IjE0NCIsIkRhdGUiOiIyMDE2LTA1LTE1VDIzOjU5OjU5Ljk5OVoiLCJTdHlsZSI6eyIkaWQiOiIxNDUiLCJTaGFwZSI6MiwiQ29ubmVjdG9yTWFyZ2luIjp7IiRyZWYiOiI1NCJ9LCJDb25uZWN0b3JTdHlsZSI6eyIkaWQiOiIxNDYiLCJMaW5lQ29sb3IiOnsiJGlkIjoiMTQ3IiwiJHR5cGUiOiJOTFJFLkNvbW1vbi5Eb20uU29saWRDb2xvckJydXNoLCBOTFJFLkNvbW1vbiIsIkNvbG9yIjp7IiRpZCI6IjE0OCIsIkEiOjI1NSwiUiI6OCwiRyI6MTI3LCJCIjoxOTV9fSwiTGluZVdlaWdodCI6MS4wLCJMaW5lVHlwZSI6MCwiUGFyZW50U3R5bGUiOnsiJHJlZiI6IjU1In19LCJJc0JlbG93VGltZWJhbmQiOmZhbHNlLCJIaWRlRGF0ZSI6ZmFsc2UsIlNoYXBlU2l6ZSI6MSwiU3BhY2luZyI6MC4wLCJQYWRkaW5nIjp7IiRpZCI6IjE0OSIsIlRvcCI6MCwiTGVmdCI6MCwiUmlnaHQiOjAsIkJvdHRvbSI6MH0sIlNoYXBlU3R5bGUiOnsiJGlkIjoiMTUwIiwiTWFyZ2luIjp7IiRyZWYiOiI2MCJ9LCJQYWRkaW5nIjp7IiRyZWYiOiI2MSJ9LCJCYWNrZ3JvdW5kIjp7IiRpZCI6IjE1MSIsIkNvbG9yIjp7IiRpZCI6IjE1MiIsIkEiOjI1NSwiUiI6OCwiRyI6MTI3LCJCIjoxOTV9fSwiSXNWaXNpYmxlIjp0cnVlLCJXaWR0aCI6MTMuMCwiSGVpZ2h0IjoxMy4wLCJCb3JkZXJTdHlsZSI6eyIkaWQiOiIxNTMiLCJMaW5lQ29sb3IiOnsiJHJlZiI6IjYzIn0sIkxpbmVXZWlnaHQiOjAuMCwiTGluZVR5cGUiOjAsIlBhcmVudFN0eWxlIjp7IiRyZWYiOiI2MiJ9fSwiUGFyZW50U3R5bGUiOnsiJHJlZiI6IjU5In19LCJUaXRsZVN0eWxlIjp7IiRpZCI6IjE1NCIsIkZvbnRTZXR0aW5ncyI6eyIkaWQiOiIxNTUiLCJGb250U2l6ZSI6MTAsIkZvbnROYW1lIjoiQ2FsaWJyaSIsIklzQm9sZCI6dHJ1ZSwiSXNJdGFsaWMiOmZhbHNlLCJJc1VuZGVybGluZWQiOmZhbHNlLCJQYXJlbnRTdHlsZSI6eyIkcmVmIjoiNjYifX0sIkF1dG9TaXplIjowLCJGb3JlZ3JvdW5kIjp7IiRpZCI6IjE1NiIsIkNvbG9yIjp7IiRpZCI6IjE1Ny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4IiwiTGluZUNvbG9yIjpudWxsLCJMaW5lV2VpZ2h0IjowLjAsIkxpbmVUeXBlIjowLCJQYXJlbnRTdHlsZSI6bnVsbH0sIlBhcmVudFN0eWxlIjp7IiRyZWYiOiI2NSJ9fSwiRGF0ZVN0eWxlIjp7IiRpZCI6IjE1OSIsIkZvbnRTZXR0aW5ncyI6eyIkaWQiOiIxNjAiLCJGb250U2l6ZSI6MTAsIkZvbnROYW1lIjoiQ2FsaWJyaSIsIklzQm9sZCI6ZmFsc2UsIklzSXRhbGljIjpmYWxzZSwiSXNVbmRlcmxpbmVkIjpmYWxzZSwiUGFyZW50U3R5bGUiOnsiJHJlZiI6IjczIn19LCJBdXRvU2l6ZSI6MCwiRm9yZWdyb3VuZCI6eyIkaWQiOiIxNjEiLCJDb2xvciI6eyIkaWQiOiIxNjI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MiLCJMaW5lQ29sb3IiOm51bGwsIkxpbmVXZWlnaHQiOjAuMCwiTGluZVR5cGUiOjAsIlBhcmVudFN0eWxlIjpudWxsfSwiUGFyZW50U3R5bGUiOnsiJHJlZiI6IjcyIn19LCJEYXRlRm9ybWF0Ijp7IiRyZWYiOiI3OSJ9LCJJc1Zpc2libGUiOnRydWUsIlBhcmVudFN0eWxlIjp7IiRyZWYiOiI1MyJ9fSwiUG9zaXRpb24iOnsiJGlkIjoiMTY0IiwiUmF0aW8iOjAuMTA4MDkzMDM1NjYyNjE1NzQsIklzQ3VzdG9tIjp0cnVlfSwiSWQiOiI1Mjc0M2RlOC1iYjZkLTQwNDQtODk2Zi00NzM4OThmZTlkYTciLCJJbXBvcnRJZCI6bnVsbCwiVGl0bGUiOiJNaWxlc3RvbmUgMiIsIk5vdGUiOm51bGwsIkh5cGVybGluayI6bnVsbCwiSXNDaGFuZ2VkIjpmYWxzZSwiSXNOZXciOnRydWV9LHsiJGlkIjoiMTY1IiwiRGF0ZSI6IjIwMTYtMDctMjFUMjM6NTk6NTkuOTk5WiIsIlN0eWxlIjp7IiRpZCI6IjE2NiIsIlNoYXBlIjo4LCJDb25uZWN0b3JNYXJnaW4iOnsiJHJlZiI6IjU0In0sIkNvbm5lY3RvclN0eWxlIjp7IiRpZCI6IjE2NyIsIkxpbmVDb2xvciI6eyIkaWQiOiIxNjgiLCIkdHlwZSI6Ik5MUkUuQ29tbW9uLkRvbS5Tb2xpZENvbG9yQnJ1c2gsIE5MUkUuQ29tbW9uIiwiQ29sb3IiOnsiJGlkIjoiMTY5IiwiQSI6MjU1LCJSIjo4LCJHIjoxMjcsIkIiOjE5NX19LCJMaW5lV2VpZ2h0IjoxLjAsIkxpbmVUeXBlIjowLCJQYXJlbnRTdHlsZSI6eyIkcmVmIjoiNTUifX0sIklzQmVsb3dUaW1lYmFuZCI6ZmFsc2UsIkhpZGVEYXRlIjpmYWxzZSwiU2hhcGVTaXplIjoxLCJTcGFjaW5nIjowLjAsIlBhZGRpbmciOnsiJGlkIjoiMTcwIiwiVG9wIjowLCJMZWZ0IjowLCJSaWdodCI6MCwiQm90dG9tIjowfSwiU2hhcGVTdHlsZSI6eyIkaWQiOiIxNzEiLCJNYXJnaW4iOnsiJHJlZiI6IjYwIn0sIlBhZGRpbmciOnsiJHJlZiI6IjYxIn0sIkJhY2tncm91bmQiOnsiJGlkIjoiMTcyIiwiQ29sb3IiOnsiJGlkIjoiMTczIiwiQSI6MjU1LCJSIjo4LCJHIjoxMjcsIkIiOjE5NX19LCJJc1Zpc2libGUiOnRydWUsIldpZHRoIjoxOC4wLCJIZWlnaHQiOjIwLjAsIkJvcmRlclN0eWxlIjp7IiRpZCI6IjE3NCIsIkxpbmVDb2xvciI6eyIkcmVmIjoiNjMifSwiTGluZVdlaWdodCI6MC4wLCJMaW5lVHlwZSI6MCwiUGFyZW50U3R5bGUiOnsiJHJlZiI6IjYyIn19LCJQYXJlbnRTdHlsZSI6eyIkcmVmIjoiNTkifX0sIlRpdGxlU3R5bGUiOnsiJGlkIjoiMTc1IiwiRm9udFNldHRpbmdzIjp7IiRpZCI6IjE3NiIsIkZvbnRTaXplIjoxMCwiRm9udE5hbWUiOiJDYWxpYnJpIiwiSXNCb2xkIjp0cnVlLCJJc0l0YWxpYyI6ZmFsc2UsIklzVW5kZXJsaW5lZCI6ZmFsc2UsIlBhcmVudFN0eWxlIjp7IiRyZWYiOiI2NiJ9fSwiQXV0b1NpemUiOjAsIkZvcmVncm91bmQiOnsiJGlkIjoiMTc3IiwiQ29sb3IiOnsiJGlkIjoiMTc4IiwiQSI6MjU1LCJSIjo1OSwiRyI6ODksIkIiOjE1Mn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kiLCJMaW5lQ29sb3IiOm51bGwsIkxpbmVXZWlnaHQiOjAuMCwiTGluZVR5cGUiOjAsIlBhcmVudFN0eWxlIjpudWxsfSwiUGFyZW50U3R5bGUiOnsiJHJlZiI6IjY1In19LCJEYXRlU3R5bGUiOnsiJGlkIjoiMTgwIiwiRm9udFNldHRpbmdzIjp7IiRpZCI6IjE4MSIsIkZvbnRTaXplIjoxMCwiRm9udE5hbWUiOiJDYWxpYnJpIiwiSXNCb2xkIjpmYWxzZSwiSXNJdGFsaWMiOmZhbHNlLCJJc1VuZGVybGluZWQiOmZhbHNlLCJQYXJlbnRTdHlsZSI6eyIkcmVmIjoiNzMifX0sIkF1dG9TaXplIjowLCJGb3JlZ3JvdW5kIjp7IiRpZCI6IjE4MiIsIkNvbG9yIjp7IiRpZCI6IjE4My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CIsIkxpbmVDb2xvciI6bnVsbCwiTGluZVdlaWdodCI6MC4wLCJMaW5lVHlwZSI6MCwiUGFyZW50U3R5bGUiOm51bGx9LCJQYXJlbnRTdHlsZSI6eyIkcmVmIjoiNzIifX0sIkRhdGVGb3JtYXQiOnsiJHJlZiI6Ijc5In0sIklzVmlzaWJsZSI6dHJ1ZSwiUGFyZW50U3R5bGUiOnsiJHJlZiI6IjUzIn19LCJQb3NpdGlvbiI6eyIkaWQiOiIxODUiLCJSYXRpbyI6MC4wODQwNjI0MjA4ODAzNTMwMTIsIklzQ3VzdG9tIjp0cnVlfSwiSWQiOiJhNTRiYzgyNy1iMDUxLTQ2ZDEtOGI1NS05ZjYxODcyM2UyYjQiLCJJbXBvcnRJZCI6bnVsbCwiVGl0bGUiOiJNaWxlc3RvbmUgMyIsIk5vdGUiOm51bGwsIkh5cGVybGluayI6bnVsbCwiSXNDaGFuZ2VkIjpmYWxzZSwiSXNOZXciOnRydWV9LHsiJGlkIjoiMTg2IiwiRGF0ZSI6IjIwMTYtMDgtMTJUMjM6NTk6NTkuOTk5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yMTcwMTM4ODg4OCwiSXNDdXN0b20iOnRydWV9LCJJZCI6IjkzYWZiNTU0LTU1MmEtNDIyMS1hNTM4LTBmNzkxOTQwOWFhNyIsIkltcG9ydElkIjpudWxsLCJUaXRsZSI6Ik1pbGVzdG9uZSA0IiwiTm90ZSI6bnVsbCwiSHlwZXJsaW5rIjpudWxsLCJJc0NoYW5nZWQiOmZhbHNlLCJJc05ldyI6dHJ1ZX0seyIkaWQiOiIyMDciLCJEYXRlIjoiMjAxNi0xMS0wN1QyMzo1OTo1OS45OTlaIiwiU3R5bGUiOnsiJGlkIjoiMjA4IiwiU2hhcGUiOjE0LCJDb25uZWN0b3JNYXJnaW4iOnsiJHJlZiI6IjU0In0sIkNvbm5lY3RvclN0eWxlIjp7IiRpZCI6IjIwOSIsIkxpbmVDb2xvciI6eyIkaWQiOiIyMTAiLCIkdHlwZSI6Ik5MUkUuQ29tbW9uLkRvbS5Tb2xpZENvbG9yQnJ1c2gsIE5MUkUuQ29tbW9uIiwiQ29sb3IiOnsiJGlkIjoiMjExIiwiQSI6MjU1LCJSIjoyNTUsIkciOjE5MiwiQiI6MH19LCJMaW5lV2VpZ2h0IjoxLjAsIkxpbmVUeXBlIjowLCJQYXJlbnRTdHlsZSI6eyIkcmVmIjoiNTUifX0sIklzQmVsb3dUaW1lYmFuZCI6ZmFsc2UsIkhpZGVEYXRlIjpmYWxzZSwiU2hhcGVTaXplIjoxLCJTcGFjaW5nIjowLjAsIlBhZGRpbmciOnsiJGlkIjoiMjEyIiwiVG9wIjowLCJMZWZ0IjowLCJSaWdodCI6MCwiQm90dG9tIjowfSwiU2hhcGVTdHlsZSI6eyIkaWQiOiIyMTMiLCJNYXJnaW4iOnsiJHJlZiI6IjYwIn0sIlBhZGRpbmciOnsiJHJlZiI6IjYxIn0sIkJhY2tncm91bmQiOnsiJGlkIjoiMjE0IiwiQ29sb3IiOnsiJGlkIjoiMjE1IiwiQSI6MjU1LCJSIjoyNTUsIkciOjE5MiwiQiI6MH19LCJJc1Zpc2libGUiOnRydWUsIldpZHRoIjoxOC4wLCJIZWlnaHQiOjIwLjAsIkJvcmRlclN0eWxlIjp7IiRpZCI6IjIxNiIsIkxpbmVDb2xvciI6eyIkcmVmIjoiNjMifSwiTGluZVdlaWdodCI6MC4wLCJMaW5lVHlwZSI6MCwiUGFyZW50U3R5bGUiOnsiJHJlZiI6IjYyIn19LCJQYXJlbnRTdHlsZSI6eyIkcmVmIjoiNTkifX0sIlRpdGxlU3R5bGUiOnsiJGlkIjoiMjE3IiwiRm9udFNldHRpbmdzIjp7IiRpZCI6IjIxOCIsIkZvbnRTaXplIjoxMCwiRm9udE5hbWUiOiJDYWxpYnJpIiwiSXNCb2xkIjp0cnVlLCJJc0l0YWxpYyI6ZmFsc2UsIklzVW5kZXJsaW5lZCI6ZmFsc2UsIlBhcmVudFN0eWxlIjp7IiRyZWYiOiI2NiJ9fSwiQXV0b1NpemUiOjAsIkZvcmVncm91bmQiOnsiJGlkIjoiMjE5IiwiQ29sb3IiOnsiJGlkIjoiMjIwIiwiQSI6MjU1LCJSIjoyNTUsIkciOjE1MywiQiI6M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jEiLCJMaW5lQ29sb3IiOm51bGwsIkxpbmVXZWlnaHQiOjAuMCwiTGluZVR5cGUiOjAsIlBhcmVudFN0eWxlIjpudWxsfSwiUGFyZW50U3R5bGUiOnsiJHJlZiI6IjY1In19LCJEYXRlU3R5bGUiOnsiJGlkIjoiMjIyIiwiRm9udFNldHRpbmdzIjp7IiRpZCI6IjIyMy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NCIsIkxpbmVDb2xvciI6bnVsbCwiTGluZVdlaWdodCI6MC4wLCJMaW5lVHlwZSI6MCwiUGFyZW50U3R5bGUiOm51bGx9LCJQYXJlbnRTdHlsZSI6eyIkcmVmIjoiNzIifX0sIkRhdGVGb3JtYXQiOnsiJHJlZiI6Ijc5In0sIklzVmlzaWJsZSI6dHJ1ZSwiUGFyZW50U3R5bGUiOnsiJHJlZiI6IjUzIn19LCJQb3NpdGlvbiI6eyIkaWQiOiIyMjUiLCJSYXRpbyI6MC4xMDExMzUxNjkxMzUxOTk2NSwiSXNDdXN0b20iOnRydWV9LCJJZCI6IjZhMjgzYjM2LTczNzUtNDE1Yi05MmIwLWU1ZmM0ZTE2YTBjYyIsIkltcG9ydElkIjpudWxsLCJUaXRsZSI6Ik1pbGVzdG9uZSA1IiwiTm90ZSI6bnVsbCwiSHlwZXJsaW5rIjpudWxsLCJJc0NoYW5nZWQiOmZhbHNlLCJJc05ldyI6dHJ1ZX0seyIkaWQiOiIyMjYiLCJEYXRlIjoiMjAxNi0xMi0yMFQyMzo1OTo1OS45OTlaIiwiU3R5bGUiOnsiJGlkIjoiMjI3IiwiU2hhcGUiOjgsIkNvbm5lY3Rvck1hcmdpbiI6eyIkcmVmIjoiNTQifSwiQ29ubmVjdG9yU3R5bGUiOnsiJGlkIjoiMjI4IiwiTGluZUNvbG9yIjp7IiRpZCI6IjIyOSIsIiR0eXBlIjoiTkxSRS5Db21tb24uRG9tLlNvbGlkQ29sb3JCcnVzaCwgTkxSRS5Db21tb24iLCJDb2xvciI6eyIkaWQiOiIyMzAiLCJBIjoyNTUsIlIiOjk4LCJHIjoxODEsIkIiOjEyM319LCJMaW5lV2VpZ2h0IjoxLjAsIkxpbmVUeXBlIjowLCJQYXJlbnRTdHlsZSI6eyIkcmVmIjoiNTUifX0sIklzQmVsb3dUaW1lYmFuZCI6ZmFsc2UsIkhpZGVEYXRlIjpmYWxzZSwiU2hhcGVTaXplIjoxLCJTcGFjaW5nIjowLjAsIlBhZGRpbmciOnsiJGlkIjoiMjMxIiwiVG9wIjowLCJMZWZ0IjowLCJSaWdodCI6MCwiQm90dG9tIjowfSwiU2hhcGVTdHlsZSI6eyIkaWQiOiIyMzIiLCJNYXJnaW4iOnsiJHJlZiI6IjYwIn0sIlBhZGRpbmciOnsiJHJlZiI6IjYxIn0sIkJhY2tncm91bmQiOnsiJGlkIjoiMjMzIiwiQ29sb3IiOnsiJGlkIjoiMjM0IiwiQSI6MjU1LCJSIjo5OCwiRyI6MTgxLCJCIjoxMjN9fSwiSXNWaXNpYmxlIjp0cnVlLCJXaWR0aCI6MTguMCwiSGVpZ2h0IjoyMC4wLCJCb3JkZXJTdHlsZSI6eyIkaWQiOiIyMzUiLCJMaW5lQ29sb3IiOnsiJHJlZiI6IjYzIn0sIkxpbmVXZWlnaHQiOjAuMCwiTGluZVR5cGUiOjAsIlBhcmVudFN0eWxlIjp7IiRyZWYiOiI2MiJ9fSwiUGFyZW50U3R5bGUiOnsiJHJlZiI6IjU5In19LCJUaXRsZVN0eWxlIjp7IiRpZCI6IjIzNiIsIkZvbnRTZXR0aW5ncyI6eyIkaWQiOiIyMzciLCJGb250U2l6ZSI6MTAsIkZvbnROYW1lIjoiQ2FsaWJyaSIsIklzQm9sZCI6dHJ1ZSwiSXNJdGFsaWMiOmZhbHNlLCJJc1VuZGVybGluZWQiOmZhbHNlLCJQYXJlbnRTdHlsZSI6eyIkcmVmIjoiNjYifX0sIkF1dG9TaXplIjowLCJGb3JlZ3JvdW5kIjp7IiRpZCI6IjIzOCIsIkNvbG9yIjp7IiRpZCI6IjIzOS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QwIiwiTGluZUNvbG9yIjpudWxsLCJMaW5lV2VpZ2h0IjowLjAsIkxpbmVUeXBlIjowLCJQYXJlbnRTdHlsZSI6bnVsbH0sIlBhcmVudFN0eWxlIjp7IiRyZWYiOiI2NSJ9fSwiRGF0ZVN0eWxlIjp7IiRpZCI6IjI0MSIsIkZvbnRTZXR0aW5ncyI6eyIkaWQiOiIyNDI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NDMiLCJMaW5lQ29sb3IiOm51bGwsIkxpbmVXZWlnaHQiOjAuMCwiTGluZVR5cGUiOjAsIlBhcmVudFN0eWxlIjpudWxsfSwiUGFyZW50U3R5bGUiOnsiJHJlZiI6IjcyIn19LCJEYXRlRm9ybWF0Ijp7IiRyZWYiOiI3OSJ9LCJJc1Zpc2libGUiOnRydWUsIlBhcmVudFN0eWxlIjp7IiRyZWYiOiI1MyJ9fSwiUG9zaXRpb24iOnsiJGlkIjoiMjQ0IiwiUmF0aW8iOjAuMDU4NjkyMTk3NDQ2NDY5OTA0LCJJc0N1c3RvbSI6dHJ1ZX0sIklkIjoiN2IwOTk2NDYtNGZmZC00Y2QzLWEzYjMtODNhYjFiYTIyNDM4IiwiSW1wb3J0SWQiOm51bGwsIlRpdGxlIjoiTWlsZXN0b25lIDYiLCJOb3RlIjpudWxsLCJIeXBlcmxpbmsiOm51bGwsIklzQ2hhbmdlZCI6ZmFsc2UsIklzTmV3Ijp0cnVlfSx7IiRpZCI6IjI0NSIsIkRhdGUiOiIyMDE3LTAxLTMwVDIzOjU5OjU5Ljk5OV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Dk2MTg1MzA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Dg1ODU2MTE5OCwiSXNDdXN0b20iOnRydWV9LCJJZCI6IjdmNTgzZGUwLTg1NGEtNGNhYy1iODk4LTM3ZjNhMzc5YmI0YSIsIkltcG9ydElkIjpudWxsLCJUaXRsZSI6Ik1pbGVzdG9uZSA3IiwiTm90ZSI6bnVsbCwiSHlwZXJsaW5rIjpudWxsLCJJc0NoYW5nZWQiOmZhbHNlLCJJc05ldyI6dHJ1ZX1dLCJUYXNrcyI6W3siJGlkIjoiMjY2IiwiR3JvdXBOYW1lIjpudWxsLCJTdGFydERhdGUiOiIyMDE2LTA3LTI1VDAwOjAwOjAwWiIsIkVuZERhdGUiOiIyMDE2LTA4LTAxVDIzOjU5OjU5Ljk5OVoiLCJQZXJjZW50YWdlQ29tcGxldGUiOm51bGwsIlN0eWxlIjp7IiRpZCI6IjI2NyIsIlNoYXBlIjoyLCJTaGFwZVRoaWNrbmVzcyI6MSwiRHVyYXRpb25Gb3JtYXQiOjAsIkluY2x1ZGVOb25Xb3JraW5nRGF5c0luRHVyYXRpb24iOmZhbHNlLCJQZXJjZW50YWdlQ29tcGxldGVTdHlsZSI6eyIkaWQiOiIyNjgiLCJGb250U2V0dGluZ3MiOnsiJGlkIjoiMjY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wIiwiTGluZUNvbG9yIjpudWxsLCJMaW5lV2VpZ2h0IjowLjAsIkxpbmVUeXBlIjowLCJQYXJlbnRTdHlsZSI6bnVsbH0sIlBhcmVudFN0eWxlIjp7IiRyZWYiOiI4MSJ9fSwiRHVyYXRpb25TdHlsZSI6eyIkaWQiOiIyNzEiLCJGb250U2V0dGluZ3MiOnsiJGlkIjoiMjcyIiwiRm9udFNpemUiOjEwLCJGb250TmFtZSI6IkNhbGlicmkiLCJJc0JvbGQiOmZhbHNlLCJJc0l0YWxpYyI6ZmFsc2UsIklzVW5kZXJsaW5lZCI6ZmFsc2UsIlBhcmVudFN0eWxlIjp7IiRyZWYiOiI4OSJ9fSwiQXV0b1NpemUiOjAsIkZvcmVncm91bmQiOnsiJGlkIjoiMjczIiwiQ29sb3IiOnsiJGlkIjoiMjc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SIsIkxpbmVDb2xvciI6bnVsbCwiTGluZVdlaWdodCI6MC4wLCJMaW5lVHlwZSI6MCwiUGFyZW50U3R5bGUiOm51bGx9LCJQYXJlbnRTdHlsZSI6eyIkcmVmIjoiODgifX0sIkhvcml6b250YWxDb25uZWN0b3JTdHlsZSI6eyIkaWQiOiIyNzYiLCJMaW5lQ29sb3IiOnsiJHJlZiI6Ijk2In0sIkxpbmVXZWlnaHQiOjAuMCwiTGluZVR5cGUiOjAsIlBhcmVudFN0eWxlIjp7IiRyZWYiOiI5NSJ9fSwiVmVydGljYWxDb25uZWN0b3JTdHlsZSI6eyIkaWQiOiIyNz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giLCJNYXJnaW4iOnsiJHJlZiI6IjEwMiJ9LCJQYWRkaW5nIjp7IiRyZWYiOiIxMDMifSwiQmFja2dyb3VuZCI6eyIkaWQiOiIyNzkiLCJDb2xvciI6eyIkaWQiOiIyODAiLCJBIjoyNTUsIlIiOjgsIkciOjEyNywiQiI6MTk1fX0sIklzVmlzaWJsZSI6dHJ1ZSwiV2lkdGgiOjAuMCwiSGVpZ2h0IjoxNi4wLCJCb3JkZXJTdHlsZSI6eyIkaWQiOiIyODEiLCJMaW5lQ29sb3IiOnsiJGlkIjoiMjgyIiwiJHR5cGUiOiJOTFJFLkNvbW1vbi5Eb20uU29saWRDb2xvckJydXNoLCBOTFJFLkNvbW1vbiIsIkNvbG9yIjp7IiRpZCI6IjI4MyIsIkEiOjI1NSwiUiI6MjU1LCJHIjowLCJCIjowfX0sIkxpbmVXZWlnaHQiOjAuMCwiTGluZVR5cGUiOjAsIlBhcmVudFN0eWxlIjpudWxsfSwiUGFyZW50U3R5bGUiOnsiJHJlZiI6IjEwMSJ9fSwiVGl0bGVTdHlsZSI6eyIkaWQiOiIyODQiLCJGb250U2V0dGluZ3MiOnsiJGlkIjoiMjg1IiwiRm9udFNpemUiOjEwLCJGb250TmFtZSI6IkNhbGlicmkiLCJJc0JvbGQiOnRydWUsIklzSXRhbGljIjpmYWxzZSwiSXNVbmRlcmxpbmVkIjpmYWxzZSwiUGFyZW50U3R5bGUiOnsiJHJlZiI6IjEwOCJ9fSwiQXV0b1NpemUiOjAsIkZvcmVncm91bmQiOnsiJGlkIjoiMjg2IiwiQ29sb3IiOnsiJGlkIjoiMjg3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giLCJMaW5lQ29sb3IiOm51bGwsIkxpbmVXZWlnaHQiOjAuMCwiTGluZVR5cGUiOjAsIlBhcmVudFN0eWxlIjpudWxsfSwiUGFyZW50U3R5bGUiOnsiJHJlZiI6IjEwNyJ9fSwiRGF0ZVN0eWxlIjp7IiRpZCI6IjI4OSIsIkZvbnRTZXR0aW5ncyI6eyIkaWQiOiIyOTAiLCJGb250U2l6ZSI6MTAsIkZvbnROYW1lIjoiQ2FsaWJyaSIsIklzQm9sZCI6ZmFsc2UsIklzSXRhbGljIjpmYWxzZSwiSXNVbmRlcmxpbmVkIjpmYWxzZSwiUGFyZW50U3R5bGUiOnsiJHJlZiI6IjExNSJ9fSwiQXV0b1NpemUiOjAsIkZvcmVncm91bmQiOnsiJGlkIjoiMjkxIiwiQ29sb3IiOnsiJGlkIjoiMjky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zIiwiTGluZUNvbG9yIjpudWxsLCJMaW5lV2VpZ2h0IjowLjAsIkxpbmVUeXBlIjowLCJQYXJlbnRTdHlsZSI6bnVsbH0sIlBhcmVudFN0eWxlIjp7IiRyZWYiOiIxMTQifX0sIkRhdGVGb3JtYXQiOnsiJGlkIjoiMjk0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TUiLCJHcm91cE5hbWUiOm51bGwsIlN0YXJ0RGF0ZSI6IjIwMTYtMDgtMTVUMDA6MDA6MDBaIiwiRW5kRGF0ZSI6IjIwMTYtMDktMDdUMjM6NTk6NTkuOTk5WiIsIlBlcmNlbnRhZ2VDb21wbGV0ZSI6bnVsbCwiU3R5bGUiOnsiJGlkIjoiMjk2IiwiU2hhcGUiOjIsIlNoYXBlVGhpY2tuZXNzIjoxLCJEdXJhdGlvbkZvcm1hdCI6MCwiSW5jbHVkZU5vbldvcmtpbmdEYXlzSW5EdXJhdGlvbiI6ZmFsc2UsIlBlcmNlbnRhZ2VDb21wbGV0ZVN0eWxlIjp7IiRpZCI6IjI5NyIsIkZvbnRTZXR0aW5ncyI6eyIkaWQiOiIyOT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kiLCJMaW5lQ29sb3IiOm51bGwsIkxpbmVXZWlnaHQiOjAuMCwiTGluZVR5cGUiOjAsIlBhcmVudFN0eWxlIjpudWxsfSwiUGFyZW50U3R5bGUiOnsiJHJlZiI6IjgxIn19LCJEdXJhdGlvblN0eWxlIjp7IiRpZCI6IjMwMCIsIkZvbnRTZXR0aW5ncyI6eyIkaWQiOiIzMDEiLCJGb250U2l6ZSI6MTAsIkZvbnROYW1lIjoiQ2FsaWJyaSIsIklzQm9sZCI6ZmFsc2UsIklzSXRhbGljIjpmYWxzZSwiSXNVbmRlcmxpbmVkIjpmYWxzZSwiUGFyZW50U3R5bGUiOnsiJHJlZiI6Ijg5In19LCJBdXRvU2l6ZSI6MCwiRm9yZWdyb3VuZCI6eyIkaWQiOiIzMDIiLCJDb2xvciI6eyIkaWQiOiIzMDM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0IiwiTGluZUNvbG9yIjpudWxsLCJMaW5lV2VpZ2h0IjowLjAsIkxpbmVUeXBlIjowLCJQYXJlbnRTdHlsZSI6bnVsbH0sIlBhcmVudFN0eWxlIjp7IiRyZWYiOiI4OCJ9fSwiSG9yaXpvbnRhbENvbm5lY3RvclN0eWxlIjp7IiRpZCI6IjMwNSIsIkxpbmVDb2xvciI6eyIkcmVmIjoiOTYifSwiTGluZVdlaWdodCI6MC4wLCJMaW5lVHlwZSI6MCwiUGFyZW50U3R5bGUiOnsiJHJlZiI6Ijk1In19LCJWZXJ0aWNhbENvbm5lY3RvclN0eWxlIjp7IiRpZCI6IjMwNi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NyIsIk1hcmdpbiI6eyIkcmVmIjoiMTAyIn0sIlBhZGRpbmciOnsiJHJlZiI6IjEwMyJ9LCJCYWNrZ3JvdW5kIjp7IiRpZCI6IjMwOCIsIkNvbG9yIjp7IiRpZCI6IjMwOSIsIkEiOjI1NSwiUiI6MjEwLCJHIjo3MSwiQiI6Mzh9fSwiSXNWaXNpYmxlIjp0cnVlLCJXaWR0aCI6MC4wLCJIZWlnaHQiOjE2LjAsIkJvcmRlclN0eWxlIjp7IiRpZCI6IjMxMCIsIkxpbmVDb2xvciI6eyIkaWQiOiIzMTEiLCIkdHlwZSI6Ik5MUkUuQ29tbW9uLkRvbS5Tb2xpZENvbG9yQnJ1c2gsIE5MUkUuQ29tbW9uIiwiQ29sb3IiOnsiJGlkIjoiMzEyIiwiQSI6MjU1LCJSIjoyNTUsIkciOjAsIkIiOjB9fSwiTGluZVdlaWdodCI6MC4wLCJMaW5lVHlwZSI6MCwiUGFyZW50U3R5bGUiOm51bGx9LCJQYXJlbnRTdHlsZSI6eyIkcmVmIjoiMTAxIn19LCJUaXRsZVN0eWxlIjp7IiRpZCI6IjMxMyIsIkZvbnRTZXR0aW5ncyI6eyIkaWQiOiIzMTQiLCJGb250U2l6ZSI6MTAsIkZvbnROYW1lIjoiQ2FsaWJyaSIsIklzQm9sZCI6dHJ1ZSwiSXNJdGFsaWMiOmZhbHNlLCJJc1VuZGVybGluZWQiOmZhbHNlLCJQYXJlbnRTdHlsZSI6eyIkcmVmIjoiMTA4In19LCJBdXRvU2l6ZSI6MCwiRm9yZWdyb3VuZCI6eyIkaWQiOiIzMTUiLCJDb2xvciI6eyIkaWQiOiIzMTY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NyIsIkxpbmVDb2xvciI6bnVsbCwiTGluZVdlaWdodCI6MC4wLCJMaW5lVHlwZSI6MCwiUGFyZW50U3R5bGUiOm51bGx9LCJQYXJlbnRTdHlsZSI6eyIkcmVmIjoiMTA3In19LCJEYXRlU3R5bGUiOnsiJGlkIjoiMzE4IiwiRm9udFNldHRpbmdzIjp7IiRpZCI6IjMxOSIsIkZvbnRTaXplIjoxMCwiRm9udE5hbWUiOiJDYWxpYnJpIiwiSXNCb2xkIjpmYWxzZSwiSXNJdGFsaWMiOmZhbHNlLCJJc1VuZGVybGluZWQiOmZhbHNlLCJQYXJlbnRTdHlsZSI6eyIkcmVmIjoiMTE1In19LCJBdXRvU2l6ZSI6MCwiRm9yZWdyb3VuZCI6eyIkaWQiOiIzMjAiLCJDb2xvciI6eyIkaWQiOiIzMjE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aWQiOiIzMjM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yNCIsIkdyb3VwTmFtZSI6bnVsbCwiU3RhcnREYXRlIjoiMjAxNi0wOC0xNVQwMDowMDowMFoiLCJFbmREYXRlIjoiMjAxNi0wOS0xN1QyMzo1OTo1OS45O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UzIiwiR3JvdXBOYW1lIjpudWxsLCJTdGFydERhdGUiOiIyMDE2LTA5LTA4VDAwOjAwOjAwWiIsIkVuZERhdGUiOiIyMDE2LTA5LTMwVDIzOjU5OjU5Ljk5OVoiLCJQZXJjZW50YWdlQ29tcGxldGUiOm51bGwsIlN0eWxlIjp7IiRpZCI6IjM1NCIsIlNoYXBlIjoyLCJTaGFwZVRoaWNrbmVzcyI6MSwiRHVyYXRpb25Gb3JtYXQiOjAsIkluY2x1ZGVOb25Xb3JraW5nRGF5c0luRHVyYXRpb24iOmZhbHNlLCJQZXJjZW50YWdlQ29tcGxldGVTdHlsZSI6eyIkaWQiOiIzNTUiLCJGb250U2V0dGluZ3MiOnsiJGlkIjoiMzU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3IiwiTGluZUNvbG9yIjpudWxsLCJMaW5lV2VpZ2h0IjowLjAsIkxpbmVUeXBlIjowLCJQYXJlbnRTdHlsZSI6bnVsbH0sIlBhcmVudFN0eWxlIjp7IiRyZWYiOiI4MSJ9fSwiRHVyYXRpb25TdHlsZSI6eyIkaWQiOiIzNTgiLCJGb250U2V0dGluZ3MiOnsiJGlkIjoiMzU5IiwiRm9udFNpemUiOjEwLCJGb250TmFtZSI6IkNhbGlicmkiLCJJc0JvbGQiOmZhbHNlLCJJc0l0YWxpYyI6ZmFsc2UsIklzVW5kZXJsaW5lZCI6ZmFsc2UsIlBhcmVudFN0eWxlIjp7IiRyZWYiOiI4OSJ9fSwiQXV0b1NpemUiOjAsIkZvcmVncm91bmQiOnsiJGlkIjoiMzYwIiwiQ29sb3IiOnsiJGlkIjoiMzYx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2MiIsIkxpbmVDb2xvciI6bnVsbCwiTGluZVdlaWdodCI6MC4wLCJMaW5lVHlwZSI6MCwiUGFyZW50U3R5bGUiOm51bGx9LCJQYXJlbnRTdHlsZSI6eyIkcmVmIjoiODgifX0sIkhvcml6b250YWxDb25uZWN0b3JTdHlsZSI6eyIkaWQiOiIzNjMiLCJMaW5lQ29sb3IiOnsiJHJlZiI6Ijk2In0sIkxpbmVXZWlnaHQiOjAuMCwiTGluZVR5cGUiOjAsIlBhcmVudFN0eWxlIjp7IiRyZWYiOiI5NSJ9fSwiVmVydGljYWxDb25uZWN0b3JTdHlsZSI6eyIkaWQiOiIzNjQ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jUiLCJNYXJnaW4iOnsiJHJlZiI6IjEwMiJ9LCJQYWRkaW5nIjp7IiRyZWYiOiIxMDMifSwiQmFja2dyb3VuZCI6eyIkaWQiOiIzNjYiLCJDb2xvciI6eyIkaWQiOiIzNjciLCJBIjoyNTUsIlIiOjk4LCJHIjoxODEsIkIiOjEyM319LCJJc1Zpc2libGUiOnRydWUsIldpZHRoIjowLjAsIkhlaWdodCI6MTYuMCwiQm9yZGVyU3R5bGUiOnsiJGlkIjoiMzY4IiwiTGluZUNvbG9yIjp7IiRpZCI6IjM2OSIsIiR0eXBlIjoiTkxSRS5Db21tb24uRG9tLlNvbGlkQ29sb3JCcnVzaCwgTkxSRS5Db21tb24iLCJDb2xvciI6eyIkaWQiOiIzNzAiLCJBIjoyNTUsIlIiOjI1NSwiRyI6MCwiQiI6MH19LCJMaW5lV2VpZ2h0IjowLjAsIkxpbmVUeXBlIjowLCJQYXJlbnRTdHlsZSI6bnVsbH0sIlBhcmVudFN0eWxlIjp7IiRyZWYiOiIxMDEifX0sIlRpdGxlU3R5bGUiOnsiJGlkIjoiMzcxIiwiRm9udFNldHRpbmdzIjp7IiRpZCI6IjM3MiIsIkZvbnRTaXplIjoxMCwiRm9udE5hbWUiOiJDYWxpYnJpIiwiSXNCb2xkIjp0cnVlLCJJc0l0YWxpYyI6ZmFsc2UsIklzVW5kZXJsaW5lZCI6ZmFsc2UsIlBhcmVudFN0eWxlIjp7IiRyZWYiOiIxMDgifX0sIkF1dG9TaXplIjowLCJGb3JlZ3JvdW5kIjp7IiRpZCI6IjM3MyIsIkNvbG9yIjp7IiRpZCI6IjM3NC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c1IiwiTGluZUNvbG9yIjpudWxsLCJMaW5lV2VpZ2h0IjowLjAsIkxpbmVUeXBlIjowLCJQYXJlbnRTdHlsZSI6bnVsbH0sIlBhcmVudFN0eWxlIjp7IiRyZWYiOiIxMDcifX0sIkRhdGVTdHlsZSI6eyIkaWQiOiIzNzYiLCJGb250U2V0dGluZ3MiOnsiJGlkIjoiMzc3IiwiRm9udFNpemUiOjEwLCJGb250TmFtZSI6IkNhbGlicmkiLCJJc0JvbGQiOmZhbHNlLCJJc0l0YWxpYyI6ZmFsc2UsIklzVW5kZXJsaW5lZCI6ZmFsc2UsIlBhcmVudFN0eWxlIjp7IiRyZWYiOiIxMTUifX0sIkF1dG9TaXplIjowLCJGb3JlZ3JvdW5kIjp7IiRpZCI6IjM3OCIsIkNvbG9yIjp7IiRpZCI6IjM3O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4MCIsIkxpbmVDb2xvciI6bnVsbCwiTGluZVdlaWdodCI6MC4wLCJMaW5lVHlwZSI6MCwiUGFyZW50U3R5bGUiOm51bGx9LCJQYXJlbnRTdHlsZSI6eyIkcmVmIjoiMTE0In19LCJEYXRlRm9ybWF0Ijp7IiRpZCI6IjM4MS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gyIiwiR3JvdXBOYW1lIjpudWxsLCJTdGFydERhdGUiOiIyMDE2LTEwLTA0VDAwOjAwOjAwWiIsIkVuZERhdGUiOiIyMDE2LTExLTA3VDIzOjU5OjU5Ljk5OVoiLCJQZXJjZW50YWdlQ29tcGxldGUiOm51bGwsIlN0eWxlIjp7IiRpZCI6IjM4MyIsIlNoYXBlIjoyLCJTaGFwZVRoaWNrbmVzcyI6MSwiRHVyYXRpb25Gb3JtYXQiOjAsIkluY2x1ZGVOb25Xb3JraW5nRGF5c0luRHVyYXRpb24iOmZhbHNlLCJQZXJjZW50YWdlQ29tcGxldGVTdHlsZSI6eyIkaWQiOiIzODQiLCJGb250U2V0dGluZ3MiOnsiJGlkIjoiMzg1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2IiwiTGluZUNvbG9yIjpudWxsLCJMaW5lV2VpZ2h0IjowLjAsIkxpbmVUeXBlIjowLCJQYXJlbnRTdHlsZSI6bnVsbH0sIlBhcmVudFN0eWxlIjp7IiRyZWYiOiI4MSJ9fSwiRHVyYXRpb25TdHlsZSI6eyIkaWQiOiIzODciLCJGb250U2V0dGluZ3MiOnsiJGlkIjoiMzg4IiwiRm9udFNpemUiOjEwLCJGb250TmFtZSI6IkNhbGlicmkiLCJJc0JvbGQiOmZhbHNlLCJJc0l0YWxpYyI6ZmFsc2UsIklzVW5kZXJsaW5lZCI6ZmFsc2UsIlBhcmVudFN0eWxlIjp7IiRyZWYiOiI4OSJ9fSwiQXV0b1NpemUiOjAsIkZvcmVncm91bmQiOnsiJGlkIjoiMzg5IiwiQ29sb3IiOnsiJGlkIjoiMzkw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SIsIkxpbmVDb2xvciI6bnVsbCwiTGluZVdlaWdodCI6MC4wLCJMaW5lVHlwZSI6MCwiUGFyZW50U3R5bGUiOm51bGx9LCJQYXJlbnRTdHlsZSI6eyIkcmVmIjoiODgifX0sIkhvcml6b250YWxDb25uZWN0b3JTdHlsZSI6eyIkaWQiOiIzOTIiLCJMaW5lQ29sb3IiOnsiJHJlZiI6Ijk2In0sIkxpbmVXZWlnaHQiOjAuMCwiTGluZVR5cGUiOjAsIlBhcmVudFN0eWxlIjp7IiRyZWYiOiI5NSJ9fSwiVmVydGljYWxDb25uZWN0b3JTdHlsZSI6eyIkaWQiOiIzOTM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TQiLCJNYXJnaW4iOnsiJHJlZiI6IjEwMiJ9LCJQYWRkaW5nIjp7IiRyZWYiOiIxMDMifSwiQmFja2dyb3VuZCI6eyIkaWQiOiIzOTUiLCJDb2xvciI6eyIkaWQiOiIzOTYiLCJBIjoyNTUsIlIiOjk4LCJHIjoxODEsIkIiOjEyM319LCJJc1Zpc2libGUiOnRydWUsIldpZHRoIjowLjAsIkhlaWdodCI6MTYuMCwiQm9yZGVyU3R5bGUiOnsiJGlkIjoiMzk3IiwiTGluZUNvbG9yIjp7IiRpZCI6IjM5OCIsIiR0eXBlIjoiTkxSRS5Db21tb24uRG9tLlNvbGlkQ29sb3JCcnVzaCwgTkxSRS5Db21tb24iLCJDb2xvciI6eyIkaWQiOiIzOTkiLCJBIjoyNTUsIlIiOjI1NSwiRyI6MCwiQiI6MH19LCJMaW5lV2VpZ2h0IjowLjAsIkxpbmVUeXBlIjowLCJQYXJlbnRTdHlsZSI6bnVsbH0sIlBhcmVudFN0eWxlIjp7IiRyZWYiOiIxMDEifX0sIlRpdGxlU3R5bGUiOnsiJGlkIjoiNDAwIiwiRm9udFNldHRpbmdzIjp7IiRpZCI6IjQwMSIsIkZvbnRTaXplIjoxMCwiRm9udE5hbWUiOiJDYWxpYnJpIiwiSXNCb2xkIjp0cnVlLCJJc0l0YWxpYyI6ZmFsc2UsIklzVW5kZXJsaW5lZCI6ZmFsc2UsIlBhcmVudFN0eWxlIjp7IiRyZWYiOiIxMDgifX0sIkF1dG9TaXplIjowLCJGb3JlZ3JvdW5kIjp7IiRpZCI6IjQwMiIsIkNvbG9yIjp7IiRpZCI6IjQwMy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DA0IiwiTGluZUNvbG9yIjpudWxsLCJMaW5lV2VpZ2h0IjowLjAsIkxpbmVUeXBlIjowLCJQYXJlbnRTdHlsZSI6bnVsbH0sIlBhcmVudFN0eWxlIjp7IiRyZWYiOiIxMDcifX0sIkRhdGVTdHlsZSI6eyIkaWQiOiI0MDUiLCJGb250U2V0dGluZ3MiOnsiJGlkIjoiNDA2IiwiRm9udFNpemUiOjEwLCJGb250TmFtZSI6IkNhbGlicmkiLCJJc0JvbGQiOmZhbHNlLCJJc0l0YWxpYyI6ZmFsc2UsIklzVW5kZXJsaW5lZCI6ZmFsc2UsIlBhcmVudFN0eWxlIjp7IiRyZWYiOiIxMTUifX0sIkF1dG9TaXplIjowLCJGb3JlZ3JvdW5kIjp7IiRpZCI6IjQwNyIsIkNvbG9yIjp7IiRpZCI6IjQwO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OSIsIkxpbmVDb2xvciI6bnVsbCwiTGluZVdlaWdodCI6MC4wLCJMaW5lVHlwZSI6MCwiUGFyZW50U3R5bGUiOm51bGx9LCJQYXJlbnRTdHlsZSI6eyIkcmVmIjoiMTE0In19LCJEYXRlRm9ybWF0Ijp7IiRpZCI6IjQxMC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xMSIsIlJvb3QiOnsiJGlkIjoiNDEyIiwiSW1wb3J0SWQiOm51bGwsIklzSW1wb3J0ZWQiOmZhbHNlLCJDaGlsZHJlbiI6W119fSwiU2V0dGluZ3MiOnsiJGlkIjoiNDEz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
  <p:tag name="__MASTER" val="__part_0"/>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white_template">
  <a:themeElements>
    <a:clrScheme name="">
      <a:dk1>
        <a:srgbClr val="000066"/>
      </a:dk1>
      <a:lt1>
        <a:srgbClr val="FFFFFF"/>
      </a:lt1>
      <a:dk2>
        <a:srgbClr val="000000"/>
      </a:dk2>
      <a:lt2>
        <a:srgbClr val="808080"/>
      </a:lt2>
      <a:accent1>
        <a:srgbClr val="81C474"/>
      </a:accent1>
      <a:accent2>
        <a:srgbClr val="FF99CC"/>
      </a:accent2>
      <a:accent3>
        <a:srgbClr val="FFFFFF"/>
      </a:accent3>
      <a:accent4>
        <a:srgbClr val="000056"/>
      </a:accent4>
      <a:accent5>
        <a:srgbClr val="C1DEBC"/>
      </a:accent5>
      <a:accent6>
        <a:srgbClr val="E78AB9"/>
      </a:accent6>
      <a:hlink>
        <a:srgbClr val="387FB4"/>
      </a:hlink>
      <a:folHlink>
        <a:srgbClr val="03ABCD"/>
      </a:folHlink>
    </a:clrScheme>
    <a:fontScheme name="3_white_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lnDef>
  </a:objectDefaults>
  <a:extraClrSchemeLst>
    <a:extraClrScheme>
      <a:clrScheme name="1_whit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hite_template 13">
        <a:dk1>
          <a:srgbClr val="000000"/>
        </a:dk1>
        <a:lt1>
          <a:srgbClr val="FFFFFF"/>
        </a:lt1>
        <a:dk2>
          <a:srgbClr val="17588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14">
        <a:dk1>
          <a:srgbClr val="000000"/>
        </a:dk1>
        <a:lt1>
          <a:srgbClr val="FFFFFF"/>
        </a:lt1>
        <a:dk2>
          <a:srgbClr val="175889"/>
        </a:dk2>
        <a:lt2>
          <a:srgbClr val="808080"/>
        </a:lt2>
        <a:accent1>
          <a:srgbClr val="B9C8DE"/>
        </a:accent1>
        <a:accent2>
          <a:srgbClr val="009999"/>
        </a:accent2>
        <a:accent3>
          <a:srgbClr val="FFFFFF"/>
        </a:accent3>
        <a:accent4>
          <a:srgbClr val="000000"/>
        </a:accent4>
        <a:accent5>
          <a:srgbClr val="D9E0EC"/>
        </a:accent5>
        <a:accent6>
          <a:srgbClr val="008A8A"/>
        </a:accent6>
        <a:hlink>
          <a:srgbClr val="FFAA11"/>
        </a:hlink>
        <a:folHlink>
          <a:srgbClr val="175889"/>
        </a:folHlink>
      </a:clrScheme>
      <a:clrMap bg1="lt1" tx1="dk1" bg2="lt2" tx2="dk2" accent1="accent1" accent2="accent2" accent3="accent3" accent4="accent4" accent5="accent5" accent6="accent6" hlink="hlink" folHlink="folHlink"/>
    </a:extraClrScheme>
    <a:extraClrScheme>
      <a:clrScheme name="1_white_template 15">
        <a:dk1>
          <a:srgbClr val="000000"/>
        </a:dk1>
        <a:lt1>
          <a:srgbClr val="FFFFFF"/>
        </a:lt1>
        <a:dk2>
          <a:srgbClr val="17588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
      <a:clrScheme name="1_white_template 16">
        <a:dk1>
          <a:srgbClr val="000000"/>
        </a:dk1>
        <a:lt1>
          <a:srgbClr val="FFFFFF"/>
        </a:lt1>
        <a:dk2>
          <a:srgbClr val="00669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4332</TotalTime>
  <Words>1812</Words>
  <Application>Microsoft Office PowerPoint</Application>
  <PresentationFormat>Экран (4:3)</PresentationFormat>
  <Paragraphs>244</Paragraphs>
  <Slides>36</Slides>
  <Notes>33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36</vt:i4>
      </vt:variant>
    </vt:vector>
  </HeadingPairs>
  <TitlesOfParts>
    <vt:vector size="48" baseType="lpstr">
      <vt:lpstr>MS PGothic</vt:lpstr>
      <vt:lpstr>MS PGothic</vt:lpstr>
      <vt:lpstr>Arial</vt:lpstr>
      <vt:lpstr>Calibri</vt:lpstr>
      <vt:lpstr>Calibri,Bold</vt:lpstr>
      <vt:lpstr>Times</vt:lpstr>
      <vt:lpstr>Verdana</vt:lpstr>
      <vt:lpstr>Verdana Bold</vt:lpstr>
      <vt:lpstr>Wingdings</vt:lpstr>
      <vt:lpstr>Default Design</vt:lpstr>
      <vt:lpstr>1_Default Design</vt:lpstr>
      <vt:lpstr>3_white_template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Страны - ‘Завсегдатаи'</vt:lpstr>
      <vt:lpstr>Презентация PowerPoint</vt:lpstr>
      <vt:lpstr>ИНСТРУМЕНТ РАЗВИТИЯ СОТРУДНИЧЕСТВА (DCI) В АЗИИ</vt:lpstr>
      <vt:lpstr>Презентация PowerPoint</vt:lpstr>
      <vt:lpstr>ИНСТРУМЕНТ РАЗВИТИЯ СОТРУДНИЧЕСТВА   (DCI) В ЛАТИНСКОЙ АМЕРИКЕ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Международная Кредитная Мобильность График подготовки Контрактных документов </vt:lpstr>
      <vt:lpstr>Презентация PowerPoint</vt:lpstr>
      <vt:lpstr>Презентация PowerPoint</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Hugo (EAC)</dc:creator>
  <cp:lastModifiedBy>User_Acer</cp:lastModifiedBy>
  <cp:revision>846</cp:revision>
  <cp:lastPrinted>2016-10-15T08:46:20Z</cp:lastPrinted>
  <dcterms:created xsi:type="dcterms:W3CDTF">2015-11-27T14:30:03Z</dcterms:created>
  <dcterms:modified xsi:type="dcterms:W3CDTF">2016-10-15T12:11:49Z</dcterms:modified>
</cp:coreProperties>
</file>