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4020" r:id="rId5"/>
  </p:sldMasterIdLst>
  <p:notesMasterIdLst>
    <p:notesMasterId r:id="rId48"/>
  </p:notesMasterIdLst>
  <p:handoutMasterIdLst>
    <p:handoutMasterId r:id="rId49"/>
  </p:handoutMasterIdLst>
  <p:sldIdLst>
    <p:sldId id="561" r:id="rId6"/>
    <p:sldId id="546" r:id="rId7"/>
    <p:sldId id="562" r:id="rId8"/>
    <p:sldId id="567" r:id="rId9"/>
    <p:sldId id="583" r:id="rId10"/>
    <p:sldId id="584" r:id="rId11"/>
    <p:sldId id="585" r:id="rId12"/>
    <p:sldId id="510" r:id="rId13"/>
    <p:sldId id="511" r:id="rId14"/>
    <p:sldId id="586" r:id="rId15"/>
    <p:sldId id="587" r:id="rId16"/>
    <p:sldId id="518" r:id="rId17"/>
    <p:sldId id="483" r:id="rId18"/>
    <p:sldId id="536" r:id="rId19"/>
    <p:sldId id="588" r:id="rId20"/>
    <p:sldId id="589" r:id="rId21"/>
    <p:sldId id="548" r:id="rId22"/>
    <p:sldId id="555" r:id="rId23"/>
    <p:sldId id="565" r:id="rId24"/>
    <p:sldId id="570" r:id="rId25"/>
    <p:sldId id="571" r:id="rId26"/>
    <p:sldId id="463" r:id="rId27"/>
    <p:sldId id="464" r:id="rId28"/>
    <p:sldId id="494" r:id="rId29"/>
    <p:sldId id="590" r:id="rId30"/>
    <p:sldId id="573" r:id="rId31"/>
    <p:sldId id="574" r:id="rId32"/>
    <p:sldId id="575" r:id="rId33"/>
    <p:sldId id="468" r:id="rId34"/>
    <p:sldId id="591" r:id="rId35"/>
    <p:sldId id="576" r:id="rId36"/>
    <p:sldId id="581" r:id="rId37"/>
    <p:sldId id="580" r:id="rId38"/>
    <p:sldId id="540" r:id="rId39"/>
    <p:sldId id="541" r:id="rId40"/>
    <p:sldId id="549" r:id="rId41"/>
    <p:sldId id="481" r:id="rId42"/>
    <p:sldId id="537" r:id="rId43"/>
    <p:sldId id="544" r:id="rId44"/>
    <p:sldId id="578" r:id="rId45"/>
    <p:sldId id="579" r:id="rId46"/>
    <p:sldId id="403" r:id="rId47"/>
  </p:sldIdLst>
  <p:sldSz cx="9906000" cy="6858000" type="A4"/>
  <p:notesSz cx="6724650" cy="9874250"/>
  <p:defaultTextStyle>
    <a:defPPr>
      <a:defRPr lang="en-GB"/>
    </a:defPPr>
    <a:lvl1pPr algn="l" rtl="0" fontAlgn="base">
      <a:spcBef>
        <a:spcPct val="0"/>
      </a:spcBef>
      <a:spcAft>
        <a:spcPct val="0"/>
      </a:spcAft>
      <a:defRPr sz="2400" kern="1200">
        <a:solidFill>
          <a:srgbClr val="FF0000"/>
        </a:solidFill>
        <a:latin typeface="Verdana" pitchFamily="34" charset="0"/>
        <a:ea typeface="+mn-ea"/>
        <a:cs typeface="Arial" pitchFamily="34" charset="0"/>
        <a:sym typeface="Webdings" pitchFamily="18" charset="2"/>
      </a:defRPr>
    </a:lvl1pPr>
    <a:lvl2pPr marL="457200" algn="l" rtl="0" fontAlgn="base">
      <a:spcBef>
        <a:spcPct val="0"/>
      </a:spcBef>
      <a:spcAft>
        <a:spcPct val="0"/>
      </a:spcAft>
      <a:defRPr sz="2400" kern="1200">
        <a:solidFill>
          <a:srgbClr val="FF0000"/>
        </a:solidFill>
        <a:latin typeface="Verdana" pitchFamily="34" charset="0"/>
        <a:ea typeface="+mn-ea"/>
        <a:cs typeface="Arial" pitchFamily="34" charset="0"/>
        <a:sym typeface="Webdings" pitchFamily="18" charset="2"/>
      </a:defRPr>
    </a:lvl2pPr>
    <a:lvl3pPr marL="914400" algn="l" rtl="0" fontAlgn="base">
      <a:spcBef>
        <a:spcPct val="0"/>
      </a:spcBef>
      <a:spcAft>
        <a:spcPct val="0"/>
      </a:spcAft>
      <a:defRPr sz="2400" kern="1200">
        <a:solidFill>
          <a:srgbClr val="FF0000"/>
        </a:solidFill>
        <a:latin typeface="Verdana" pitchFamily="34" charset="0"/>
        <a:ea typeface="+mn-ea"/>
        <a:cs typeface="Arial" pitchFamily="34" charset="0"/>
        <a:sym typeface="Webdings" pitchFamily="18" charset="2"/>
      </a:defRPr>
    </a:lvl3pPr>
    <a:lvl4pPr marL="1371600" algn="l" rtl="0" fontAlgn="base">
      <a:spcBef>
        <a:spcPct val="0"/>
      </a:spcBef>
      <a:spcAft>
        <a:spcPct val="0"/>
      </a:spcAft>
      <a:defRPr sz="2400" kern="1200">
        <a:solidFill>
          <a:srgbClr val="FF0000"/>
        </a:solidFill>
        <a:latin typeface="Verdana" pitchFamily="34" charset="0"/>
        <a:ea typeface="+mn-ea"/>
        <a:cs typeface="Arial" pitchFamily="34" charset="0"/>
        <a:sym typeface="Webdings" pitchFamily="18" charset="2"/>
      </a:defRPr>
    </a:lvl4pPr>
    <a:lvl5pPr marL="1828800" algn="l" rtl="0" fontAlgn="base">
      <a:spcBef>
        <a:spcPct val="0"/>
      </a:spcBef>
      <a:spcAft>
        <a:spcPct val="0"/>
      </a:spcAft>
      <a:defRPr sz="2400" kern="1200">
        <a:solidFill>
          <a:srgbClr val="FF0000"/>
        </a:solidFill>
        <a:latin typeface="Verdana" pitchFamily="34" charset="0"/>
        <a:ea typeface="+mn-ea"/>
        <a:cs typeface="Arial" pitchFamily="34" charset="0"/>
        <a:sym typeface="Webdings" pitchFamily="18" charset="2"/>
      </a:defRPr>
    </a:lvl5pPr>
    <a:lvl6pPr marL="2286000" algn="l" defTabSz="914400" rtl="0" eaLnBrk="1" latinLnBrk="0" hangingPunct="1">
      <a:defRPr sz="2400" kern="1200">
        <a:solidFill>
          <a:srgbClr val="FF0000"/>
        </a:solidFill>
        <a:latin typeface="Verdana" pitchFamily="34" charset="0"/>
        <a:ea typeface="+mn-ea"/>
        <a:cs typeface="Arial" pitchFamily="34" charset="0"/>
        <a:sym typeface="Webdings" pitchFamily="18" charset="2"/>
      </a:defRPr>
    </a:lvl6pPr>
    <a:lvl7pPr marL="2743200" algn="l" defTabSz="914400" rtl="0" eaLnBrk="1" latinLnBrk="0" hangingPunct="1">
      <a:defRPr sz="2400" kern="1200">
        <a:solidFill>
          <a:srgbClr val="FF0000"/>
        </a:solidFill>
        <a:latin typeface="Verdana" pitchFamily="34" charset="0"/>
        <a:ea typeface="+mn-ea"/>
        <a:cs typeface="Arial" pitchFamily="34" charset="0"/>
        <a:sym typeface="Webdings" pitchFamily="18" charset="2"/>
      </a:defRPr>
    </a:lvl7pPr>
    <a:lvl8pPr marL="3200400" algn="l" defTabSz="914400" rtl="0" eaLnBrk="1" latinLnBrk="0" hangingPunct="1">
      <a:defRPr sz="2400" kern="1200">
        <a:solidFill>
          <a:srgbClr val="FF0000"/>
        </a:solidFill>
        <a:latin typeface="Verdana" pitchFamily="34" charset="0"/>
        <a:ea typeface="+mn-ea"/>
        <a:cs typeface="Arial" pitchFamily="34" charset="0"/>
        <a:sym typeface="Webdings" pitchFamily="18" charset="2"/>
      </a:defRPr>
    </a:lvl8pPr>
    <a:lvl9pPr marL="3657600" algn="l" defTabSz="914400" rtl="0" eaLnBrk="1" latinLnBrk="0" hangingPunct="1">
      <a:defRPr sz="2400" kern="1200">
        <a:solidFill>
          <a:srgbClr val="FF0000"/>
        </a:solidFill>
        <a:latin typeface="Verdana" pitchFamily="34" charset="0"/>
        <a:ea typeface="+mn-ea"/>
        <a:cs typeface="Arial" pitchFamily="34" charset="0"/>
        <a:sym typeface="Webdings" pitchFamily="18" charset="2"/>
      </a:defRPr>
    </a:lvl9pPr>
  </p:defaultTextStyle>
  <p:extLst>
    <p:ext uri="{EFAFB233-063F-42B5-8137-9DF3F51BA10A}">
      <p15:sldGuideLst xmlns:p15="http://schemas.microsoft.com/office/powerpoint/2012/main">
        <p15:guide id="1" orient="horz" pos="784">
          <p15:clr>
            <a:srgbClr val="A4A3A4"/>
          </p15:clr>
        </p15:guide>
        <p15:guide id="2" pos="184">
          <p15:clr>
            <a:srgbClr val="A4A3A4"/>
          </p15:clr>
        </p15:guide>
      </p15:sldGuideLst>
    </p:ext>
    <p:ext uri="{2D200454-40CA-4A62-9FC3-DE9A4176ACB9}">
      <p15:notesGuideLst xmlns:p15="http://schemas.microsoft.com/office/powerpoint/2012/main">
        <p15:guide id="1" orient="horz" pos="3110">
          <p15:clr>
            <a:srgbClr val="A4A3A4"/>
          </p15:clr>
        </p15:guide>
        <p15:guide id="2" pos="211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7F69"/>
    <a:srgbClr val="007E3F"/>
    <a:srgbClr val="339966"/>
    <a:srgbClr val="00CC99"/>
    <a:srgbClr val="336699"/>
    <a:srgbClr val="FF00FF"/>
    <a:srgbClr val="FF9900"/>
    <a:srgbClr val="FF0000"/>
    <a:srgbClr val="FF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autoAdjust="0"/>
    <p:restoredTop sz="85591" autoAdjust="0"/>
  </p:normalViewPr>
  <p:slideViewPr>
    <p:cSldViewPr snapToGrid="0">
      <p:cViewPr varScale="1">
        <p:scale>
          <a:sx n="96" d="100"/>
          <a:sy n="96" d="100"/>
        </p:scale>
        <p:origin x="1722" y="84"/>
      </p:cViewPr>
      <p:guideLst>
        <p:guide orient="horz" pos="784"/>
        <p:guide pos="184"/>
      </p:guideLst>
    </p:cSldViewPr>
  </p:slideViewPr>
  <p:outlineViewPr>
    <p:cViewPr>
      <p:scale>
        <a:sx n="33" d="100"/>
        <a:sy n="33" d="100"/>
      </p:scale>
      <p:origin x="18" y="2323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1560" y="-102"/>
      </p:cViewPr>
      <p:guideLst>
        <p:guide orient="horz" pos="3110"/>
        <p:guide pos="211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a:solidFill>
                  <a:schemeClr val="tx2"/>
                </a:solidFill>
              </a:defRPr>
            </a:pPr>
            <a:r>
              <a:rPr lang="ru-RU" sz="2000" dirty="0" smtClean="0">
                <a:solidFill>
                  <a:schemeClr val="tx2"/>
                </a:solidFill>
              </a:rPr>
              <a:t>Соответствующие заявки</a:t>
            </a:r>
            <a:r>
              <a:rPr lang="en-US" sz="2000" dirty="0" smtClean="0">
                <a:solidFill>
                  <a:schemeClr val="tx2"/>
                </a:solidFill>
              </a:rPr>
              <a:t>: </a:t>
            </a:r>
            <a:r>
              <a:rPr lang="en-US" sz="2000" dirty="0" smtClean="0">
                <a:solidFill>
                  <a:srgbClr val="C00000"/>
                </a:solidFill>
              </a:rPr>
              <a:t>89</a:t>
            </a:r>
            <a:endParaRPr lang="en-US" sz="2000" dirty="0">
              <a:solidFill>
                <a:srgbClr val="C00000"/>
              </a:solidFill>
            </a:endParaRPr>
          </a:p>
        </c:rich>
      </c:tx>
      <c:layout>
        <c:manualLayout>
          <c:xMode val="edge"/>
          <c:yMode val="edge"/>
          <c:x val="2.7701762689499879E-2"/>
          <c:y val="3.4803648379014472E-2"/>
        </c:manualLayout>
      </c:layout>
      <c:overlay val="0"/>
    </c:title>
    <c:autoTitleDeleted val="0"/>
    <c:plotArea>
      <c:layout>
        <c:manualLayout>
          <c:layoutTarget val="inner"/>
          <c:xMode val="edge"/>
          <c:yMode val="edge"/>
          <c:x val="0.12657090344327115"/>
          <c:y val="0.16549147260788447"/>
          <c:w val="0.65390117578971885"/>
          <c:h val="0.72060567815170451"/>
        </c:manualLayout>
      </c:layout>
      <c:pieChart>
        <c:varyColors val="1"/>
        <c:ser>
          <c:idx val="0"/>
          <c:order val="0"/>
          <c:tx>
            <c:strRef>
              <c:f>Sheet1!$B$1</c:f>
              <c:strCache>
                <c:ptCount val="1"/>
                <c:pt idx="0">
                  <c:v>Applications</c:v>
                </c:pt>
              </c:strCache>
            </c:strRef>
          </c:tx>
          <c:explosion val="14"/>
          <c:dPt>
            <c:idx val="0"/>
            <c:bubble3D val="0"/>
            <c:spPr>
              <a:solidFill>
                <a:schemeClr val="accent5">
                  <a:lumMod val="75000"/>
                </a:schemeClr>
              </a:solidFill>
            </c:spPr>
          </c:dPt>
          <c:dPt>
            <c:idx val="1"/>
            <c:bubble3D val="0"/>
            <c:spPr>
              <a:solidFill>
                <a:schemeClr val="accent4">
                  <a:lumMod val="75000"/>
                </a:schemeClr>
              </a:solidFill>
            </c:spPr>
          </c:dPt>
          <c:dPt>
            <c:idx val="2"/>
            <c:bubble3D val="0"/>
            <c:spPr>
              <a:solidFill>
                <a:schemeClr val="accent6"/>
              </a:solidFill>
            </c:spPr>
          </c:dPt>
          <c:dLbls>
            <c:delete val="1"/>
          </c:dLbls>
          <c:cat>
            <c:strRef>
              <c:f>Sheet1!$A$2:$A$4</c:f>
              <c:strCache>
                <c:ptCount val="3"/>
                <c:pt idx="0">
                  <c:v>HU</c:v>
                </c:pt>
                <c:pt idx="1">
                  <c:v>HS</c:v>
                </c:pt>
                <c:pt idx="2">
                  <c:v>LS</c:v>
                </c:pt>
              </c:strCache>
            </c:strRef>
          </c:cat>
          <c:val>
            <c:numRef>
              <c:f>Sheet1!$B$2:$B$4</c:f>
              <c:numCache>
                <c:formatCode>General</c:formatCode>
                <c:ptCount val="3"/>
                <c:pt idx="0">
                  <c:v>29</c:v>
                </c:pt>
                <c:pt idx="1">
                  <c:v>44</c:v>
                </c:pt>
                <c:pt idx="2">
                  <c:v>16</c:v>
                </c:pt>
              </c:numCache>
            </c:numRef>
          </c:val>
        </c:ser>
        <c:dLbls>
          <c:dLblPos val="ctr"/>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rgbClr val="C00000"/>
                </a:solidFill>
              </a:defRPr>
            </a:pPr>
            <a:r>
              <a:rPr lang="ru-RU" sz="2000" dirty="0" smtClean="0">
                <a:solidFill>
                  <a:schemeClr val="tx2"/>
                </a:solidFill>
              </a:rPr>
              <a:t>Отобранные проекты</a:t>
            </a:r>
            <a:r>
              <a:rPr lang="en-US" sz="2000" dirty="0" smtClean="0">
                <a:solidFill>
                  <a:schemeClr val="tx2"/>
                </a:solidFill>
              </a:rPr>
              <a:t>: </a:t>
            </a:r>
            <a:r>
              <a:rPr lang="en-US" sz="2000" dirty="0" smtClean="0">
                <a:solidFill>
                  <a:srgbClr val="C00000"/>
                </a:solidFill>
              </a:rPr>
              <a:t>27</a:t>
            </a:r>
            <a:endParaRPr lang="en-US" sz="2000" dirty="0">
              <a:solidFill>
                <a:srgbClr val="C00000"/>
              </a:solidFill>
            </a:endParaRPr>
          </a:p>
        </c:rich>
      </c:tx>
      <c:layout>
        <c:manualLayout>
          <c:xMode val="edge"/>
          <c:yMode val="edge"/>
          <c:x val="3.8074733731331446E-2"/>
          <c:y val="6.8669228563017173E-2"/>
        </c:manualLayout>
      </c:layout>
      <c:overlay val="0"/>
    </c:title>
    <c:autoTitleDeleted val="0"/>
    <c:plotArea>
      <c:layout>
        <c:manualLayout>
          <c:layoutTarget val="inner"/>
          <c:xMode val="edge"/>
          <c:yMode val="edge"/>
          <c:x val="0.22596000930918117"/>
          <c:y val="0.19509048678323856"/>
          <c:w val="0.56119506613397463"/>
          <c:h val="0.68644889045248014"/>
        </c:manualLayout>
      </c:layout>
      <c:pieChart>
        <c:varyColors val="1"/>
        <c:ser>
          <c:idx val="0"/>
          <c:order val="0"/>
          <c:tx>
            <c:strRef>
              <c:f>Sheet1!$B$1</c:f>
              <c:strCache>
                <c:ptCount val="1"/>
                <c:pt idx="0">
                  <c:v>Selected Projects</c:v>
                </c:pt>
              </c:strCache>
            </c:strRef>
          </c:tx>
          <c:explosion val="6"/>
          <c:dPt>
            <c:idx val="0"/>
            <c:bubble3D val="0"/>
            <c:explosion val="4"/>
            <c:spPr>
              <a:solidFill>
                <a:schemeClr val="accent5">
                  <a:lumMod val="75000"/>
                </a:schemeClr>
              </a:solidFill>
            </c:spPr>
          </c:dPt>
          <c:dPt>
            <c:idx val="1"/>
            <c:bubble3D val="0"/>
            <c:spPr>
              <a:solidFill>
                <a:schemeClr val="accent4">
                  <a:lumMod val="75000"/>
                </a:schemeClr>
              </a:solidFill>
            </c:spPr>
          </c:dPt>
          <c:dPt>
            <c:idx val="2"/>
            <c:bubble3D val="0"/>
            <c:spPr>
              <a:solidFill>
                <a:schemeClr val="accent6"/>
              </a:solidFill>
            </c:spPr>
          </c:dPt>
          <c:dLbls>
            <c:delete val="1"/>
          </c:dLbls>
          <c:cat>
            <c:strRef>
              <c:f>Sheet1!$A$2:$A$4</c:f>
              <c:strCache>
                <c:ptCount val="3"/>
                <c:pt idx="0">
                  <c:v>HU</c:v>
                </c:pt>
                <c:pt idx="1">
                  <c:v>HS</c:v>
                </c:pt>
                <c:pt idx="2">
                  <c:v>LS</c:v>
                </c:pt>
              </c:strCache>
            </c:strRef>
          </c:cat>
          <c:val>
            <c:numRef>
              <c:f>Sheet1!$B$2:$B$4</c:f>
              <c:numCache>
                <c:formatCode>General</c:formatCode>
                <c:ptCount val="3"/>
                <c:pt idx="0">
                  <c:v>11</c:v>
                </c:pt>
                <c:pt idx="1">
                  <c:v>11</c:v>
                </c:pt>
                <c:pt idx="2">
                  <c:v>5</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Sheet3!$C$1</c:f>
              <c:strCache>
                <c:ptCount val="1"/>
                <c:pt idx="0">
                  <c:v>N° partner organisations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Sheet3!$B$2:$B$46</c:f>
              <c:strCache>
                <c:ptCount val="45"/>
                <c:pt idx="0">
                  <c:v>Argentina</c:v>
                </c:pt>
                <c:pt idx="1">
                  <c:v>Australia</c:v>
                </c:pt>
                <c:pt idx="2">
                  <c:v>Burkina Faso</c:v>
                </c:pt>
                <c:pt idx="3">
                  <c:v>Brazil</c:v>
                </c:pt>
                <c:pt idx="4">
                  <c:v>Bhutan</c:v>
                </c:pt>
                <c:pt idx="5">
                  <c:v>Canada</c:v>
                </c:pt>
                <c:pt idx="6">
                  <c:v>Switzerland</c:v>
                </c:pt>
                <c:pt idx="7">
                  <c:v>Chile</c:v>
                </c:pt>
                <c:pt idx="8">
                  <c:v>Cameroon</c:v>
                </c:pt>
                <c:pt idx="9">
                  <c:v>China</c:v>
                </c:pt>
                <c:pt idx="10">
                  <c:v>Colombia</c:v>
                </c:pt>
                <c:pt idx="11">
                  <c:v>Egypt</c:v>
                </c:pt>
                <c:pt idx="12">
                  <c:v>Georgia</c:v>
                </c:pt>
                <c:pt idx="13">
                  <c:v>Ghana</c:v>
                </c:pt>
                <c:pt idx="14">
                  <c:v>Guinea</c:v>
                </c:pt>
                <c:pt idx="15">
                  <c:v>Indonesia</c:v>
                </c:pt>
                <c:pt idx="16">
                  <c:v>Israel</c:v>
                </c:pt>
                <c:pt idx="17">
                  <c:v>India</c:v>
                </c:pt>
                <c:pt idx="18">
                  <c:v>Jordan</c:v>
                </c:pt>
                <c:pt idx="19">
                  <c:v>Japan</c:v>
                </c:pt>
                <c:pt idx="20">
                  <c:v>Kenya</c:v>
                </c:pt>
                <c:pt idx="21">
                  <c:v>Kyrgyzstan</c:v>
                </c:pt>
                <c:pt idx="22">
                  <c:v>St.-Kitts &amp; Nevis</c:v>
                </c:pt>
                <c:pt idx="23">
                  <c:v>South Korea</c:v>
                </c:pt>
                <c:pt idx="24">
                  <c:v>Morocco</c:v>
                </c:pt>
                <c:pt idx="25">
                  <c:v>Madagascar</c:v>
                </c:pt>
                <c:pt idx="26">
                  <c:v>Mexico</c:v>
                </c:pt>
                <c:pt idx="27">
                  <c:v>Nigeria</c:v>
                </c:pt>
                <c:pt idx="28">
                  <c:v>Peru</c:v>
                </c:pt>
                <c:pt idx="29">
                  <c:v>Philippines</c:v>
                </c:pt>
                <c:pt idx="30">
                  <c:v>Puerto Rico</c:v>
                </c:pt>
                <c:pt idx="31">
                  <c:v>Palestine</c:v>
                </c:pt>
                <c:pt idx="32">
                  <c:v>Serbia</c:v>
                </c:pt>
                <c:pt idx="33">
                  <c:v>Russian Federation</c:v>
                </c:pt>
                <c:pt idx="34">
                  <c:v>Rwanda</c:v>
                </c:pt>
                <c:pt idx="35">
                  <c:v>Sudan</c:v>
                </c:pt>
                <c:pt idx="36">
                  <c:v>Singapore</c:v>
                </c:pt>
                <c:pt idx="37">
                  <c:v>Thailand</c:v>
                </c:pt>
                <c:pt idx="38">
                  <c:v>Tunisia</c:v>
                </c:pt>
                <c:pt idx="39">
                  <c:v>Taiwan</c:v>
                </c:pt>
                <c:pt idx="40">
                  <c:v>Uganda</c:v>
                </c:pt>
                <c:pt idx="41">
                  <c:v>United States</c:v>
                </c:pt>
                <c:pt idx="42">
                  <c:v>Uruguay</c:v>
                </c:pt>
                <c:pt idx="43">
                  <c:v>Vietnam</c:v>
                </c:pt>
                <c:pt idx="44">
                  <c:v>South Africa</c:v>
                </c:pt>
              </c:strCache>
            </c:strRef>
          </c:cat>
          <c:val>
            <c:numRef>
              <c:f>Sheet3!$C$2:$C$46</c:f>
              <c:numCache>
                <c:formatCode>General</c:formatCode>
                <c:ptCount val="45"/>
                <c:pt idx="0">
                  <c:v>1</c:v>
                </c:pt>
                <c:pt idx="1">
                  <c:v>1</c:v>
                </c:pt>
                <c:pt idx="2">
                  <c:v>1</c:v>
                </c:pt>
                <c:pt idx="3">
                  <c:v>4</c:v>
                </c:pt>
                <c:pt idx="5">
                  <c:v>2</c:v>
                </c:pt>
                <c:pt idx="6">
                  <c:v>1</c:v>
                </c:pt>
                <c:pt idx="7">
                  <c:v>1</c:v>
                </c:pt>
                <c:pt idx="9">
                  <c:v>2</c:v>
                </c:pt>
                <c:pt idx="11">
                  <c:v>1</c:v>
                </c:pt>
                <c:pt idx="17">
                  <c:v>1</c:v>
                </c:pt>
                <c:pt idx="23">
                  <c:v>1</c:v>
                </c:pt>
                <c:pt idx="24">
                  <c:v>1</c:v>
                </c:pt>
                <c:pt idx="26">
                  <c:v>1</c:v>
                </c:pt>
                <c:pt idx="30">
                  <c:v>1</c:v>
                </c:pt>
                <c:pt idx="35">
                  <c:v>1</c:v>
                </c:pt>
                <c:pt idx="36">
                  <c:v>1</c:v>
                </c:pt>
                <c:pt idx="40">
                  <c:v>1</c:v>
                </c:pt>
                <c:pt idx="41">
                  <c:v>4</c:v>
                </c:pt>
                <c:pt idx="44">
                  <c:v>2</c:v>
                </c:pt>
              </c:numCache>
            </c:numRef>
          </c:val>
        </c:ser>
        <c:ser>
          <c:idx val="1"/>
          <c:order val="1"/>
          <c:tx>
            <c:strRef>
              <c:f>Sheet3!$D$1</c:f>
              <c:strCache>
                <c:ptCount val="1"/>
                <c:pt idx="0">
                  <c:v>NR of PA-ASC</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Sheet3!$B$2:$B$46</c:f>
              <c:strCache>
                <c:ptCount val="45"/>
                <c:pt idx="0">
                  <c:v>Argentina</c:v>
                </c:pt>
                <c:pt idx="1">
                  <c:v>Australia</c:v>
                </c:pt>
                <c:pt idx="2">
                  <c:v>Burkina Faso</c:v>
                </c:pt>
                <c:pt idx="3">
                  <c:v>Brazil</c:v>
                </c:pt>
                <c:pt idx="4">
                  <c:v>Bhutan</c:v>
                </c:pt>
                <c:pt idx="5">
                  <c:v>Canada</c:v>
                </c:pt>
                <c:pt idx="6">
                  <c:v>Switzerland</c:v>
                </c:pt>
                <c:pt idx="7">
                  <c:v>Chile</c:v>
                </c:pt>
                <c:pt idx="8">
                  <c:v>Cameroon</c:v>
                </c:pt>
                <c:pt idx="9">
                  <c:v>China</c:v>
                </c:pt>
                <c:pt idx="10">
                  <c:v>Colombia</c:v>
                </c:pt>
                <c:pt idx="11">
                  <c:v>Egypt</c:v>
                </c:pt>
                <c:pt idx="12">
                  <c:v>Georgia</c:v>
                </c:pt>
                <c:pt idx="13">
                  <c:v>Ghana</c:v>
                </c:pt>
                <c:pt idx="14">
                  <c:v>Guinea</c:v>
                </c:pt>
                <c:pt idx="15">
                  <c:v>Indonesia</c:v>
                </c:pt>
                <c:pt idx="16">
                  <c:v>Israel</c:v>
                </c:pt>
                <c:pt idx="17">
                  <c:v>India</c:v>
                </c:pt>
                <c:pt idx="18">
                  <c:v>Jordan</c:v>
                </c:pt>
                <c:pt idx="19">
                  <c:v>Japan</c:v>
                </c:pt>
                <c:pt idx="20">
                  <c:v>Kenya</c:v>
                </c:pt>
                <c:pt idx="21">
                  <c:v>Kyrgyzstan</c:v>
                </c:pt>
                <c:pt idx="22">
                  <c:v>St.-Kitts &amp; Nevis</c:v>
                </c:pt>
                <c:pt idx="23">
                  <c:v>South Korea</c:v>
                </c:pt>
                <c:pt idx="24">
                  <c:v>Morocco</c:v>
                </c:pt>
                <c:pt idx="25">
                  <c:v>Madagascar</c:v>
                </c:pt>
                <c:pt idx="26">
                  <c:v>Mexico</c:v>
                </c:pt>
                <c:pt idx="27">
                  <c:v>Nigeria</c:v>
                </c:pt>
                <c:pt idx="28">
                  <c:v>Peru</c:v>
                </c:pt>
                <c:pt idx="29">
                  <c:v>Philippines</c:v>
                </c:pt>
                <c:pt idx="30">
                  <c:v>Puerto Rico</c:v>
                </c:pt>
                <c:pt idx="31">
                  <c:v>Palestine</c:v>
                </c:pt>
                <c:pt idx="32">
                  <c:v>Serbia</c:v>
                </c:pt>
                <c:pt idx="33">
                  <c:v>Russian Federation</c:v>
                </c:pt>
                <c:pt idx="34">
                  <c:v>Rwanda</c:v>
                </c:pt>
                <c:pt idx="35">
                  <c:v>Sudan</c:v>
                </c:pt>
                <c:pt idx="36">
                  <c:v>Singapore</c:v>
                </c:pt>
                <c:pt idx="37">
                  <c:v>Thailand</c:v>
                </c:pt>
                <c:pt idx="38">
                  <c:v>Tunisia</c:v>
                </c:pt>
                <c:pt idx="39">
                  <c:v>Taiwan</c:v>
                </c:pt>
                <c:pt idx="40">
                  <c:v>Uganda</c:v>
                </c:pt>
                <c:pt idx="41">
                  <c:v>United States</c:v>
                </c:pt>
                <c:pt idx="42">
                  <c:v>Uruguay</c:v>
                </c:pt>
                <c:pt idx="43">
                  <c:v>Vietnam</c:v>
                </c:pt>
                <c:pt idx="44">
                  <c:v>South Africa</c:v>
                </c:pt>
              </c:strCache>
            </c:strRef>
          </c:cat>
          <c:val>
            <c:numRef>
              <c:f>Sheet3!$D$2:$D$46</c:f>
              <c:numCache>
                <c:formatCode>General</c:formatCode>
                <c:ptCount val="45"/>
                <c:pt idx="0">
                  <c:v>3</c:v>
                </c:pt>
                <c:pt idx="1">
                  <c:v>5</c:v>
                </c:pt>
                <c:pt idx="3">
                  <c:v>6</c:v>
                </c:pt>
                <c:pt idx="4">
                  <c:v>1</c:v>
                </c:pt>
                <c:pt idx="5">
                  <c:v>6</c:v>
                </c:pt>
                <c:pt idx="6">
                  <c:v>2</c:v>
                </c:pt>
                <c:pt idx="7">
                  <c:v>2</c:v>
                </c:pt>
                <c:pt idx="8">
                  <c:v>1</c:v>
                </c:pt>
                <c:pt idx="9">
                  <c:v>6</c:v>
                </c:pt>
                <c:pt idx="10">
                  <c:v>1</c:v>
                </c:pt>
                <c:pt idx="11">
                  <c:v>1</c:v>
                </c:pt>
                <c:pt idx="12">
                  <c:v>2</c:v>
                </c:pt>
                <c:pt idx="13">
                  <c:v>1</c:v>
                </c:pt>
                <c:pt idx="14">
                  <c:v>1</c:v>
                </c:pt>
                <c:pt idx="15">
                  <c:v>4</c:v>
                </c:pt>
                <c:pt idx="16">
                  <c:v>3</c:v>
                </c:pt>
                <c:pt idx="17">
                  <c:v>3</c:v>
                </c:pt>
                <c:pt idx="18">
                  <c:v>1</c:v>
                </c:pt>
                <c:pt idx="19">
                  <c:v>1</c:v>
                </c:pt>
                <c:pt idx="20">
                  <c:v>1</c:v>
                </c:pt>
                <c:pt idx="21">
                  <c:v>1</c:v>
                </c:pt>
                <c:pt idx="22">
                  <c:v>1</c:v>
                </c:pt>
                <c:pt idx="23">
                  <c:v>2</c:v>
                </c:pt>
                <c:pt idx="24">
                  <c:v>1</c:v>
                </c:pt>
                <c:pt idx="25">
                  <c:v>1</c:v>
                </c:pt>
                <c:pt idx="27">
                  <c:v>1</c:v>
                </c:pt>
                <c:pt idx="28">
                  <c:v>1</c:v>
                </c:pt>
                <c:pt idx="29">
                  <c:v>1</c:v>
                </c:pt>
                <c:pt idx="31">
                  <c:v>1</c:v>
                </c:pt>
                <c:pt idx="32">
                  <c:v>1</c:v>
                </c:pt>
                <c:pt idx="33">
                  <c:v>1</c:v>
                </c:pt>
                <c:pt idx="34">
                  <c:v>1</c:v>
                </c:pt>
                <c:pt idx="35">
                  <c:v>4</c:v>
                </c:pt>
                <c:pt idx="37">
                  <c:v>1</c:v>
                </c:pt>
                <c:pt idx="38">
                  <c:v>1</c:v>
                </c:pt>
                <c:pt idx="39">
                  <c:v>2</c:v>
                </c:pt>
                <c:pt idx="41">
                  <c:v>13</c:v>
                </c:pt>
                <c:pt idx="42">
                  <c:v>1</c:v>
                </c:pt>
                <c:pt idx="43">
                  <c:v>4</c:v>
                </c:pt>
                <c:pt idx="44">
                  <c:v>7</c:v>
                </c:pt>
              </c:numCache>
            </c:numRef>
          </c:val>
        </c:ser>
        <c:dLbls>
          <c:showLegendKey val="0"/>
          <c:showVal val="1"/>
          <c:showCatName val="0"/>
          <c:showSerName val="0"/>
          <c:showPercent val="0"/>
          <c:showBubbleSize val="0"/>
        </c:dLbls>
        <c:gapWidth val="150"/>
        <c:shape val="box"/>
        <c:axId val="444653440"/>
        <c:axId val="444651088"/>
        <c:axId val="0"/>
      </c:bar3DChart>
      <c:catAx>
        <c:axId val="444653440"/>
        <c:scaling>
          <c:orientation val="minMax"/>
        </c:scaling>
        <c:delete val="0"/>
        <c:axPos val="b"/>
        <c:numFmt formatCode="General" sourceLinked="0"/>
        <c:majorTickMark val="none"/>
        <c:minorTickMark val="none"/>
        <c:tickLblPos val="nextTo"/>
        <c:crossAx val="444651088"/>
        <c:crosses val="autoZero"/>
        <c:auto val="1"/>
        <c:lblAlgn val="ctr"/>
        <c:lblOffset val="100"/>
        <c:noMultiLvlLbl val="0"/>
      </c:catAx>
      <c:valAx>
        <c:axId val="444651088"/>
        <c:scaling>
          <c:orientation val="minMax"/>
        </c:scaling>
        <c:delete val="1"/>
        <c:axPos val="l"/>
        <c:numFmt formatCode="General" sourceLinked="1"/>
        <c:majorTickMark val="none"/>
        <c:minorTickMark val="none"/>
        <c:tickLblPos val="nextTo"/>
        <c:crossAx val="444653440"/>
        <c:crosses val="autoZero"/>
        <c:crossBetween val="between"/>
      </c:valAx>
    </c:plotArea>
    <c:legend>
      <c:legendPos val="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1F8F72-FC2B-4FFD-A16D-886DC0F780E1}" type="doc">
      <dgm:prSet loTypeId="urn:microsoft.com/office/officeart/2005/8/layout/hList6" loCatId="list" qsTypeId="urn:microsoft.com/office/officeart/2005/8/quickstyle/3d4" qsCatId="3D" csTypeId="urn:microsoft.com/office/officeart/2005/8/colors/accent2_2" csCatId="accent2" phldr="1"/>
      <dgm:spPr/>
      <dgm:t>
        <a:bodyPr/>
        <a:lstStyle/>
        <a:p>
          <a:endParaRPr lang="en-GB"/>
        </a:p>
      </dgm:t>
    </dgm:pt>
    <dgm:pt modelId="{222B99C5-78D4-4883-B1A5-D40FA2225734}">
      <dgm:prSet custT="1">
        <dgm:style>
          <a:lnRef idx="1">
            <a:schemeClr val="accent2"/>
          </a:lnRef>
          <a:fillRef idx="3">
            <a:schemeClr val="accent2"/>
          </a:fillRef>
          <a:effectRef idx="2">
            <a:schemeClr val="accent2"/>
          </a:effectRef>
          <a:fontRef idx="minor">
            <a:schemeClr val="lt1"/>
          </a:fontRef>
        </dgm:style>
      </dgm:prSet>
      <dgm:spPr>
        <a:solidFill>
          <a:srgbClr val="007E3F">
            <a:alpha val="65000"/>
          </a:srgb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Высокая степень узнаваемости в программе совершенства</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1D1758B8-F057-4B30-BA13-1898D3A7E136}" type="par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6E43B824-42ED-4DC8-B408-96F8AAFCDB09}" type="sib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A10BC5AD-D7FA-491C-A329-20010D92EF8B}">
      <dgm:prSet custT="1">
        <dgm:style>
          <a:lnRef idx="1">
            <a:schemeClr val="accent2"/>
          </a:lnRef>
          <a:fillRef idx="3">
            <a:schemeClr val="accent2"/>
          </a:fillRef>
          <a:effectRef idx="2">
            <a:schemeClr val="accent2"/>
          </a:effectRef>
          <a:fontRef idx="minor">
            <a:schemeClr val="lt1"/>
          </a:fontRef>
        </dgm:style>
      </dgm:prSet>
      <dgm:spPr>
        <a:solidFill>
          <a:schemeClr val="bg2">
            <a:lumMod val="50000"/>
            <a:alpha val="65000"/>
          </a:scheme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Выбор лучших студентов по всему миру</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C0CAA1DB-F136-42F6-A338-A69EBBBC2A42}" type="par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EDF3E3A6-6665-415F-8C92-09139311C983}" type="sib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80C53138-156D-4FD9-BB6B-4B5D60D8B0BA}">
      <dgm:prSet custT="1">
        <dgm:style>
          <a:lnRef idx="1">
            <a:schemeClr val="accent2"/>
          </a:lnRef>
          <a:fillRef idx="3">
            <a:schemeClr val="accent2"/>
          </a:fillRef>
          <a:effectRef idx="2">
            <a:schemeClr val="accent2"/>
          </a:effectRef>
          <a:fontRef idx="minor">
            <a:schemeClr val="lt1"/>
          </a:fontRef>
        </dgm:style>
      </dgm:prSet>
      <dgm:spPr>
        <a:solidFill>
          <a:schemeClr val="accent4">
            <a:lumMod val="50000"/>
            <a:alpha val="65000"/>
          </a:scheme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Привлекательная схема со-финансирования  </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B1432681-D1DF-4B43-9438-523DE1113AF9}" type="par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4BFAF66C-7857-45D2-87C0-661BBFF37178}" type="sib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75CCC30B-DE2D-4952-9301-C1476DA83CEF}">
      <dgm:prSet custT="1">
        <dgm:style>
          <a:lnRef idx="1">
            <a:schemeClr val="accent2"/>
          </a:lnRef>
          <a:fillRef idx="3">
            <a:schemeClr val="accent2"/>
          </a:fillRef>
          <a:effectRef idx="2">
            <a:schemeClr val="accent2"/>
          </a:effectRef>
          <a:fontRef idx="minor">
            <a:schemeClr val="lt1"/>
          </a:fontRef>
        </dgm:style>
      </dgm:prSet>
      <dgm:spPr>
        <a:solidFill>
          <a:srgbClr val="C00000">
            <a:alpha val="65000"/>
          </a:srgb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Многолетнее </a:t>
          </a:r>
          <a:r>
            <a:rPr lang="ru-RU" sz="2400" b="0" dirty="0" err="1"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грантовое</a:t>
          </a:r>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соглашение и персональная управленческая поддержка Исполнительного Агентства</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BF6BDF2C-FDEB-4542-BF83-AE611CEB6A38}" type="par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7A31DDD2-9CC3-4AEF-94BB-9C7300210171}" type="sib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E4214B17-3341-4820-8B85-2C1E359CD45F}" type="pres">
      <dgm:prSet presAssocID="{601F8F72-FC2B-4FFD-A16D-886DC0F780E1}" presName="Name0" presStyleCnt="0">
        <dgm:presLayoutVars>
          <dgm:dir/>
          <dgm:resizeHandles val="exact"/>
        </dgm:presLayoutVars>
      </dgm:prSet>
      <dgm:spPr/>
      <dgm:t>
        <a:bodyPr/>
        <a:lstStyle/>
        <a:p>
          <a:endParaRPr lang="en-GB"/>
        </a:p>
      </dgm:t>
    </dgm:pt>
    <dgm:pt modelId="{61C06C99-25AD-4018-A3B2-47B85314E1C1}" type="pres">
      <dgm:prSet presAssocID="{222B99C5-78D4-4883-B1A5-D40FA2225734}" presName="node" presStyleLbl="node1" presStyleIdx="0" presStyleCnt="4" custScaleX="121898">
        <dgm:presLayoutVars>
          <dgm:bulletEnabled val="1"/>
        </dgm:presLayoutVars>
      </dgm:prSet>
      <dgm:spPr/>
      <dgm:t>
        <a:bodyPr/>
        <a:lstStyle/>
        <a:p>
          <a:endParaRPr lang="en-GB"/>
        </a:p>
      </dgm:t>
    </dgm:pt>
    <dgm:pt modelId="{6A7C11F8-DF8C-421E-8528-C1CB1817FBF5}" type="pres">
      <dgm:prSet presAssocID="{6E43B824-42ED-4DC8-B408-96F8AAFCDB09}" presName="sibTrans" presStyleCnt="0"/>
      <dgm:spPr/>
    </dgm:pt>
    <dgm:pt modelId="{4472067E-25E6-40F2-944E-A46A309AE9EC}" type="pres">
      <dgm:prSet presAssocID="{75CCC30B-DE2D-4952-9301-C1476DA83CEF}" presName="node" presStyleLbl="node1" presStyleIdx="1" presStyleCnt="4" custScaleX="134513">
        <dgm:presLayoutVars>
          <dgm:bulletEnabled val="1"/>
        </dgm:presLayoutVars>
      </dgm:prSet>
      <dgm:spPr/>
      <dgm:t>
        <a:bodyPr/>
        <a:lstStyle/>
        <a:p>
          <a:endParaRPr lang="en-GB"/>
        </a:p>
      </dgm:t>
    </dgm:pt>
    <dgm:pt modelId="{F50EEADA-D30D-474E-9B31-72BB6C4A31FC}" type="pres">
      <dgm:prSet presAssocID="{7A31DDD2-9CC3-4AEF-94BB-9C7300210171}" presName="sibTrans" presStyleCnt="0"/>
      <dgm:spPr/>
    </dgm:pt>
    <dgm:pt modelId="{31EED092-C1E6-4408-AFA7-A14F3A870CC9}" type="pres">
      <dgm:prSet presAssocID="{80C53138-156D-4FD9-BB6B-4B5D60D8B0BA}" presName="node" presStyleLbl="node1" presStyleIdx="2" presStyleCnt="4" custScaleX="125256">
        <dgm:presLayoutVars>
          <dgm:bulletEnabled val="1"/>
        </dgm:presLayoutVars>
      </dgm:prSet>
      <dgm:spPr/>
      <dgm:t>
        <a:bodyPr/>
        <a:lstStyle/>
        <a:p>
          <a:endParaRPr lang="en-GB"/>
        </a:p>
      </dgm:t>
    </dgm:pt>
    <dgm:pt modelId="{2423FC8F-C4B6-4F34-804E-5F7A104630C9}" type="pres">
      <dgm:prSet presAssocID="{4BFAF66C-7857-45D2-87C0-661BBFF37178}" presName="sibTrans" presStyleCnt="0"/>
      <dgm:spPr/>
    </dgm:pt>
    <dgm:pt modelId="{6CFD993E-8936-458F-9B69-BE4B2ADFF654}" type="pres">
      <dgm:prSet presAssocID="{A10BC5AD-D7FA-491C-A329-20010D92EF8B}" presName="node" presStyleLbl="node1" presStyleIdx="3" presStyleCnt="4">
        <dgm:presLayoutVars>
          <dgm:bulletEnabled val="1"/>
        </dgm:presLayoutVars>
      </dgm:prSet>
      <dgm:spPr/>
      <dgm:t>
        <a:bodyPr/>
        <a:lstStyle/>
        <a:p>
          <a:endParaRPr lang="en-GB"/>
        </a:p>
      </dgm:t>
    </dgm:pt>
  </dgm:ptLst>
  <dgm:cxnLst>
    <dgm:cxn modelId="{AFABD265-A2A2-4047-BEBE-192FF0EF7272}" type="presOf" srcId="{601F8F72-FC2B-4FFD-A16D-886DC0F780E1}" destId="{E4214B17-3341-4820-8B85-2C1E359CD45F}" srcOrd="0" destOrd="0" presId="urn:microsoft.com/office/officeart/2005/8/layout/hList6"/>
    <dgm:cxn modelId="{154E4E80-8EC1-4780-A9D9-1F3C34AFB823}" srcId="{601F8F72-FC2B-4FFD-A16D-886DC0F780E1}" destId="{75CCC30B-DE2D-4952-9301-C1476DA83CEF}" srcOrd="1" destOrd="0" parTransId="{BF6BDF2C-FDEB-4542-BF83-AE611CEB6A38}" sibTransId="{7A31DDD2-9CC3-4AEF-94BB-9C7300210171}"/>
    <dgm:cxn modelId="{CD892D03-4553-4584-B091-D3BED17EA9F7}" type="presOf" srcId="{A10BC5AD-D7FA-491C-A329-20010D92EF8B}" destId="{6CFD993E-8936-458F-9B69-BE4B2ADFF654}" srcOrd="0" destOrd="0" presId="urn:microsoft.com/office/officeart/2005/8/layout/hList6"/>
    <dgm:cxn modelId="{C653BF4E-B5A0-42F0-A030-AD3E7D451D4D}" srcId="{601F8F72-FC2B-4FFD-A16D-886DC0F780E1}" destId="{222B99C5-78D4-4883-B1A5-D40FA2225734}" srcOrd="0" destOrd="0" parTransId="{1D1758B8-F057-4B30-BA13-1898D3A7E136}" sibTransId="{6E43B824-42ED-4DC8-B408-96F8AAFCDB09}"/>
    <dgm:cxn modelId="{F0DB0D36-F064-4B35-B7C3-9981291F07A0}" srcId="{601F8F72-FC2B-4FFD-A16D-886DC0F780E1}" destId="{A10BC5AD-D7FA-491C-A329-20010D92EF8B}" srcOrd="3" destOrd="0" parTransId="{C0CAA1DB-F136-42F6-A338-A69EBBBC2A42}" sibTransId="{EDF3E3A6-6665-415F-8C92-09139311C983}"/>
    <dgm:cxn modelId="{56107D0B-E4B4-4334-A3AE-8195B835F6DF}" type="presOf" srcId="{222B99C5-78D4-4883-B1A5-D40FA2225734}" destId="{61C06C99-25AD-4018-A3B2-47B85314E1C1}" srcOrd="0" destOrd="0" presId="urn:microsoft.com/office/officeart/2005/8/layout/hList6"/>
    <dgm:cxn modelId="{A34E3855-2EC8-4C5F-B73C-2B5FF9EA8D27}" srcId="{601F8F72-FC2B-4FFD-A16D-886DC0F780E1}" destId="{80C53138-156D-4FD9-BB6B-4B5D60D8B0BA}" srcOrd="2" destOrd="0" parTransId="{B1432681-D1DF-4B43-9438-523DE1113AF9}" sibTransId="{4BFAF66C-7857-45D2-87C0-661BBFF37178}"/>
    <dgm:cxn modelId="{8AF28C42-8B6A-499C-941A-C697DDB66E81}" type="presOf" srcId="{80C53138-156D-4FD9-BB6B-4B5D60D8B0BA}" destId="{31EED092-C1E6-4408-AFA7-A14F3A870CC9}" srcOrd="0" destOrd="0" presId="urn:microsoft.com/office/officeart/2005/8/layout/hList6"/>
    <dgm:cxn modelId="{2DAF7370-9706-47D0-AFBF-2F4CB8DEFD0A}" type="presOf" srcId="{75CCC30B-DE2D-4952-9301-C1476DA83CEF}" destId="{4472067E-25E6-40F2-944E-A46A309AE9EC}" srcOrd="0" destOrd="0" presId="urn:microsoft.com/office/officeart/2005/8/layout/hList6"/>
    <dgm:cxn modelId="{695E884F-46ED-46C1-91FB-2BD5B10C7D82}" type="presParOf" srcId="{E4214B17-3341-4820-8B85-2C1E359CD45F}" destId="{61C06C99-25AD-4018-A3B2-47B85314E1C1}" srcOrd="0" destOrd="0" presId="urn:microsoft.com/office/officeart/2005/8/layout/hList6"/>
    <dgm:cxn modelId="{B95DCA81-5475-406C-82D1-F525346E398D}" type="presParOf" srcId="{E4214B17-3341-4820-8B85-2C1E359CD45F}" destId="{6A7C11F8-DF8C-421E-8528-C1CB1817FBF5}" srcOrd="1" destOrd="0" presId="urn:microsoft.com/office/officeart/2005/8/layout/hList6"/>
    <dgm:cxn modelId="{38396D56-F028-4FC8-98AA-AB9037E5702B}" type="presParOf" srcId="{E4214B17-3341-4820-8B85-2C1E359CD45F}" destId="{4472067E-25E6-40F2-944E-A46A309AE9EC}" srcOrd="2" destOrd="0" presId="urn:microsoft.com/office/officeart/2005/8/layout/hList6"/>
    <dgm:cxn modelId="{A504083A-97AF-4D60-A53B-26243AD6AF9E}" type="presParOf" srcId="{E4214B17-3341-4820-8B85-2C1E359CD45F}" destId="{F50EEADA-D30D-474E-9B31-72BB6C4A31FC}" srcOrd="3" destOrd="0" presId="urn:microsoft.com/office/officeart/2005/8/layout/hList6"/>
    <dgm:cxn modelId="{B0F26554-38D6-45BE-B4B8-E78748763516}" type="presParOf" srcId="{E4214B17-3341-4820-8B85-2C1E359CD45F}" destId="{31EED092-C1E6-4408-AFA7-A14F3A870CC9}" srcOrd="4" destOrd="0" presId="urn:microsoft.com/office/officeart/2005/8/layout/hList6"/>
    <dgm:cxn modelId="{2CA70516-86C3-417B-B5D9-3780371747EA}" type="presParOf" srcId="{E4214B17-3341-4820-8B85-2C1E359CD45F}" destId="{2423FC8F-C4B6-4F34-804E-5F7A104630C9}" srcOrd="5" destOrd="0" presId="urn:microsoft.com/office/officeart/2005/8/layout/hList6"/>
    <dgm:cxn modelId="{104D20BA-F69E-48AC-A981-694E9638E725}" type="presParOf" srcId="{E4214B17-3341-4820-8B85-2C1E359CD45F}" destId="{6CFD993E-8936-458F-9B69-BE4B2ADFF654}"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1F8F72-FC2B-4FFD-A16D-886DC0F780E1}" type="doc">
      <dgm:prSet loTypeId="urn:microsoft.com/office/officeart/2005/8/layout/hList6" loCatId="list" qsTypeId="urn:microsoft.com/office/officeart/2005/8/quickstyle/3d4" qsCatId="3D" csTypeId="urn:microsoft.com/office/officeart/2005/8/colors/accent2_2" csCatId="accent2" phldr="1"/>
      <dgm:spPr/>
      <dgm:t>
        <a:bodyPr/>
        <a:lstStyle/>
        <a:p>
          <a:endParaRPr lang="en-GB"/>
        </a:p>
      </dgm:t>
    </dgm:pt>
    <dgm:pt modelId="{222B99C5-78D4-4883-B1A5-D40FA2225734}">
      <dgm:prSet custT="1">
        <dgm:style>
          <a:lnRef idx="1">
            <a:schemeClr val="accent2"/>
          </a:lnRef>
          <a:fillRef idx="3">
            <a:schemeClr val="accent2"/>
          </a:fillRef>
          <a:effectRef idx="2">
            <a:schemeClr val="accent2"/>
          </a:effectRef>
          <a:fontRef idx="minor">
            <a:schemeClr val="lt1"/>
          </a:fontRef>
        </dgm:style>
      </dgm:prSet>
      <dgm:spPr>
        <a:solidFill>
          <a:srgbClr val="007E3F">
            <a:alpha val="65000"/>
          </a:srgb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Высокая степень международной узнаваемости в программе совершенств ЕС</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1D1758B8-F057-4B30-BA13-1898D3A7E136}" type="par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6E43B824-42ED-4DC8-B408-96F8AAFCDB09}" type="sib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A10BC5AD-D7FA-491C-A329-20010D92EF8B}">
      <dgm:prSet custT="1">
        <dgm:style>
          <a:lnRef idx="1">
            <a:schemeClr val="accent2"/>
          </a:lnRef>
          <a:fillRef idx="3">
            <a:schemeClr val="accent2"/>
          </a:fillRef>
          <a:effectRef idx="2">
            <a:schemeClr val="accent2"/>
          </a:effectRef>
          <a:fontRef idx="minor">
            <a:schemeClr val="lt1"/>
          </a:fontRef>
        </dgm:style>
      </dgm:prSet>
      <dgm:spPr>
        <a:solidFill>
          <a:schemeClr val="bg2">
            <a:lumMod val="50000"/>
            <a:alpha val="65000"/>
          </a:scheme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Возможности дальнейшего сотрудничества в области образования и исследования </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C0CAA1DB-F136-42F6-A338-A69EBBBC2A42}" type="par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EDF3E3A6-6665-415F-8C92-09139311C983}" type="sib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80C53138-156D-4FD9-BB6B-4B5D60D8B0BA}">
      <dgm:prSet custT="1">
        <dgm:style>
          <a:lnRef idx="1">
            <a:schemeClr val="accent2"/>
          </a:lnRef>
          <a:fillRef idx="3">
            <a:schemeClr val="accent2"/>
          </a:fillRef>
          <a:effectRef idx="2">
            <a:schemeClr val="accent2"/>
          </a:effectRef>
          <a:fontRef idx="minor">
            <a:schemeClr val="lt1"/>
          </a:fontRef>
        </dgm:style>
      </dgm:prSet>
      <dgm:spPr>
        <a:solidFill>
          <a:schemeClr val="accent4">
            <a:lumMod val="50000"/>
            <a:alpha val="65000"/>
          </a:scheme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Обмен наилучшей практикой с другими участвующими вузами </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B1432681-D1DF-4B43-9438-523DE1113AF9}" type="par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4BFAF66C-7857-45D2-87C0-661BBFF37178}" type="sib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75CCC30B-DE2D-4952-9301-C1476DA83CEF}">
      <dgm:prSet custT="1">
        <dgm:style>
          <a:lnRef idx="1">
            <a:schemeClr val="accent2"/>
          </a:lnRef>
          <a:fillRef idx="3">
            <a:schemeClr val="accent2"/>
          </a:fillRef>
          <a:effectRef idx="2">
            <a:schemeClr val="accent2"/>
          </a:effectRef>
          <a:fontRef idx="minor">
            <a:schemeClr val="lt1"/>
          </a:fontRef>
        </dgm:style>
      </dgm:prSet>
      <dgm:spPr>
        <a:solidFill>
          <a:srgbClr val="C00000">
            <a:alpha val="65000"/>
          </a:srgbClr>
        </a:solidFill>
        <a:ln>
          <a:noFill/>
        </a:ln>
        <a:scene3d>
          <a:camera prst="orthographicFront"/>
          <a:lightRig rig="chilly" dir="t"/>
        </a:scene3d>
        <a:sp3d>
          <a:bevelT/>
        </a:sp3d>
      </dgm:spPr>
      <dgm:t>
        <a:bodyPr/>
        <a:lstStyle/>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Повышение обмена самыми лучшими студентами и сотрудниками в/из вузов партнерских стран </a:t>
          </a:r>
          <a:r>
            <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a:t>
          </a:r>
        </a:p>
      </dgm:t>
    </dgm:pt>
    <dgm:pt modelId="{BF6BDF2C-FDEB-4542-BF83-AE611CEB6A38}" type="par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7A31DDD2-9CC3-4AEF-94BB-9C7300210171}" type="sib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E4214B17-3341-4820-8B85-2C1E359CD45F}" type="pres">
      <dgm:prSet presAssocID="{601F8F72-FC2B-4FFD-A16D-886DC0F780E1}" presName="Name0" presStyleCnt="0">
        <dgm:presLayoutVars>
          <dgm:dir/>
          <dgm:resizeHandles val="exact"/>
        </dgm:presLayoutVars>
      </dgm:prSet>
      <dgm:spPr/>
      <dgm:t>
        <a:bodyPr/>
        <a:lstStyle/>
        <a:p>
          <a:endParaRPr lang="en-GB"/>
        </a:p>
      </dgm:t>
    </dgm:pt>
    <dgm:pt modelId="{61C06C99-25AD-4018-A3B2-47B85314E1C1}" type="pres">
      <dgm:prSet presAssocID="{222B99C5-78D4-4883-B1A5-D40FA2225734}" presName="node" presStyleLbl="node1" presStyleIdx="0" presStyleCnt="4" custScaleX="121898">
        <dgm:presLayoutVars>
          <dgm:bulletEnabled val="1"/>
        </dgm:presLayoutVars>
      </dgm:prSet>
      <dgm:spPr/>
      <dgm:t>
        <a:bodyPr/>
        <a:lstStyle/>
        <a:p>
          <a:endParaRPr lang="en-GB"/>
        </a:p>
      </dgm:t>
    </dgm:pt>
    <dgm:pt modelId="{6A7C11F8-DF8C-421E-8528-C1CB1817FBF5}" type="pres">
      <dgm:prSet presAssocID="{6E43B824-42ED-4DC8-B408-96F8AAFCDB09}" presName="sibTrans" presStyleCnt="0"/>
      <dgm:spPr/>
    </dgm:pt>
    <dgm:pt modelId="{4472067E-25E6-40F2-944E-A46A309AE9EC}" type="pres">
      <dgm:prSet presAssocID="{75CCC30B-DE2D-4952-9301-C1476DA83CEF}" presName="node" presStyleLbl="node1" presStyleIdx="1" presStyleCnt="4" custScaleX="134513">
        <dgm:presLayoutVars>
          <dgm:bulletEnabled val="1"/>
        </dgm:presLayoutVars>
      </dgm:prSet>
      <dgm:spPr/>
      <dgm:t>
        <a:bodyPr/>
        <a:lstStyle/>
        <a:p>
          <a:endParaRPr lang="en-GB"/>
        </a:p>
      </dgm:t>
    </dgm:pt>
    <dgm:pt modelId="{F50EEADA-D30D-474E-9B31-72BB6C4A31FC}" type="pres">
      <dgm:prSet presAssocID="{7A31DDD2-9CC3-4AEF-94BB-9C7300210171}" presName="sibTrans" presStyleCnt="0"/>
      <dgm:spPr/>
    </dgm:pt>
    <dgm:pt modelId="{31EED092-C1E6-4408-AFA7-A14F3A870CC9}" type="pres">
      <dgm:prSet presAssocID="{80C53138-156D-4FD9-BB6B-4B5D60D8B0BA}" presName="node" presStyleLbl="node1" presStyleIdx="2" presStyleCnt="4" custScaleX="125256">
        <dgm:presLayoutVars>
          <dgm:bulletEnabled val="1"/>
        </dgm:presLayoutVars>
      </dgm:prSet>
      <dgm:spPr/>
      <dgm:t>
        <a:bodyPr/>
        <a:lstStyle/>
        <a:p>
          <a:endParaRPr lang="en-GB"/>
        </a:p>
      </dgm:t>
    </dgm:pt>
    <dgm:pt modelId="{2423FC8F-C4B6-4F34-804E-5F7A104630C9}" type="pres">
      <dgm:prSet presAssocID="{4BFAF66C-7857-45D2-87C0-661BBFF37178}" presName="sibTrans" presStyleCnt="0"/>
      <dgm:spPr/>
    </dgm:pt>
    <dgm:pt modelId="{6CFD993E-8936-458F-9B69-BE4B2ADFF654}" type="pres">
      <dgm:prSet presAssocID="{A10BC5AD-D7FA-491C-A329-20010D92EF8B}" presName="node" presStyleLbl="node1" presStyleIdx="3" presStyleCnt="4">
        <dgm:presLayoutVars>
          <dgm:bulletEnabled val="1"/>
        </dgm:presLayoutVars>
      </dgm:prSet>
      <dgm:spPr/>
      <dgm:t>
        <a:bodyPr/>
        <a:lstStyle/>
        <a:p>
          <a:endParaRPr lang="en-GB"/>
        </a:p>
      </dgm:t>
    </dgm:pt>
  </dgm:ptLst>
  <dgm:cxnLst>
    <dgm:cxn modelId="{4C376F2B-8B6D-465C-9CDC-375338EF773A}" type="presOf" srcId="{222B99C5-78D4-4883-B1A5-D40FA2225734}" destId="{61C06C99-25AD-4018-A3B2-47B85314E1C1}" srcOrd="0" destOrd="0" presId="urn:microsoft.com/office/officeart/2005/8/layout/hList6"/>
    <dgm:cxn modelId="{84911F10-B981-4CE4-B31D-5D7C423CE80F}" type="presOf" srcId="{75CCC30B-DE2D-4952-9301-C1476DA83CEF}" destId="{4472067E-25E6-40F2-944E-A46A309AE9EC}" srcOrd="0" destOrd="0" presId="urn:microsoft.com/office/officeart/2005/8/layout/hList6"/>
    <dgm:cxn modelId="{34B7C34A-D9D7-4960-9AD4-C1F5888B49AD}" type="presOf" srcId="{80C53138-156D-4FD9-BB6B-4B5D60D8B0BA}" destId="{31EED092-C1E6-4408-AFA7-A14F3A870CC9}" srcOrd="0" destOrd="0" presId="urn:microsoft.com/office/officeart/2005/8/layout/hList6"/>
    <dgm:cxn modelId="{1333356A-42E6-4DCF-B92A-268805563E08}" type="presOf" srcId="{601F8F72-FC2B-4FFD-A16D-886DC0F780E1}" destId="{E4214B17-3341-4820-8B85-2C1E359CD45F}" srcOrd="0" destOrd="0" presId="urn:microsoft.com/office/officeart/2005/8/layout/hList6"/>
    <dgm:cxn modelId="{154E4E80-8EC1-4780-A9D9-1F3C34AFB823}" srcId="{601F8F72-FC2B-4FFD-A16D-886DC0F780E1}" destId="{75CCC30B-DE2D-4952-9301-C1476DA83CEF}" srcOrd="1" destOrd="0" parTransId="{BF6BDF2C-FDEB-4542-BF83-AE611CEB6A38}" sibTransId="{7A31DDD2-9CC3-4AEF-94BB-9C7300210171}"/>
    <dgm:cxn modelId="{C653BF4E-B5A0-42F0-A030-AD3E7D451D4D}" srcId="{601F8F72-FC2B-4FFD-A16D-886DC0F780E1}" destId="{222B99C5-78D4-4883-B1A5-D40FA2225734}" srcOrd="0" destOrd="0" parTransId="{1D1758B8-F057-4B30-BA13-1898D3A7E136}" sibTransId="{6E43B824-42ED-4DC8-B408-96F8AAFCDB09}"/>
    <dgm:cxn modelId="{AF85CB49-2E5F-4B80-B032-C184A6939AF7}" type="presOf" srcId="{A10BC5AD-D7FA-491C-A329-20010D92EF8B}" destId="{6CFD993E-8936-458F-9B69-BE4B2ADFF654}" srcOrd="0" destOrd="0" presId="urn:microsoft.com/office/officeart/2005/8/layout/hList6"/>
    <dgm:cxn modelId="{F0DB0D36-F064-4B35-B7C3-9981291F07A0}" srcId="{601F8F72-FC2B-4FFD-A16D-886DC0F780E1}" destId="{A10BC5AD-D7FA-491C-A329-20010D92EF8B}" srcOrd="3" destOrd="0" parTransId="{C0CAA1DB-F136-42F6-A338-A69EBBBC2A42}" sibTransId="{EDF3E3A6-6665-415F-8C92-09139311C983}"/>
    <dgm:cxn modelId="{A34E3855-2EC8-4C5F-B73C-2B5FF9EA8D27}" srcId="{601F8F72-FC2B-4FFD-A16D-886DC0F780E1}" destId="{80C53138-156D-4FD9-BB6B-4B5D60D8B0BA}" srcOrd="2" destOrd="0" parTransId="{B1432681-D1DF-4B43-9438-523DE1113AF9}" sibTransId="{4BFAF66C-7857-45D2-87C0-661BBFF37178}"/>
    <dgm:cxn modelId="{04DB309F-0550-4119-B923-4CF522D1BFB2}" type="presParOf" srcId="{E4214B17-3341-4820-8B85-2C1E359CD45F}" destId="{61C06C99-25AD-4018-A3B2-47B85314E1C1}" srcOrd="0" destOrd="0" presId="urn:microsoft.com/office/officeart/2005/8/layout/hList6"/>
    <dgm:cxn modelId="{9F8BAD0C-322C-45B3-92C1-E2EF5123ADDA}" type="presParOf" srcId="{E4214B17-3341-4820-8B85-2C1E359CD45F}" destId="{6A7C11F8-DF8C-421E-8528-C1CB1817FBF5}" srcOrd="1" destOrd="0" presId="urn:microsoft.com/office/officeart/2005/8/layout/hList6"/>
    <dgm:cxn modelId="{9F6ED305-A8B6-482C-8789-666F71EE2C3C}" type="presParOf" srcId="{E4214B17-3341-4820-8B85-2C1E359CD45F}" destId="{4472067E-25E6-40F2-944E-A46A309AE9EC}" srcOrd="2" destOrd="0" presId="urn:microsoft.com/office/officeart/2005/8/layout/hList6"/>
    <dgm:cxn modelId="{2CC358EE-13F3-434B-9119-3A02BCC2C94D}" type="presParOf" srcId="{E4214B17-3341-4820-8B85-2C1E359CD45F}" destId="{F50EEADA-D30D-474E-9B31-72BB6C4A31FC}" srcOrd="3" destOrd="0" presId="urn:microsoft.com/office/officeart/2005/8/layout/hList6"/>
    <dgm:cxn modelId="{25D00751-D0F2-4BE0-9D67-33FEDA0D7417}" type="presParOf" srcId="{E4214B17-3341-4820-8B85-2C1E359CD45F}" destId="{31EED092-C1E6-4408-AFA7-A14F3A870CC9}" srcOrd="4" destOrd="0" presId="urn:microsoft.com/office/officeart/2005/8/layout/hList6"/>
    <dgm:cxn modelId="{07622886-C6B4-4E02-8567-002C51B28E81}" type="presParOf" srcId="{E4214B17-3341-4820-8B85-2C1E359CD45F}" destId="{2423FC8F-C4B6-4F34-804E-5F7A104630C9}" srcOrd="5" destOrd="0" presId="urn:microsoft.com/office/officeart/2005/8/layout/hList6"/>
    <dgm:cxn modelId="{5ECB64FE-EED8-4921-BAB8-09199C32F41F}" type="presParOf" srcId="{E4214B17-3341-4820-8B85-2C1E359CD45F}" destId="{6CFD993E-8936-458F-9B69-BE4B2ADFF654}"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1F8F72-FC2B-4FFD-A16D-886DC0F780E1}" type="doc">
      <dgm:prSet loTypeId="urn:microsoft.com/office/officeart/2008/layout/VerticalCurvedList" loCatId="list" qsTypeId="urn:microsoft.com/office/officeart/2005/8/quickstyle/3d4" qsCatId="3D" csTypeId="urn:microsoft.com/office/officeart/2005/8/colors/accent2_2" csCatId="accent2" phldr="1"/>
      <dgm:spPr/>
      <dgm:t>
        <a:bodyPr/>
        <a:lstStyle/>
        <a:p>
          <a:endParaRPr lang="en-GB"/>
        </a:p>
      </dgm:t>
    </dgm:pt>
    <dgm:pt modelId="{222B99C5-78D4-4883-B1A5-D40FA2225734}">
      <dgm:prSet custT="1">
        <dgm:style>
          <a:lnRef idx="1">
            <a:schemeClr val="accent2"/>
          </a:lnRef>
          <a:fillRef idx="3">
            <a:schemeClr val="accent2"/>
          </a:fillRef>
          <a:effectRef idx="2">
            <a:schemeClr val="accent2"/>
          </a:effectRef>
          <a:fontRef idx="minor">
            <a:schemeClr val="lt1"/>
          </a:fontRef>
        </dgm:style>
      </dgm:prSet>
      <dgm:spPr>
        <a:solidFill>
          <a:srgbClr val="007E3F">
            <a:alpha val="65000"/>
          </a:srgbClr>
        </a:solidFill>
        <a:ln>
          <a:noFill/>
        </a:ln>
        <a:scene3d>
          <a:camera prst="orthographicFront"/>
          <a:lightRig rig="chilly" dir="t"/>
        </a:scene3d>
        <a:sp3d>
          <a:bevelT/>
        </a:sp3d>
      </dgm:spPr>
      <dgm:t>
        <a:bodyPr/>
        <a:lstStyle/>
        <a:p>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r>
            <a:rPr lang="ru-RU"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Лучшие академические знания и возможности специализации </a:t>
          </a:r>
          <a:endParaRPr lang="en-GB"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1D1758B8-F057-4B30-BA13-1898D3A7E136}" type="par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6E43B824-42ED-4DC8-B408-96F8AAFCDB09}" type="sibTrans" cxnId="{C653BF4E-B5A0-42F0-A030-AD3E7D451D4D}">
      <dgm:prSet/>
      <dgm:spPr/>
      <dgm:t>
        <a:bodyPr/>
        <a:lstStyle/>
        <a:p>
          <a:endParaRPr lang="en-GB">
            <a:latin typeface="Arial" panose="020B0604020202020204" pitchFamily="34" charset="0"/>
            <a:cs typeface="Arial" panose="020B0604020202020204" pitchFamily="34" charset="0"/>
          </a:endParaRPr>
        </a:p>
      </dgm:t>
    </dgm:pt>
    <dgm:pt modelId="{A10BC5AD-D7FA-491C-A329-20010D92EF8B}">
      <dgm:prSet custT="1">
        <dgm:style>
          <a:lnRef idx="1">
            <a:schemeClr val="accent2"/>
          </a:lnRef>
          <a:fillRef idx="3">
            <a:schemeClr val="accent2"/>
          </a:fillRef>
          <a:effectRef idx="2">
            <a:schemeClr val="accent2"/>
          </a:effectRef>
          <a:fontRef idx="minor">
            <a:schemeClr val="lt1"/>
          </a:fontRef>
        </dgm:style>
      </dgm:prSet>
      <dgm:spPr>
        <a:solidFill>
          <a:schemeClr val="accent1">
            <a:lumMod val="75000"/>
            <a:alpha val="65000"/>
          </a:schemeClr>
        </a:solidFill>
        <a:ln>
          <a:noFill/>
        </a:ln>
        <a:scene3d>
          <a:camera prst="orthographicFront"/>
          <a:lightRig rig="chilly" dir="t"/>
        </a:scene3d>
        <a:sp3d>
          <a:bevelT/>
        </a:sp3d>
      </dgm:spPr>
      <dgm:t>
        <a:bodyPr/>
        <a:lstStyle/>
        <a:p>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Высокие показатели трудоустройства благодаря развитию ключевых навыков</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C0CAA1DB-F136-42F6-A338-A69EBBBC2A42}" type="par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EDF3E3A6-6665-415F-8C92-09139311C983}" type="sibTrans" cxnId="{F0DB0D36-F064-4B35-B7C3-9981291F07A0}">
      <dgm:prSet/>
      <dgm:spPr/>
      <dgm:t>
        <a:bodyPr/>
        <a:lstStyle/>
        <a:p>
          <a:endParaRPr lang="en-GB">
            <a:latin typeface="Arial" panose="020B0604020202020204" pitchFamily="34" charset="0"/>
            <a:cs typeface="Arial" panose="020B0604020202020204" pitchFamily="34" charset="0"/>
          </a:endParaRPr>
        </a:p>
      </dgm:t>
    </dgm:pt>
    <dgm:pt modelId="{80C53138-156D-4FD9-BB6B-4B5D60D8B0BA}">
      <dgm:prSet custT="1">
        <dgm:style>
          <a:lnRef idx="1">
            <a:schemeClr val="accent2"/>
          </a:lnRef>
          <a:fillRef idx="3">
            <a:schemeClr val="accent2"/>
          </a:fillRef>
          <a:effectRef idx="2">
            <a:schemeClr val="accent2"/>
          </a:effectRef>
          <a:fontRef idx="minor">
            <a:schemeClr val="lt1"/>
          </a:fontRef>
        </dgm:style>
      </dgm:prSet>
      <dgm:spPr>
        <a:solidFill>
          <a:schemeClr val="accent4">
            <a:lumMod val="50000"/>
            <a:alpha val="65000"/>
          </a:schemeClr>
        </a:solidFill>
        <a:ln>
          <a:noFill/>
        </a:ln>
        <a:scene3d>
          <a:camera prst="orthographicFront"/>
          <a:lightRig rig="chilly" dir="t"/>
        </a:scene3d>
        <a:sp3d>
          <a:bevelT/>
        </a:sp3d>
      </dgm:spPr>
      <dgm:t>
        <a:bodyPr/>
        <a:lstStyle/>
        <a:p>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r>
            <a:rPr lang="ru-RU"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Полные стипендии с привлекательным финансовым </a:t>
          </a:r>
          <a:r>
            <a:rPr lang="ru-RU" sz="2400" b="0" dirty="0" smtClean="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пакетом</a:t>
          </a:r>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B1432681-D1DF-4B43-9438-523DE1113AF9}" type="par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4BFAF66C-7857-45D2-87C0-661BBFF37178}" type="sibTrans" cxnId="{A34E3855-2EC8-4C5F-B73C-2B5FF9EA8D27}">
      <dgm:prSet/>
      <dgm:spPr/>
      <dgm:t>
        <a:bodyPr/>
        <a:lstStyle/>
        <a:p>
          <a:endParaRPr lang="en-GB">
            <a:latin typeface="Arial" panose="020B0604020202020204" pitchFamily="34" charset="0"/>
            <a:cs typeface="Arial" panose="020B0604020202020204" pitchFamily="34" charset="0"/>
          </a:endParaRPr>
        </a:p>
      </dgm:t>
    </dgm:pt>
    <dgm:pt modelId="{75CCC30B-DE2D-4952-9301-C1476DA83CEF}">
      <dgm:prSet custT="1">
        <dgm:style>
          <a:lnRef idx="1">
            <a:schemeClr val="accent2"/>
          </a:lnRef>
          <a:fillRef idx="3">
            <a:schemeClr val="accent2"/>
          </a:fillRef>
          <a:effectRef idx="2">
            <a:schemeClr val="accent2"/>
          </a:effectRef>
          <a:fontRef idx="minor">
            <a:schemeClr val="lt1"/>
          </a:fontRef>
        </dgm:style>
      </dgm:prSet>
      <dgm:spPr>
        <a:solidFill>
          <a:schemeClr val="accent5">
            <a:lumMod val="75000"/>
            <a:alpha val="65000"/>
          </a:schemeClr>
        </a:solidFill>
        <a:ln>
          <a:noFill/>
        </a:ln>
        <a:scene3d>
          <a:camera prst="orthographicFront"/>
          <a:lightRig rig="chilly" dir="t"/>
        </a:scene3d>
        <a:sp3d>
          <a:bevelT/>
        </a:sp3d>
      </dgm:spPr>
      <dgm:t>
        <a:bodyPr/>
        <a:lstStyle/>
        <a:p>
          <a:endParaRPr lang="en-GB" sz="24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r>
            <a:rPr lang="ru-RU"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Уникальный опыт мобильности, признаваемая(</a:t>
          </a:r>
          <a:r>
            <a:rPr lang="ru-RU" sz="2000" b="0" dirty="0" err="1"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ые</a:t>
          </a:r>
          <a:r>
            <a:rPr lang="ru-RU"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совместная степень / множественные степени</a:t>
          </a:r>
          <a:endParaRPr lang="en-GB"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BF6BDF2C-FDEB-4542-BF83-AE611CEB6A38}" type="par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7A31DDD2-9CC3-4AEF-94BB-9C7300210171}" type="sibTrans" cxnId="{154E4E80-8EC1-4780-A9D9-1F3C34AFB823}">
      <dgm:prSet/>
      <dgm:spPr/>
      <dgm:t>
        <a:bodyPr/>
        <a:lstStyle/>
        <a:p>
          <a:endParaRPr lang="en-GB">
            <a:latin typeface="Arial" panose="020B0604020202020204" pitchFamily="34" charset="0"/>
            <a:cs typeface="Arial" panose="020B0604020202020204" pitchFamily="34" charset="0"/>
          </a:endParaRPr>
        </a:p>
      </dgm:t>
    </dgm:pt>
    <dgm:pt modelId="{D068C13C-B575-4202-9102-C3E2B6BC4985}">
      <dgm:prSet custT="1">
        <dgm:style>
          <a:lnRef idx="1">
            <a:schemeClr val="accent2"/>
          </a:lnRef>
          <a:fillRef idx="3">
            <a:schemeClr val="accent2"/>
          </a:fillRef>
          <a:effectRef idx="2">
            <a:schemeClr val="accent2"/>
          </a:effectRef>
          <a:fontRef idx="minor">
            <a:schemeClr val="lt1"/>
          </a:fontRef>
        </dgm:style>
      </dgm:prSet>
      <dgm:spPr>
        <a:solidFill>
          <a:schemeClr val="accent3">
            <a:lumMod val="75000"/>
            <a:alpha val="65000"/>
          </a:schemeClr>
        </a:solidFill>
        <a:ln>
          <a:noFill/>
        </a:ln>
        <a:scene3d>
          <a:camera prst="orthographicFront"/>
          <a:lightRig rig="chilly" dir="t"/>
        </a:scene3d>
        <a:sp3d>
          <a:bevelT/>
        </a:sp3d>
      </dgm:spPr>
      <dgm:t>
        <a:bodyPr/>
        <a:lstStyle/>
        <a:p>
          <a:endParaRPr lang="en-GB" sz="1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r>
            <a:rPr lang="ru-RU"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Поддержка партнеров по консорциуму и ЭMA</a:t>
          </a:r>
          <a:endParaRPr lang="en-GB" sz="2000" b="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gm:t>
    </dgm:pt>
    <dgm:pt modelId="{A32D4FBE-5547-4C11-8FE7-D561D01A54E5}" type="parTrans" cxnId="{0AA9B4EE-A084-4641-870B-7B14F057ED46}">
      <dgm:prSet/>
      <dgm:spPr/>
      <dgm:t>
        <a:bodyPr/>
        <a:lstStyle/>
        <a:p>
          <a:endParaRPr lang="en-GB"/>
        </a:p>
      </dgm:t>
    </dgm:pt>
    <dgm:pt modelId="{5F6F0B1B-8B6B-4447-BA2E-A8E14876CAD0}" type="sibTrans" cxnId="{0AA9B4EE-A084-4641-870B-7B14F057ED46}">
      <dgm:prSet/>
      <dgm:spPr/>
      <dgm:t>
        <a:bodyPr/>
        <a:lstStyle/>
        <a:p>
          <a:endParaRPr lang="en-GB"/>
        </a:p>
      </dgm:t>
    </dgm:pt>
    <dgm:pt modelId="{A768346A-56B5-4DE8-89C1-280D5E49F9E0}" type="pres">
      <dgm:prSet presAssocID="{601F8F72-FC2B-4FFD-A16D-886DC0F780E1}" presName="Name0" presStyleCnt="0">
        <dgm:presLayoutVars>
          <dgm:chMax val="7"/>
          <dgm:chPref val="7"/>
          <dgm:dir/>
        </dgm:presLayoutVars>
      </dgm:prSet>
      <dgm:spPr/>
      <dgm:t>
        <a:bodyPr/>
        <a:lstStyle/>
        <a:p>
          <a:endParaRPr lang="en-GB"/>
        </a:p>
      </dgm:t>
    </dgm:pt>
    <dgm:pt modelId="{1D5EA92B-A207-4682-A511-1FE11B9FFA23}" type="pres">
      <dgm:prSet presAssocID="{601F8F72-FC2B-4FFD-A16D-886DC0F780E1}" presName="Name1" presStyleCnt="0"/>
      <dgm:spPr/>
    </dgm:pt>
    <dgm:pt modelId="{C423007C-6817-448C-A89C-C21D90C9A181}" type="pres">
      <dgm:prSet presAssocID="{601F8F72-FC2B-4FFD-A16D-886DC0F780E1}" presName="cycle" presStyleCnt="0"/>
      <dgm:spPr/>
    </dgm:pt>
    <dgm:pt modelId="{15886804-6430-46B8-8DD7-8ADE6E00956E}" type="pres">
      <dgm:prSet presAssocID="{601F8F72-FC2B-4FFD-A16D-886DC0F780E1}" presName="srcNode" presStyleLbl="node1" presStyleIdx="0" presStyleCnt="5"/>
      <dgm:spPr/>
    </dgm:pt>
    <dgm:pt modelId="{D30CF7FD-4D66-4C44-A7F5-CB6CB69F6800}" type="pres">
      <dgm:prSet presAssocID="{601F8F72-FC2B-4FFD-A16D-886DC0F780E1}" presName="conn" presStyleLbl="parChTrans1D2" presStyleIdx="0" presStyleCnt="1"/>
      <dgm:spPr/>
      <dgm:t>
        <a:bodyPr/>
        <a:lstStyle/>
        <a:p>
          <a:endParaRPr lang="en-GB"/>
        </a:p>
      </dgm:t>
    </dgm:pt>
    <dgm:pt modelId="{C14CD2E6-E6F4-4343-BD41-0BEA726F13D2}" type="pres">
      <dgm:prSet presAssocID="{601F8F72-FC2B-4FFD-A16D-886DC0F780E1}" presName="extraNode" presStyleLbl="node1" presStyleIdx="0" presStyleCnt="5"/>
      <dgm:spPr/>
    </dgm:pt>
    <dgm:pt modelId="{6B015543-1EC6-4000-85D0-18FB135E1773}" type="pres">
      <dgm:prSet presAssocID="{601F8F72-FC2B-4FFD-A16D-886DC0F780E1}" presName="dstNode" presStyleLbl="node1" presStyleIdx="0" presStyleCnt="5"/>
      <dgm:spPr/>
    </dgm:pt>
    <dgm:pt modelId="{09A7C3F1-F91C-423B-BEB5-94D8320C9A21}" type="pres">
      <dgm:prSet presAssocID="{222B99C5-78D4-4883-B1A5-D40FA2225734}" presName="text_1" presStyleLbl="node1" presStyleIdx="0" presStyleCnt="5">
        <dgm:presLayoutVars>
          <dgm:bulletEnabled val="1"/>
        </dgm:presLayoutVars>
      </dgm:prSet>
      <dgm:spPr/>
      <dgm:t>
        <a:bodyPr/>
        <a:lstStyle/>
        <a:p>
          <a:endParaRPr lang="en-GB"/>
        </a:p>
      </dgm:t>
    </dgm:pt>
    <dgm:pt modelId="{F06CB010-B8AC-4F69-BEF4-3E7F10AEBBCE}" type="pres">
      <dgm:prSet presAssocID="{222B99C5-78D4-4883-B1A5-D40FA2225734}" presName="accent_1" presStyleCnt="0"/>
      <dgm:spPr/>
    </dgm:pt>
    <dgm:pt modelId="{4128E413-849D-4014-AE11-046284492531}" type="pres">
      <dgm:prSet presAssocID="{222B99C5-78D4-4883-B1A5-D40FA2225734}" presName="accentRepeatNode" presStyleLbl="solidFgAcc1" presStyleIdx="0" presStyleCnt="5"/>
      <dgm:spPr>
        <a:ln>
          <a:solidFill>
            <a:schemeClr val="accent5">
              <a:lumMod val="75000"/>
            </a:schemeClr>
          </a:solidFill>
        </a:ln>
      </dgm:spPr>
      <dgm:t>
        <a:bodyPr/>
        <a:lstStyle/>
        <a:p>
          <a:endParaRPr lang="en-GB"/>
        </a:p>
      </dgm:t>
    </dgm:pt>
    <dgm:pt modelId="{C3978D07-176A-421F-9B49-C558C76D3A9A}" type="pres">
      <dgm:prSet presAssocID="{75CCC30B-DE2D-4952-9301-C1476DA83CEF}" presName="text_2" presStyleLbl="node1" presStyleIdx="1" presStyleCnt="5">
        <dgm:presLayoutVars>
          <dgm:bulletEnabled val="1"/>
        </dgm:presLayoutVars>
      </dgm:prSet>
      <dgm:spPr/>
      <dgm:t>
        <a:bodyPr/>
        <a:lstStyle/>
        <a:p>
          <a:endParaRPr lang="en-GB"/>
        </a:p>
      </dgm:t>
    </dgm:pt>
    <dgm:pt modelId="{CD3ED53C-D930-43DB-BFA4-DD4FFD6A6347}" type="pres">
      <dgm:prSet presAssocID="{75CCC30B-DE2D-4952-9301-C1476DA83CEF}" presName="accent_2" presStyleCnt="0"/>
      <dgm:spPr/>
    </dgm:pt>
    <dgm:pt modelId="{CA92F1FF-0211-44AD-98D5-87067751143F}" type="pres">
      <dgm:prSet presAssocID="{75CCC30B-DE2D-4952-9301-C1476DA83CEF}" presName="accentRepeatNode" presStyleLbl="solidFgAcc1" presStyleIdx="1" presStyleCnt="5"/>
      <dgm:spPr>
        <a:ln>
          <a:solidFill>
            <a:schemeClr val="accent5">
              <a:lumMod val="75000"/>
            </a:schemeClr>
          </a:solidFill>
        </a:ln>
      </dgm:spPr>
      <dgm:t>
        <a:bodyPr/>
        <a:lstStyle/>
        <a:p>
          <a:endParaRPr lang="en-GB"/>
        </a:p>
      </dgm:t>
    </dgm:pt>
    <dgm:pt modelId="{6F9B6981-5C56-44B9-BFBB-E1D619ADC8A0}" type="pres">
      <dgm:prSet presAssocID="{80C53138-156D-4FD9-BB6B-4B5D60D8B0BA}" presName="text_3" presStyleLbl="node1" presStyleIdx="2" presStyleCnt="5">
        <dgm:presLayoutVars>
          <dgm:bulletEnabled val="1"/>
        </dgm:presLayoutVars>
      </dgm:prSet>
      <dgm:spPr/>
      <dgm:t>
        <a:bodyPr/>
        <a:lstStyle/>
        <a:p>
          <a:endParaRPr lang="en-GB"/>
        </a:p>
      </dgm:t>
    </dgm:pt>
    <dgm:pt modelId="{6951FAAA-C3AF-4545-9621-CF2522E6E958}" type="pres">
      <dgm:prSet presAssocID="{80C53138-156D-4FD9-BB6B-4B5D60D8B0BA}" presName="accent_3" presStyleCnt="0"/>
      <dgm:spPr/>
    </dgm:pt>
    <dgm:pt modelId="{73F698A8-0C19-490A-812A-C043368D85AA}" type="pres">
      <dgm:prSet presAssocID="{80C53138-156D-4FD9-BB6B-4B5D60D8B0BA}" presName="accentRepeatNode" presStyleLbl="solidFgAcc1" presStyleIdx="2" presStyleCnt="5"/>
      <dgm:spPr>
        <a:ln>
          <a:solidFill>
            <a:schemeClr val="accent5">
              <a:lumMod val="75000"/>
            </a:schemeClr>
          </a:solidFill>
        </a:ln>
      </dgm:spPr>
      <dgm:t>
        <a:bodyPr/>
        <a:lstStyle/>
        <a:p>
          <a:endParaRPr lang="en-GB"/>
        </a:p>
      </dgm:t>
    </dgm:pt>
    <dgm:pt modelId="{261EE2BD-51D5-4F9D-A5CF-E6E9826F057B}" type="pres">
      <dgm:prSet presAssocID="{A10BC5AD-D7FA-491C-A329-20010D92EF8B}" presName="text_4" presStyleLbl="node1" presStyleIdx="3" presStyleCnt="5">
        <dgm:presLayoutVars>
          <dgm:bulletEnabled val="1"/>
        </dgm:presLayoutVars>
      </dgm:prSet>
      <dgm:spPr/>
      <dgm:t>
        <a:bodyPr/>
        <a:lstStyle/>
        <a:p>
          <a:endParaRPr lang="en-GB"/>
        </a:p>
      </dgm:t>
    </dgm:pt>
    <dgm:pt modelId="{314F8B0A-82A4-46BF-8490-DCED4137BC9D}" type="pres">
      <dgm:prSet presAssocID="{A10BC5AD-D7FA-491C-A329-20010D92EF8B}" presName="accent_4" presStyleCnt="0"/>
      <dgm:spPr/>
    </dgm:pt>
    <dgm:pt modelId="{42746C41-B8F4-402D-AC25-95992ACE0F49}" type="pres">
      <dgm:prSet presAssocID="{A10BC5AD-D7FA-491C-A329-20010D92EF8B}" presName="accentRepeatNode" presStyleLbl="solidFgAcc1" presStyleIdx="3" presStyleCnt="5"/>
      <dgm:spPr>
        <a:ln>
          <a:solidFill>
            <a:schemeClr val="accent5">
              <a:lumMod val="75000"/>
            </a:schemeClr>
          </a:solidFill>
        </a:ln>
      </dgm:spPr>
      <dgm:t>
        <a:bodyPr/>
        <a:lstStyle/>
        <a:p>
          <a:endParaRPr lang="en-GB"/>
        </a:p>
      </dgm:t>
    </dgm:pt>
    <dgm:pt modelId="{0FA29B78-4220-42D4-BEBF-167157E4B8B4}" type="pres">
      <dgm:prSet presAssocID="{D068C13C-B575-4202-9102-C3E2B6BC4985}" presName="text_5" presStyleLbl="node1" presStyleIdx="4" presStyleCnt="5">
        <dgm:presLayoutVars>
          <dgm:bulletEnabled val="1"/>
        </dgm:presLayoutVars>
      </dgm:prSet>
      <dgm:spPr/>
      <dgm:t>
        <a:bodyPr/>
        <a:lstStyle/>
        <a:p>
          <a:endParaRPr lang="en-GB"/>
        </a:p>
      </dgm:t>
    </dgm:pt>
    <dgm:pt modelId="{E7627098-B538-40A7-8EE4-C7611303F72B}" type="pres">
      <dgm:prSet presAssocID="{D068C13C-B575-4202-9102-C3E2B6BC4985}" presName="accent_5" presStyleCnt="0"/>
      <dgm:spPr/>
    </dgm:pt>
    <dgm:pt modelId="{46F52059-6617-41A6-9095-433232F863E8}" type="pres">
      <dgm:prSet presAssocID="{D068C13C-B575-4202-9102-C3E2B6BC4985}" presName="accentRepeatNode" presStyleLbl="solidFgAcc1" presStyleIdx="4" presStyleCnt="5"/>
      <dgm:spPr/>
    </dgm:pt>
  </dgm:ptLst>
  <dgm:cxnLst>
    <dgm:cxn modelId="{0AA9B4EE-A084-4641-870B-7B14F057ED46}" srcId="{601F8F72-FC2B-4FFD-A16D-886DC0F780E1}" destId="{D068C13C-B575-4202-9102-C3E2B6BC4985}" srcOrd="4" destOrd="0" parTransId="{A32D4FBE-5547-4C11-8FE7-D561D01A54E5}" sibTransId="{5F6F0B1B-8B6B-4447-BA2E-A8E14876CAD0}"/>
    <dgm:cxn modelId="{02E3A989-972E-49B8-9A85-446688E3E84B}" type="presOf" srcId="{75CCC30B-DE2D-4952-9301-C1476DA83CEF}" destId="{C3978D07-176A-421F-9B49-C558C76D3A9A}" srcOrd="0" destOrd="0" presId="urn:microsoft.com/office/officeart/2008/layout/VerticalCurvedList"/>
    <dgm:cxn modelId="{6543BB69-6082-4304-8F69-051AE64F4603}" type="presOf" srcId="{D068C13C-B575-4202-9102-C3E2B6BC4985}" destId="{0FA29B78-4220-42D4-BEBF-167157E4B8B4}" srcOrd="0" destOrd="0" presId="urn:microsoft.com/office/officeart/2008/layout/VerticalCurvedList"/>
    <dgm:cxn modelId="{9102292B-7DB1-4325-86BB-622D62A4F20C}" type="presOf" srcId="{222B99C5-78D4-4883-B1A5-D40FA2225734}" destId="{09A7C3F1-F91C-423B-BEB5-94D8320C9A21}" srcOrd="0" destOrd="0" presId="urn:microsoft.com/office/officeart/2008/layout/VerticalCurvedList"/>
    <dgm:cxn modelId="{A34E3855-2EC8-4C5F-B73C-2B5FF9EA8D27}" srcId="{601F8F72-FC2B-4FFD-A16D-886DC0F780E1}" destId="{80C53138-156D-4FD9-BB6B-4B5D60D8B0BA}" srcOrd="2" destOrd="0" parTransId="{B1432681-D1DF-4B43-9438-523DE1113AF9}" sibTransId="{4BFAF66C-7857-45D2-87C0-661BBFF37178}"/>
    <dgm:cxn modelId="{0FC345E1-8584-4630-ADFB-11BA3A19951F}" type="presOf" srcId="{A10BC5AD-D7FA-491C-A329-20010D92EF8B}" destId="{261EE2BD-51D5-4F9D-A5CF-E6E9826F057B}" srcOrd="0" destOrd="0" presId="urn:microsoft.com/office/officeart/2008/layout/VerticalCurvedList"/>
    <dgm:cxn modelId="{F0DB0D36-F064-4B35-B7C3-9981291F07A0}" srcId="{601F8F72-FC2B-4FFD-A16D-886DC0F780E1}" destId="{A10BC5AD-D7FA-491C-A329-20010D92EF8B}" srcOrd="3" destOrd="0" parTransId="{C0CAA1DB-F136-42F6-A338-A69EBBBC2A42}" sibTransId="{EDF3E3A6-6665-415F-8C92-09139311C983}"/>
    <dgm:cxn modelId="{CC64AE32-DD31-4206-8B14-5674F5DB10F7}" type="presOf" srcId="{6E43B824-42ED-4DC8-B408-96F8AAFCDB09}" destId="{D30CF7FD-4D66-4C44-A7F5-CB6CB69F6800}" srcOrd="0" destOrd="0" presId="urn:microsoft.com/office/officeart/2008/layout/VerticalCurvedList"/>
    <dgm:cxn modelId="{7FFA2F83-0F6C-41BC-8D3C-14DEEB179750}" type="presOf" srcId="{80C53138-156D-4FD9-BB6B-4B5D60D8B0BA}" destId="{6F9B6981-5C56-44B9-BFBB-E1D619ADC8A0}" srcOrd="0" destOrd="0" presId="urn:microsoft.com/office/officeart/2008/layout/VerticalCurvedList"/>
    <dgm:cxn modelId="{E6915F65-9213-4F1F-9E32-F1B1B54B46ED}" type="presOf" srcId="{601F8F72-FC2B-4FFD-A16D-886DC0F780E1}" destId="{A768346A-56B5-4DE8-89C1-280D5E49F9E0}" srcOrd="0" destOrd="0" presId="urn:microsoft.com/office/officeart/2008/layout/VerticalCurvedList"/>
    <dgm:cxn modelId="{154E4E80-8EC1-4780-A9D9-1F3C34AFB823}" srcId="{601F8F72-FC2B-4FFD-A16D-886DC0F780E1}" destId="{75CCC30B-DE2D-4952-9301-C1476DA83CEF}" srcOrd="1" destOrd="0" parTransId="{BF6BDF2C-FDEB-4542-BF83-AE611CEB6A38}" sibTransId="{7A31DDD2-9CC3-4AEF-94BB-9C7300210171}"/>
    <dgm:cxn modelId="{C653BF4E-B5A0-42F0-A030-AD3E7D451D4D}" srcId="{601F8F72-FC2B-4FFD-A16D-886DC0F780E1}" destId="{222B99C5-78D4-4883-B1A5-D40FA2225734}" srcOrd="0" destOrd="0" parTransId="{1D1758B8-F057-4B30-BA13-1898D3A7E136}" sibTransId="{6E43B824-42ED-4DC8-B408-96F8AAFCDB09}"/>
    <dgm:cxn modelId="{E8DA772D-AAEB-4EF9-84A4-B4D05B1040EB}" type="presParOf" srcId="{A768346A-56B5-4DE8-89C1-280D5E49F9E0}" destId="{1D5EA92B-A207-4682-A511-1FE11B9FFA23}" srcOrd="0" destOrd="0" presId="urn:microsoft.com/office/officeart/2008/layout/VerticalCurvedList"/>
    <dgm:cxn modelId="{71F2FE42-042A-4F21-9462-B3B01B45E70F}" type="presParOf" srcId="{1D5EA92B-A207-4682-A511-1FE11B9FFA23}" destId="{C423007C-6817-448C-A89C-C21D90C9A181}" srcOrd="0" destOrd="0" presId="urn:microsoft.com/office/officeart/2008/layout/VerticalCurvedList"/>
    <dgm:cxn modelId="{947B0938-677B-453A-A6EF-626D48114D18}" type="presParOf" srcId="{C423007C-6817-448C-A89C-C21D90C9A181}" destId="{15886804-6430-46B8-8DD7-8ADE6E00956E}" srcOrd="0" destOrd="0" presId="urn:microsoft.com/office/officeart/2008/layout/VerticalCurvedList"/>
    <dgm:cxn modelId="{D419B6B7-5FFF-4E31-888D-EE818E587096}" type="presParOf" srcId="{C423007C-6817-448C-A89C-C21D90C9A181}" destId="{D30CF7FD-4D66-4C44-A7F5-CB6CB69F6800}" srcOrd="1" destOrd="0" presId="urn:microsoft.com/office/officeart/2008/layout/VerticalCurvedList"/>
    <dgm:cxn modelId="{AB548C88-851B-4E34-833B-85E8318B5483}" type="presParOf" srcId="{C423007C-6817-448C-A89C-C21D90C9A181}" destId="{C14CD2E6-E6F4-4343-BD41-0BEA726F13D2}" srcOrd="2" destOrd="0" presId="urn:microsoft.com/office/officeart/2008/layout/VerticalCurvedList"/>
    <dgm:cxn modelId="{B300781A-C36C-4C72-972E-FDC96C95C59F}" type="presParOf" srcId="{C423007C-6817-448C-A89C-C21D90C9A181}" destId="{6B015543-1EC6-4000-85D0-18FB135E1773}" srcOrd="3" destOrd="0" presId="urn:microsoft.com/office/officeart/2008/layout/VerticalCurvedList"/>
    <dgm:cxn modelId="{C117C07D-C4ED-4717-AA06-7F804B1597FE}" type="presParOf" srcId="{1D5EA92B-A207-4682-A511-1FE11B9FFA23}" destId="{09A7C3F1-F91C-423B-BEB5-94D8320C9A21}" srcOrd="1" destOrd="0" presId="urn:microsoft.com/office/officeart/2008/layout/VerticalCurvedList"/>
    <dgm:cxn modelId="{CAACAEEE-CD63-4FDF-85F4-FDB132382D06}" type="presParOf" srcId="{1D5EA92B-A207-4682-A511-1FE11B9FFA23}" destId="{F06CB010-B8AC-4F69-BEF4-3E7F10AEBBCE}" srcOrd="2" destOrd="0" presId="urn:microsoft.com/office/officeart/2008/layout/VerticalCurvedList"/>
    <dgm:cxn modelId="{A721EF81-A8E2-4741-8F5D-2CA395F0CC12}" type="presParOf" srcId="{F06CB010-B8AC-4F69-BEF4-3E7F10AEBBCE}" destId="{4128E413-849D-4014-AE11-046284492531}" srcOrd="0" destOrd="0" presId="urn:microsoft.com/office/officeart/2008/layout/VerticalCurvedList"/>
    <dgm:cxn modelId="{C3016BAF-AD22-4703-B0A7-2AB7C978C407}" type="presParOf" srcId="{1D5EA92B-A207-4682-A511-1FE11B9FFA23}" destId="{C3978D07-176A-421F-9B49-C558C76D3A9A}" srcOrd="3" destOrd="0" presId="urn:microsoft.com/office/officeart/2008/layout/VerticalCurvedList"/>
    <dgm:cxn modelId="{D407DF78-4168-436A-A5EF-A0AAB4CFDB18}" type="presParOf" srcId="{1D5EA92B-A207-4682-A511-1FE11B9FFA23}" destId="{CD3ED53C-D930-43DB-BFA4-DD4FFD6A6347}" srcOrd="4" destOrd="0" presId="urn:microsoft.com/office/officeart/2008/layout/VerticalCurvedList"/>
    <dgm:cxn modelId="{8114159E-355A-4506-ABDC-8C0EE11CEC32}" type="presParOf" srcId="{CD3ED53C-D930-43DB-BFA4-DD4FFD6A6347}" destId="{CA92F1FF-0211-44AD-98D5-87067751143F}" srcOrd="0" destOrd="0" presId="urn:microsoft.com/office/officeart/2008/layout/VerticalCurvedList"/>
    <dgm:cxn modelId="{32067297-4DDC-4D4A-8EF1-7D8184EF724F}" type="presParOf" srcId="{1D5EA92B-A207-4682-A511-1FE11B9FFA23}" destId="{6F9B6981-5C56-44B9-BFBB-E1D619ADC8A0}" srcOrd="5" destOrd="0" presId="urn:microsoft.com/office/officeart/2008/layout/VerticalCurvedList"/>
    <dgm:cxn modelId="{9015841C-9D6B-46DB-93E0-CC8C133B60D5}" type="presParOf" srcId="{1D5EA92B-A207-4682-A511-1FE11B9FFA23}" destId="{6951FAAA-C3AF-4545-9621-CF2522E6E958}" srcOrd="6" destOrd="0" presId="urn:microsoft.com/office/officeart/2008/layout/VerticalCurvedList"/>
    <dgm:cxn modelId="{934C43A0-8FC3-4033-A43A-46479DD07C13}" type="presParOf" srcId="{6951FAAA-C3AF-4545-9621-CF2522E6E958}" destId="{73F698A8-0C19-490A-812A-C043368D85AA}" srcOrd="0" destOrd="0" presId="urn:microsoft.com/office/officeart/2008/layout/VerticalCurvedList"/>
    <dgm:cxn modelId="{497F164B-B58D-4B6F-A319-46C6FA344DC3}" type="presParOf" srcId="{1D5EA92B-A207-4682-A511-1FE11B9FFA23}" destId="{261EE2BD-51D5-4F9D-A5CF-E6E9826F057B}" srcOrd="7" destOrd="0" presId="urn:microsoft.com/office/officeart/2008/layout/VerticalCurvedList"/>
    <dgm:cxn modelId="{C757F184-F358-4BC2-968D-60ED4303A68E}" type="presParOf" srcId="{1D5EA92B-A207-4682-A511-1FE11B9FFA23}" destId="{314F8B0A-82A4-46BF-8490-DCED4137BC9D}" srcOrd="8" destOrd="0" presId="urn:microsoft.com/office/officeart/2008/layout/VerticalCurvedList"/>
    <dgm:cxn modelId="{A637C0B3-AC66-484F-A76F-9C70A6EE9422}" type="presParOf" srcId="{314F8B0A-82A4-46BF-8490-DCED4137BC9D}" destId="{42746C41-B8F4-402D-AC25-95992ACE0F49}" srcOrd="0" destOrd="0" presId="urn:microsoft.com/office/officeart/2008/layout/VerticalCurvedList"/>
    <dgm:cxn modelId="{1E4DA550-3A2F-4A20-A7B6-20793BC19746}" type="presParOf" srcId="{1D5EA92B-A207-4682-A511-1FE11B9FFA23}" destId="{0FA29B78-4220-42D4-BEBF-167157E4B8B4}" srcOrd="9" destOrd="0" presId="urn:microsoft.com/office/officeart/2008/layout/VerticalCurvedList"/>
    <dgm:cxn modelId="{30788D28-69BE-481A-B910-0381E29DA6F6}" type="presParOf" srcId="{1D5EA92B-A207-4682-A511-1FE11B9FFA23}" destId="{E7627098-B538-40A7-8EE4-C7611303F72B}" srcOrd="10" destOrd="0" presId="urn:microsoft.com/office/officeart/2008/layout/VerticalCurvedList"/>
    <dgm:cxn modelId="{A55A7D0C-12D4-4762-BC2D-20E621DC46DF}" type="presParOf" srcId="{E7627098-B538-40A7-8EE4-C7611303F72B}" destId="{46F52059-6617-41A6-9095-433232F863E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06C99-25AD-4018-A3B2-47B85314E1C1}">
      <dsp:nvSpPr>
        <dsp:cNvPr id="0" name=""/>
        <dsp:cNvSpPr/>
      </dsp:nvSpPr>
      <dsp:spPr>
        <a:xfrm rot="16200000">
          <a:off x="-761035" y="763545"/>
          <a:ext cx="3822700" cy="2295609"/>
        </a:xfrm>
        <a:prstGeom prst="flowChartManualOperation">
          <a:avLst/>
        </a:prstGeom>
        <a:solidFill>
          <a:srgbClr val="007E3F">
            <a:alpha val="65000"/>
          </a:srgb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Высокая степень узнаваемости в программе совершенства</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2511" y="764539"/>
        <a:ext cx="2295609" cy="2293620"/>
      </dsp:txXfrm>
    </dsp:sp>
    <dsp:sp modelId="{4472067E-25E6-40F2-944E-A46A309AE9EC}">
      <dsp:nvSpPr>
        <dsp:cNvPr id="0" name=""/>
        <dsp:cNvSpPr/>
      </dsp:nvSpPr>
      <dsp:spPr>
        <a:xfrm rot="16200000">
          <a:off x="1794599" y="644761"/>
          <a:ext cx="3822700" cy="2533177"/>
        </a:xfrm>
        <a:prstGeom prst="flowChartManualOperation">
          <a:avLst/>
        </a:prstGeom>
        <a:solidFill>
          <a:srgbClr val="C00000">
            <a:alpha val="65000"/>
          </a:srgb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Многолетнее </a:t>
          </a:r>
          <a:r>
            <a:rPr lang="ru-RU" sz="2400" b="0" kern="1200" dirty="0" err="1"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грантовое</a:t>
          </a: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соглашение и персональная управленческая поддержка Исполнительного Агентства</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2439361" y="764539"/>
        <a:ext cx="2533177" cy="2293620"/>
      </dsp:txXfrm>
    </dsp:sp>
    <dsp:sp modelId="{31EED092-C1E6-4408-AFA7-A14F3A870CC9}">
      <dsp:nvSpPr>
        <dsp:cNvPr id="0" name=""/>
        <dsp:cNvSpPr/>
      </dsp:nvSpPr>
      <dsp:spPr>
        <a:xfrm rot="16200000">
          <a:off x="4381853" y="731926"/>
          <a:ext cx="3822700" cy="2358847"/>
        </a:xfrm>
        <a:prstGeom prst="flowChartManualOperation">
          <a:avLst/>
        </a:prstGeom>
        <a:solidFill>
          <a:schemeClr val="accent4">
            <a:lumMod val="50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Привлекательная схема со-финансирования  </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5113780" y="764539"/>
        <a:ext cx="2358847" cy="2293620"/>
      </dsp:txXfrm>
    </dsp:sp>
    <dsp:sp modelId="{6CFD993E-8936-458F-9B69-BE4B2ADFF654}">
      <dsp:nvSpPr>
        <dsp:cNvPr id="0" name=""/>
        <dsp:cNvSpPr/>
      </dsp:nvSpPr>
      <dsp:spPr>
        <a:xfrm rot="16200000">
          <a:off x="6644129" y="969739"/>
          <a:ext cx="3822700" cy="1883221"/>
        </a:xfrm>
        <a:prstGeom prst="flowChartManualOperation">
          <a:avLst/>
        </a:prstGeom>
        <a:solidFill>
          <a:schemeClr val="bg2">
            <a:lumMod val="50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Выбор лучших студентов по всему миру</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7613868" y="764540"/>
        <a:ext cx="1883221" cy="2293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06C99-25AD-4018-A3B2-47B85314E1C1}">
      <dsp:nvSpPr>
        <dsp:cNvPr id="0" name=""/>
        <dsp:cNvSpPr/>
      </dsp:nvSpPr>
      <dsp:spPr>
        <a:xfrm rot="16200000">
          <a:off x="-761035" y="763545"/>
          <a:ext cx="3822700" cy="2295609"/>
        </a:xfrm>
        <a:prstGeom prst="flowChartManualOperation">
          <a:avLst/>
        </a:prstGeom>
        <a:solidFill>
          <a:srgbClr val="007E3F">
            <a:alpha val="65000"/>
          </a:srgb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Высокая степень международной узнаваемости в программе совершенств ЕС</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2511" y="764539"/>
        <a:ext cx="2295609" cy="2293620"/>
      </dsp:txXfrm>
    </dsp:sp>
    <dsp:sp modelId="{4472067E-25E6-40F2-944E-A46A309AE9EC}">
      <dsp:nvSpPr>
        <dsp:cNvPr id="0" name=""/>
        <dsp:cNvSpPr/>
      </dsp:nvSpPr>
      <dsp:spPr>
        <a:xfrm rot="16200000">
          <a:off x="1794599" y="644761"/>
          <a:ext cx="3822700" cy="2533177"/>
        </a:xfrm>
        <a:prstGeom prst="flowChartManualOperation">
          <a:avLst/>
        </a:prstGeom>
        <a:solidFill>
          <a:srgbClr val="C00000">
            <a:alpha val="65000"/>
          </a:srgb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Повышение обмена самыми лучшими студентами и сотрудниками в/из вузов партнерских стран </a:t>
          </a:r>
          <a:r>
            <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a:t>
          </a:r>
        </a:p>
      </dsp:txBody>
      <dsp:txXfrm rot="5400000">
        <a:off x="2439361" y="764539"/>
        <a:ext cx="2533177" cy="2293620"/>
      </dsp:txXfrm>
    </dsp:sp>
    <dsp:sp modelId="{31EED092-C1E6-4408-AFA7-A14F3A870CC9}">
      <dsp:nvSpPr>
        <dsp:cNvPr id="0" name=""/>
        <dsp:cNvSpPr/>
      </dsp:nvSpPr>
      <dsp:spPr>
        <a:xfrm rot="16200000">
          <a:off x="4381853" y="731926"/>
          <a:ext cx="3822700" cy="2358847"/>
        </a:xfrm>
        <a:prstGeom prst="flowChartManualOperation">
          <a:avLst/>
        </a:prstGeom>
        <a:solidFill>
          <a:schemeClr val="accent4">
            <a:lumMod val="50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Обмен наилучшей практикой с другими участвующими вузами </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5113780" y="764539"/>
        <a:ext cx="2358847" cy="2293620"/>
      </dsp:txXfrm>
    </dsp:sp>
    <dsp:sp modelId="{6CFD993E-8936-458F-9B69-BE4B2ADFF654}">
      <dsp:nvSpPr>
        <dsp:cNvPr id="0" name=""/>
        <dsp:cNvSpPr/>
      </dsp:nvSpPr>
      <dsp:spPr>
        <a:xfrm rot="16200000">
          <a:off x="6644129" y="969739"/>
          <a:ext cx="3822700" cy="1883221"/>
        </a:xfrm>
        <a:prstGeom prst="flowChartManualOperation">
          <a:avLst/>
        </a:prstGeom>
        <a:solidFill>
          <a:schemeClr val="bg2">
            <a:lumMod val="50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Возможности дальнейшего сотрудничества в области образования и исследования </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rot="5400000">
        <a:off x="7613868" y="764540"/>
        <a:ext cx="1883221" cy="2293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CF7FD-4D66-4C44-A7F5-CB6CB69F6800}">
      <dsp:nvSpPr>
        <dsp:cNvPr id="0" name=""/>
        <dsp:cNvSpPr/>
      </dsp:nvSpPr>
      <dsp:spPr>
        <a:xfrm>
          <a:off x="-5319594" y="-814666"/>
          <a:ext cx="6334371" cy="6334371"/>
        </a:xfrm>
        <a:prstGeom prst="blockArc">
          <a:avLst>
            <a:gd name="adj1" fmla="val 18900000"/>
            <a:gd name="adj2" fmla="val 2700000"/>
            <a:gd name="adj3" fmla="val 341"/>
          </a:avLst>
        </a:pr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9A7C3F1-F91C-423B-BEB5-94D8320C9A21}">
      <dsp:nvSpPr>
        <dsp:cNvPr id="0" name=""/>
        <dsp:cNvSpPr/>
      </dsp:nvSpPr>
      <dsp:spPr>
        <a:xfrm>
          <a:off x="443774" y="293970"/>
          <a:ext cx="9117514" cy="588317"/>
        </a:xfrm>
        <a:prstGeom prst="rect">
          <a:avLst/>
        </a:prstGeom>
        <a:solidFill>
          <a:srgbClr val="007E3F">
            <a:alpha val="65000"/>
          </a:srgb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466977" tIns="60960" rIns="60960" bIns="60960" numCol="1" spcCol="1270" anchor="ctr" anchorCtr="0">
          <a:noAutofit/>
        </a:bodyPr>
        <a:lstStyle/>
        <a:p>
          <a:pPr lvl="0" algn="l" defTabSz="1066800">
            <a:lnSpc>
              <a:spcPct val="90000"/>
            </a:lnSpc>
            <a:spcBef>
              <a:spcPct val="0"/>
            </a:spcBef>
            <a:spcAft>
              <a:spcPct val="35000"/>
            </a:spcAft>
          </a:pP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1066800">
            <a:lnSpc>
              <a:spcPct val="90000"/>
            </a:lnSpc>
            <a:spcBef>
              <a:spcPct val="0"/>
            </a:spcBef>
            <a:spcAft>
              <a:spcPct val="35000"/>
            </a:spcAft>
          </a:pPr>
          <a:r>
            <a:rPr lang="ru-RU"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Лучшие академические знания и возможности специализации </a:t>
          </a:r>
          <a:endParaRPr lang="en-GB"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a:off x="443774" y="293970"/>
        <a:ext cx="9117514" cy="588317"/>
      </dsp:txXfrm>
    </dsp:sp>
    <dsp:sp modelId="{4128E413-849D-4014-AE11-046284492531}">
      <dsp:nvSpPr>
        <dsp:cNvPr id="0" name=""/>
        <dsp:cNvSpPr/>
      </dsp:nvSpPr>
      <dsp:spPr>
        <a:xfrm>
          <a:off x="76075" y="220431"/>
          <a:ext cx="735397" cy="735397"/>
        </a:xfrm>
        <a:prstGeom prst="ellipse">
          <a:avLst/>
        </a:prstGeom>
        <a:solidFill>
          <a:schemeClr val="lt1">
            <a:hueOff val="0"/>
            <a:satOff val="0"/>
            <a:lumOff val="0"/>
            <a:alphaOff val="0"/>
          </a:schemeClr>
        </a:solidFill>
        <a:ln w="9525" cap="flat" cmpd="sng" algn="ctr">
          <a:solidFill>
            <a:schemeClr val="accent5">
              <a:lumMod val="75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C3978D07-176A-421F-9B49-C558C76D3A9A}">
      <dsp:nvSpPr>
        <dsp:cNvPr id="0" name=""/>
        <dsp:cNvSpPr/>
      </dsp:nvSpPr>
      <dsp:spPr>
        <a:xfrm>
          <a:off x="865345" y="1176165"/>
          <a:ext cx="8695943" cy="588317"/>
        </a:xfrm>
        <a:prstGeom prst="rect">
          <a:avLst/>
        </a:prstGeom>
        <a:solidFill>
          <a:schemeClr val="accent5">
            <a:lumMod val="75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466977" tIns="60960" rIns="60960" bIns="60960" numCol="1" spcCol="1270" anchor="ctr" anchorCtr="0">
          <a:noAutofit/>
        </a:bodyPr>
        <a:lstStyle/>
        <a:p>
          <a:pPr lvl="0" algn="l" defTabSz="1066800">
            <a:lnSpc>
              <a:spcPct val="90000"/>
            </a:lnSpc>
            <a:spcBef>
              <a:spcPct val="0"/>
            </a:spcBef>
            <a:spcAft>
              <a:spcPct val="35000"/>
            </a:spcAft>
          </a:pP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1066800">
            <a:lnSpc>
              <a:spcPct val="90000"/>
            </a:lnSpc>
            <a:spcBef>
              <a:spcPct val="0"/>
            </a:spcBef>
            <a:spcAft>
              <a:spcPct val="35000"/>
            </a:spcAft>
          </a:pPr>
          <a:r>
            <a:rPr lang="ru-RU"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Уникальный опыт мобильности, признаваемая(</a:t>
          </a:r>
          <a:r>
            <a:rPr lang="ru-RU" sz="2000" b="0" kern="1200" dirty="0" err="1"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ые</a:t>
          </a:r>
          <a:r>
            <a:rPr lang="ru-RU"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 совместная степень / множественные степени</a:t>
          </a:r>
          <a:endParaRPr lang="en-GB"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a:off x="865345" y="1176165"/>
        <a:ext cx="8695943" cy="588317"/>
      </dsp:txXfrm>
    </dsp:sp>
    <dsp:sp modelId="{CA92F1FF-0211-44AD-98D5-87067751143F}">
      <dsp:nvSpPr>
        <dsp:cNvPr id="0" name=""/>
        <dsp:cNvSpPr/>
      </dsp:nvSpPr>
      <dsp:spPr>
        <a:xfrm>
          <a:off x="497646" y="1102625"/>
          <a:ext cx="735397" cy="735397"/>
        </a:xfrm>
        <a:prstGeom prst="ellipse">
          <a:avLst/>
        </a:prstGeom>
        <a:solidFill>
          <a:schemeClr val="lt1">
            <a:hueOff val="0"/>
            <a:satOff val="0"/>
            <a:lumOff val="0"/>
            <a:alphaOff val="0"/>
          </a:schemeClr>
        </a:solidFill>
        <a:ln w="9525" cap="flat" cmpd="sng" algn="ctr">
          <a:solidFill>
            <a:schemeClr val="accent5">
              <a:lumMod val="75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F9B6981-5C56-44B9-BFBB-E1D619ADC8A0}">
      <dsp:nvSpPr>
        <dsp:cNvPr id="0" name=""/>
        <dsp:cNvSpPr/>
      </dsp:nvSpPr>
      <dsp:spPr>
        <a:xfrm>
          <a:off x="994733" y="2058360"/>
          <a:ext cx="8566554" cy="588317"/>
        </a:xfrm>
        <a:prstGeom prst="rect">
          <a:avLst/>
        </a:prstGeom>
        <a:solidFill>
          <a:schemeClr val="accent4">
            <a:lumMod val="50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466977" tIns="60960" rIns="60960" bIns="60960" numCol="1" spcCol="1270" anchor="ctr" anchorCtr="0">
          <a:noAutofit/>
        </a:bodyPr>
        <a:lstStyle/>
        <a:p>
          <a:pPr lvl="0" algn="l" defTabSz="1066800">
            <a:lnSpc>
              <a:spcPct val="90000"/>
            </a:lnSpc>
            <a:spcBef>
              <a:spcPct val="0"/>
            </a:spcBef>
            <a:spcAft>
              <a:spcPct val="35000"/>
            </a:spcAft>
          </a:pP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Полные стипендии с привлекательным финансовым </a:t>
          </a:r>
          <a:r>
            <a:rPr lang="ru-RU" sz="2400" b="0" kern="1200" dirty="0" smtClean="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пакетом</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a:off x="994733" y="2058360"/>
        <a:ext cx="8566554" cy="588317"/>
      </dsp:txXfrm>
    </dsp:sp>
    <dsp:sp modelId="{73F698A8-0C19-490A-812A-C043368D85AA}">
      <dsp:nvSpPr>
        <dsp:cNvPr id="0" name=""/>
        <dsp:cNvSpPr/>
      </dsp:nvSpPr>
      <dsp:spPr>
        <a:xfrm>
          <a:off x="627035" y="1984820"/>
          <a:ext cx="735397" cy="735397"/>
        </a:xfrm>
        <a:prstGeom prst="ellipse">
          <a:avLst/>
        </a:prstGeom>
        <a:solidFill>
          <a:schemeClr val="lt1">
            <a:hueOff val="0"/>
            <a:satOff val="0"/>
            <a:lumOff val="0"/>
            <a:alphaOff val="0"/>
          </a:schemeClr>
        </a:solidFill>
        <a:ln w="9525" cap="flat" cmpd="sng" algn="ctr">
          <a:solidFill>
            <a:schemeClr val="accent5">
              <a:lumMod val="75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261EE2BD-51D5-4F9D-A5CF-E6E9826F057B}">
      <dsp:nvSpPr>
        <dsp:cNvPr id="0" name=""/>
        <dsp:cNvSpPr/>
      </dsp:nvSpPr>
      <dsp:spPr>
        <a:xfrm>
          <a:off x="865345" y="2940554"/>
          <a:ext cx="8695943" cy="588317"/>
        </a:xfrm>
        <a:prstGeom prst="rect">
          <a:avLst/>
        </a:prstGeom>
        <a:solidFill>
          <a:schemeClr val="accent1">
            <a:lumMod val="75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466977" tIns="60960" rIns="60960" bIns="60960" numCol="1" spcCol="1270" anchor="ctr" anchorCtr="0">
          <a:noAutofit/>
        </a:bodyPr>
        <a:lstStyle/>
        <a:p>
          <a:pPr lvl="0" algn="l" defTabSz="1066800">
            <a:lnSpc>
              <a:spcPct val="90000"/>
            </a:lnSpc>
            <a:spcBef>
              <a:spcPct val="0"/>
            </a:spcBef>
            <a:spcAft>
              <a:spcPct val="35000"/>
            </a:spcAft>
          </a:pP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1066800">
            <a:lnSpc>
              <a:spcPct val="90000"/>
            </a:lnSpc>
            <a:spcBef>
              <a:spcPct val="0"/>
            </a:spcBef>
            <a:spcAft>
              <a:spcPct val="35000"/>
            </a:spcAft>
          </a:pPr>
          <a:r>
            <a:rPr lang="ru-RU"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Высокие показатели трудоустройства благодаря развитию ключевых навыков</a:t>
          </a: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1066800">
            <a:lnSpc>
              <a:spcPct val="90000"/>
            </a:lnSpc>
            <a:spcBef>
              <a:spcPct val="0"/>
            </a:spcBef>
            <a:spcAft>
              <a:spcPct val="35000"/>
            </a:spcAft>
          </a:pPr>
          <a:endParaRPr lang="en-GB" sz="24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a:off x="865345" y="2940554"/>
        <a:ext cx="8695943" cy="588317"/>
      </dsp:txXfrm>
    </dsp:sp>
    <dsp:sp modelId="{42746C41-B8F4-402D-AC25-95992ACE0F49}">
      <dsp:nvSpPr>
        <dsp:cNvPr id="0" name=""/>
        <dsp:cNvSpPr/>
      </dsp:nvSpPr>
      <dsp:spPr>
        <a:xfrm>
          <a:off x="497646" y="2867014"/>
          <a:ext cx="735397" cy="735397"/>
        </a:xfrm>
        <a:prstGeom prst="ellipse">
          <a:avLst/>
        </a:prstGeom>
        <a:solidFill>
          <a:schemeClr val="lt1">
            <a:hueOff val="0"/>
            <a:satOff val="0"/>
            <a:lumOff val="0"/>
            <a:alphaOff val="0"/>
          </a:schemeClr>
        </a:solidFill>
        <a:ln w="9525" cap="flat" cmpd="sng" algn="ctr">
          <a:solidFill>
            <a:schemeClr val="accent5">
              <a:lumMod val="75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FA29B78-4220-42D4-BEBF-167157E4B8B4}">
      <dsp:nvSpPr>
        <dsp:cNvPr id="0" name=""/>
        <dsp:cNvSpPr/>
      </dsp:nvSpPr>
      <dsp:spPr>
        <a:xfrm>
          <a:off x="443774" y="3822749"/>
          <a:ext cx="9117514" cy="588317"/>
        </a:xfrm>
        <a:prstGeom prst="rect">
          <a:avLst/>
        </a:prstGeom>
        <a:solidFill>
          <a:schemeClr val="accent3">
            <a:lumMod val="75000"/>
            <a:alpha val="65000"/>
          </a:schemeClr>
        </a:solidFill>
        <a:ln w="9525" cap="flat" cmpd="sng" algn="ctr">
          <a:noFill/>
          <a:prstDash val="solid"/>
        </a:ln>
        <a:effectLst>
          <a:outerShdw blurRad="40000" dist="23000" dir="5400000" rotWithShape="0">
            <a:srgbClr val="000000">
              <a:alpha val="35000"/>
            </a:srgbClr>
          </a:outerShdw>
        </a:effectLst>
        <a:scene3d>
          <a:camera prst="orthographicFront"/>
          <a:lightRig rig="chilly" dir="t"/>
        </a:scene3d>
        <a:sp3d>
          <a:bevelT/>
        </a:sp3d>
      </dsp:spPr>
      <dsp:style>
        <a:lnRef idx="1">
          <a:schemeClr val="accent2"/>
        </a:lnRef>
        <a:fillRef idx="3">
          <a:schemeClr val="accent2"/>
        </a:fillRef>
        <a:effectRef idx="2">
          <a:schemeClr val="accent2"/>
        </a:effectRef>
        <a:fontRef idx="minor">
          <a:schemeClr val="lt1"/>
        </a:fontRef>
      </dsp:style>
      <dsp:txBody>
        <a:bodyPr spcFirstLastPara="0" vert="horz" wrap="square" lIns="466977" tIns="25400" rIns="25400" bIns="25400" numCol="1" spcCol="1270" anchor="ctr" anchorCtr="0">
          <a:noAutofit/>
        </a:bodyPr>
        <a:lstStyle/>
        <a:p>
          <a:pPr lvl="0" algn="l" defTabSz="444500">
            <a:lnSpc>
              <a:spcPct val="90000"/>
            </a:lnSpc>
            <a:spcBef>
              <a:spcPct val="0"/>
            </a:spcBef>
            <a:spcAft>
              <a:spcPct val="35000"/>
            </a:spcAft>
          </a:pPr>
          <a:endParaRPr lang="en-GB" sz="1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a:p>
          <a:pPr lvl="0" algn="l" defTabSz="444500">
            <a:lnSpc>
              <a:spcPct val="90000"/>
            </a:lnSpc>
            <a:spcBef>
              <a:spcPct val="0"/>
            </a:spcBef>
            <a:spcAft>
              <a:spcPct val="35000"/>
            </a:spcAft>
          </a:pPr>
          <a:r>
            <a:rPr lang="ru-RU"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rPr>
            <a:t>Поддержка партнеров по консорциуму и ЭMA</a:t>
          </a:r>
          <a:endParaRPr lang="en-GB" sz="2000" b="0" kern="1200" dirty="0" smtClean="0">
            <a:effectLst>
              <a:outerShdw blurRad="38100" dist="38100" dir="2700000" algn="tl">
                <a:srgbClr val="000000">
                  <a:alpha val="43137"/>
                </a:srgbClr>
              </a:outerShdw>
            </a:effectLst>
            <a:latin typeface="Arial" panose="020B0604020202020204" pitchFamily="34" charset="0"/>
            <a:ea typeface="Arial Unicode MS" panose="020B0604020202020204" pitchFamily="34" charset="-128"/>
            <a:cs typeface="Arial" panose="020B0604020202020204" pitchFamily="34" charset="0"/>
          </a:endParaRPr>
        </a:p>
      </dsp:txBody>
      <dsp:txXfrm>
        <a:off x="443774" y="3822749"/>
        <a:ext cx="9117514" cy="588317"/>
      </dsp:txXfrm>
    </dsp:sp>
    <dsp:sp modelId="{46F52059-6617-41A6-9095-433232F863E8}">
      <dsp:nvSpPr>
        <dsp:cNvPr id="0" name=""/>
        <dsp:cNvSpPr/>
      </dsp:nvSpPr>
      <dsp:spPr>
        <a:xfrm>
          <a:off x="76075" y="3749209"/>
          <a:ext cx="735397" cy="735397"/>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0.01622</cdr:x>
      <cdr:y>0.21084</cdr:y>
    </cdr:from>
    <cdr:to>
      <cdr:x>0.20115</cdr:x>
      <cdr:y>0.37664</cdr:y>
    </cdr:to>
    <cdr:sp macro="" textlink="">
      <cdr:nvSpPr>
        <cdr:cNvPr id="2" name="TextBox 1"/>
        <cdr:cNvSpPr txBox="1"/>
      </cdr:nvSpPr>
      <cdr:spPr>
        <a:xfrm xmlns:a="http://schemas.openxmlformats.org/drawingml/2006/main">
          <a:off x="73122" y="807541"/>
          <a:ext cx="833756" cy="635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550" b="1" i="1" dirty="0" smtClean="0">
              <a:solidFill>
                <a:schemeClr val="tx2"/>
              </a:solidFill>
            </a:rPr>
            <a:t>LS</a:t>
          </a:r>
          <a:r>
            <a:rPr lang="en-GB" sz="1550" b="1" i="0" dirty="0" smtClean="0">
              <a:solidFill>
                <a:schemeClr val="tx2"/>
              </a:solidFill>
            </a:rPr>
            <a:t> 16</a:t>
          </a:r>
        </a:p>
        <a:p xmlns:a="http://schemas.openxmlformats.org/drawingml/2006/main">
          <a:r>
            <a:rPr lang="fr-BE" sz="1550" b="1" dirty="0" smtClean="0">
              <a:solidFill>
                <a:schemeClr val="tx2"/>
              </a:solidFill>
            </a:rPr>
            <a:t>~18% </a:t>
          </a:r>
          <a:endParaRPr lang="en-GB" sz="1550" b="1" i="0" dirty="0">
            <a:solidFill>
              <a:schemeClr val="tx2"/>
            </a:solidFill>
          </a:endParaRPr>
        </a:p>
      </cdr:txBody>
    </cdr:sp>
  </cdr:relSizeAnchor>
  <cdr:relSizeAnchor xmlns:cdr="http://schemas.openxmlformats.org/drawingml/2006/chartDrawing">
    <cdr:from>
      <cdr:x>0.024</cdr:x>
      <cdr:y>0.78448</cdr:y>
    </cdr:from>
    <cdr:to>
      <cdr:x>0.22852</cdr:x>
      <cdr:y>0.92152</cdr:y>
    </cdr:to>
    <cdr:sp macro="" textlink="">
      <cdr:nvSpPr>
        <cdr:cNvPr id="3" name="TextBox 1"/>
        <cdr:cNvSpPr txBox="1"/>
      </cdr:nvSpPr>
      <cdr:spPr>
        <a:xfrm xmlns:a="http://schemas.openxmlformats.org/drawingml/2006/main">
          <a:off x="108208" y="3004688"/>
          <a:ext cx="922079" cy="52490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550" b="1" i="1" dirty="0" smtClean="0">
              <a:solidFill>
                <a:schemeClr val="tx2"/>
              </a:solidFill>
            </a:rPr>
            <a:t>HS</a:t>
          </a:r>
          <a:r>
            <a:rPr lang="en-GB" sz="1550" b="1" i="0" dirty="0" smtClean="0">
              <a:solidFill>
                <a:schemeClr val="tx2"/>
              </a:solidFill>
            </a:rPr>
            <a:t> 44</a:t>
          </a:r>
        </a:p>
        <a:p xmlns:a="http://schemas.openxmlformats.org/drawingml/2006/main">
          <a:r>
            <a:rPr lang="fr-BE" sz="1550" b="1" dirty="0" smtClean="0">
              <a:solidFill>
                <a:schemeClr val="tx2"/>
              </a:solidFill>
            </a:rPr>
            <a:t>~49,4%</a:t>
          </a:r>
          <a:endParaRPr lang="en-GB" sz="1550" b="1" i="0" dirty="0">
            <a:solidFill>
              <a:schemeClr val="tx2"/>
            </a:solidFill>
          </a:endParaRPr>
        </a:p>
      </cdr:txBody>
    </cdr:sp>
  </cdr:relSizeAnchor>
  <cdr:relSizeAnchor xmlns:cdr="http://schemas.openxmlformats.org/drawingml/2006/chartDrawing">
    <cdr:from>
      <cdr:x>0.72578</cdr:x>
      <cdr:y>0.22018</cdr:y>
    </cdr:from>
    <cdr:to>
      <cdr:x>0.93569</cdr:x>
      <cdr:y>0.35939</cdr:y>
    </cdr:to>
    <cdr:sp macro="" textlink="">
      <cdr:nvSpPr>
        <cdr:cNvPr id="4" name="TextBox 1"/>
        <cdr:cNvSpPr txBox="1"/>
      </cdr:nvSpPr>
      <cdr:spPr>
        <a:xfrm xmlns:a="http://schemas.openxmlformats.org/drawingml/2006/main">
          <a:off x="3339466" y="883791"/>
          <a:ext cx="965834" cy="5587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550" b="1" i="1" dirty="0" smtClean="0">
              <a:solidFill>
                <a:schemeClr val="tx2"/>
              </a:solidFill>
            </a:rPr>
            <a:t>HU</a:t>
          </a:r>
          <a:r>
            <a:rPr lang="en-GB" sz="1550" b="1" i="0" dirty="0" smtClean="0">
              <a:solidFill>
                <a:schemeClr val="tx2"/>
              </a:solidFill>
            </a:rPr>
            <a:t> 29</a:t>
          </a:r>
        </a:p>
        <a:p xmlns:a="http://schemas.openxmlformats.org/drawingml/2006/main">
          <a:r>
            <a:rPr lang="fr-BE" sz="1550" b="1" dirty="0" smtClean="0">
              <a:solidFill>
                <a:schemeClr val="tx2"/>
              </a:solidFill>
            </a:rPr>
            <a:t>~32,6%</a:t>
          </a:r>
          <a:endParaRPr lang="en-GB" sz="1550" b="1" i="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0.76297</cdr:x>
      <cdr:y>0.24379</cdr:y>
    </cdr:from>
    <cdr:to>
      <cdr:x>0.94207</cdr:x>
      <cdr:y>0.38539</cdr:y>
    </cdr:to>
    <cdr:sp macro="" textlink="">
      <cdr:nvSpPr>
        <cdr:cNvPr id="3" name="TextBox 1"/>
        <cdr:cNvSpPr txBox="1"/>
      </cdr:nvSpPr>
      <cdr:spPr>
        <a:xfrm xmlns:a="http://schemas.openxmlformats.org/drawingml/2006/main">
          <a:off x="3846830" y="1027666"/>
          <a:ext cx="902970" cy="5969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550" b="1" i="1" dirty="0" smtClean="0">
              <a:solidFill>
                <a:schemeClr val="tx2"/>
              </a:solidFill>
            </a:rPr>
            <a:t>HU</a:t>
          </a:r>
          <a:r>
            <a:rPr lang="en-GB" sz="1550" b="1" i="0" dirty="0" smtClean="0">
              <a:solidFill>
                <a:schemeClr val="tx2"/>
              </a:solidFill>
            </a:rPr>
            <a:t> 11</a:t>
          </a:r>
        </a:p>
        <a:p xmlns:a="http://schemas.openxmlformats.org/drawingml/2006/main">
          <a:r>
            <a:rPr lang="en-GB" sz="1550" b="1" dirty="0" smtClean="0">
              <a:solidFill>
                <a:schemeClr val="tx2"/>
              </a:solidFill>
            </a:rPr>
            <a:t>~40.7%</a:t>
          </a:r>
        </a:p>
        <a:p xmlns:a="http://schemas.openxmlformats.org/drawingml/2006/main">
          <a:endParaRPr lang="en-GB" sz="1550" b="1" i="0" dirty="0">
            <a:solidFill>
              <a:schemeClr val="tx2"/>
            </a:solidFill>
          </a:endParaRPr>
        </a:p>
      </cdr:txBody>
    </cdr:sp>
  </cdr:relSizeAnchor>
  <cdr:relSizeAnchor xmlns:cdr="http://schemas.openxmlformats.org/drawingml/2006/chartDrawing">
    <cdr:from>
      <cdr:x>0.05315</cdr:x>
      <cdr:y>0.64449</cdr:y>
    </cdr:from>
    <cdr:to>
      <cdr:x>0.23224</cdr:x>
      <cdr:y>0.78609</cdr:y>
    </cdr:to>
    <cdr:sp macro="" textlink="">
      <cdr:nvSpPr>
        <cdr:cNvPr id="4" name="TextBox 1"/>
        <cdr:cNvSpPr txBox="1"/>
      </cdr:nvSpPr>
      <cdr:spPr>
        <a:xfrm xmlns:a="http://schemas.openxmlformats.org/drawingml/2006/main">
          <a:off x="267970" y="2716766"/>
          <a:ext cx="902970" cy="5969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550" b="1" i="1" dirty="0" smtClean="0">
              <a:solidFill>
                <a:schemeClr val="tx2"/>
              </a:solidFill>
            </a:rPr>
            <a:t>HS</a:t>
          </a:r>
          <a:r>
            <a:rPr lang="en-GB" sz="1550" b="1" i="0" dirty="0" smtClean="0">
              <a:solidFill>
                <a:schemeClr val="tx2"/>
              </a:solidFill>
            </a:rPr>
            <a:t> 11</a:t>
          </a:r>
        </a:p>
        <a:p xmlns:a="http://schemas.openxmlformats.org/drawingml/2006/main">
          <a:r>
            <a:rPr lang="en-GB" sz="1550" b="1" dirty="0" smtClean="0">
              <a:solidFill>
                <a:schemeClr val="tx2"/>
              </a:solidFill>
            </a:rPr>
            <a:t>~40.7%</a:t>
          </a:r>
        </a:p>
        <a:p xmlns:a="http://schemas.openxmlformats.org/drawingml/2006/main">
          <a:endParaRPr lang="en-GB" sz="1550" b="1" i="0" dirty="0">
            <a:solidFill>
              <a:schemeClr val="tx2"/>
            </a:solidFill>
          </a:endParaRPr>
        </a:p>
      </cdr:txBody>
    </cdr:sp>
  </cdr:relSizeAnchor>
  <cdr:relSizeAnchor xmlns:cdr="http://schemas.openxmlformats.org/drawingml/2006/chartDrawing">
    <cdr:from>
      <cdr:x>0.07154</cdr:x>
      <cdr:y>0.23174</cdr:y>
    </cdr:from>
    <cdr:to>
      <cdr:x>0.25063</cdr:x>
      <cdr:y>0.37334</cdr:y>
    </cdr:to>
    <cdr:sp macro="" textlink="">
      <cdr:nvSpPr>
        <cdr:cNvPr id="5" name="TextBox 1"/>
        <cdr:cNvSpPr txBox="1"/>
      </cdr:nvSpPr>
      <cdr:spPr>
        <a:xfrm xmlns:a="http://schemas.openxmlformats.org/drawingml/2006/main">
          <a:off x="360696" y="976876"/>
          <a:ext cx="902954" cy="59689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550" b="1" i="1" dirty="0" smtClean="0">
              <a:solidFill>
                <a:schemeClr val="tx2"/>
              </a:solidFill>
            </a:rPr>
            <a:t>LS</a:t>
          </a:r>
          <a:r>
            <a:rPr lang="en-GB" sz="1550" b="1" i="0" dirty="0" smtClean="0">
              <a:solidFill>
                <a:schemeClr val="tx2"/>
              </a:solidFill>
            </a:rPr>
            <a:t> 5</a:t>
          </a:r>
        </a:p>
        <a:p xmlns:a="http://schemas.openxmlformats.org/drawingml/2006/main">
          <a:r>
            <a:rPr lang="en-GB" sz="1550" b="1" dirty="0" smtClean="0">
              <a:solidFill>
                <a:schemeClr val="tx2"/>
              </a:solidFill>
            </a:rPr>
            <a:t>~18.6%</a:t>
          </a:r>
        </a:p>
        <a:p xmlns:a="http://schemas.openxmlformats.org/drawingml/2006/main">
          <a:endParaRPr lang="en-GB" sz="1550" b="1" i="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14119" cy="493712"/>
          </a:xfrm>
          <a:prstGeom prst="rect">
            <a:avLst/>
          </a:prstGeom>
          <a:noFill/>
          <a:ln w="9525">
            <a:noFill/>
            <a:miter lim="800000"/>
            <a:headEnd/>
            <a:tailEnd/>
          </a:ln>
          <a:effectLst/>
        </p:spPr>
        <p:txBody>
          <a:bodyPr vert="horz" wrap="square" lIns="91878" tIns="45939" rIns="91878" bIns="45939" numCol="1" anchor="t" anchorCtr="0" compatLnSpc="1">
            <a:prstTxWarp prst="textNoShape">
              <a:avLst/>
            </a:prstTxWarp>
          </a:bodyPr>
          <a:lstStyle>
            <a:lvl1pPr defTabSz="919465">
              <a:spcBef>
                <a:spcPct val="0"/>
              </a:spcBef>
              <a:defRPr sz="1200">
                <a:solidFill>
                  <a:schemeClr val="tx1"/>
                </a:solidFill>
                <a:cs typeface="+mn-cs"/>
              </a:defRPr>
            </a:lvl1pPr>
          </a:lstStyle>
          <a:p>
            <a:pPr>
              <a:defRPr/>
            </a:pPr>
            <a:endParaRPr lang="en-GB"/>
          </a:p>
        </p:txBody>
      </p:sp>
      <p:sp>
        <p:nvSpPr>
          <p:cNvPr id="5123" name="Rectangle 3"/>
          <p:cNvSpPr>
            <a:spLocks noGrp="1" noChangeArrowheads="1"/>
          </p:cNvSpPr>
          <p:nvPr>
            <p:ph type="dt" sz="quarter" idx="1"/>
          </p:nvPr>
        </p:nvSpPr>
        <p:spPr bwMode="auto">
          <a:xfrm>
            <a:off x="3808982" y="1"/>
            <a:ext cx="2914119" cy="493712"/>
          </a:xfrm>
          <a:prstGeom prst="rect">
            <a:avLst/>
          </a:prstGeom>
          <a:noFill/>
          <a:ln w="9525">
            <a:noFill/>
            <a:miter lim="800000"/>
            <a:headEnd/>
            <a:tailEnd/>
          </a:ln>
          <a:effectLst/>
        </p:spPr>
        <p:txBody>
          <a:bodyPr vert="horz" wrap="square" lIns="91878" tIns="45939" rIns="91878" bIns="45939" numCol="1" anchor="t" anchorCtr="0" compatLnSpc="1">
            <a:prstTxWarp prst="textNoShape">
              <a:avLst/>
            </a:prstTxWarp>
          </a:bodyPr>
          <a:lstStyle>
            <a:lvl1pPr algn="r" defTabSz="919465">
              <a:spcBef>
                <a:spcPct val="0"/>
              </a:spcBef>
              <a:defRPr sz="1200">
                <a:solidFill>
                  <a:schemeClr val="tx1"/>
                </a:solidFill>
                <a:cs typeface="+mn-cs"/>
              </a:defRPr>
            </a:lvl1pPr>
          </a:lstStyle>
          <a:p>
            <a:pPr>
              <a:defRPr/>
            </a:pPr>
            <a:endParaRPr lang="en-GB"/>
          </a:p>
        </p:txBody>
      </p:sp>
      <p:sp>
        <p:nvSpPr>
          <p:cNvPr id="5124" name="Rectangle 4"/>
          <p:cNvSpPr>
            <a:spLocks noGrp="1" noChangeArrowheads="1"/>
          </p:cNvSpPr>
          <p:nvPr>
            <p:ph type="ftr" sz="quarter" idx="2"/>
          </p:nvPr>
        </p:nvSpPr>
        <p:spPr bwMode="auto">
          <a:xfrm>
            <a:off x="1" y="9380538"/>
            <a:ext cx="2914119" cy="492130"/>
          </a:xfrm>
          <a:prstGeom prst="rect">
            <a:avLst/>
          </a:prstGeom>
          <a:noFill/>
          <a:ln w="9525">
            <a:noFill/>
            <a:miter lim="800000"/>
            <a:headEnd/>
            <a:tailEnd/>
          </a:ln>
          <a:effectLst/>
        </p:spPr>
        <p:txBody>
          <a:bodyPr vert="horz" wrap="square" lIns="91878" tIns="45939" rIns="91878" bIns="45939" numCol="1" anchor="b" anchorCtr="0" compatLnSpc="1">
            <a:prstTxWarp prst="textNoShape">
              <a:avLst/>
            </a:prstTxWarp>
          </a:bodyPr>
          <a:lstStyle>
            <a:lvl1pPr defTabSz="919465">
              <a:spcBef>
                <a:spcPct val="0"/>
              </a:spcBef>
              <a:defRPr sz="1200">
                <a:solidFill>
                  <a:schemeClr val="tx1"/>
                </a:solidFill>
                <a:cs typeface="+mn-cs"/>
              </a:defRPr>
            </a:lvl1pPr>
          </a:lstStyle>
          <a:p>
            <a:pPr>
              <a:defRPr/>
            </a:pPr>
            <a:endParaRPr lang="en-GB"/>
          </a:p>
        </p:txBody>
      </p:sp>
      <p:sp>
        <p:nvSpPr>
          <p:cNvPr id="5125" name="Rectangle 5"/>
          <p:cNvSpPr>
            <a:spLocks noGrp="1" noChangeArrowheads="1"/>
          </p:cNvSpPr>
          <p:nvPr>
            <p:ph type="sldNum" sz="quarter" idx="3"/>
          </p:nvPr>
        </p:nvSpPr>
        <p:spPr bwMode="auto">
          <a:xfrm>
            <a:off x="3808982" y="9380538"/>
            <a:ext cx="2914119" cy="492130"/>
          </a:xfrm>
          <a:prstGeom prst="rect">
            <a:avLst/>
          </a:prstGeom>
          <a:noFill/>
          <a:ln w="9525">
            <a:noFill/>
            <a:miter lim="800000"/>
            <a:headEnd/>
            <a:tailEnd/>
          </a:ln>
          <a:effectLst/>
        </p:spPr>
        <p:txBody>
          <a:bodyPr vert="horz" wrap="square" lIns="91878" tIns="45939" rIns="91878" bIns="45939" numCol="1" anchor="b" anchorCtr="0" compatLnSpc="1">
            <a:prstTxWarp prst="textNoShape">
              <a:avLst/>
            </a:prstTxWarp>
          </a:bodyPr>
          <a:lstStyle>
            <a:lvl1pPr algn="r" defTabSz="919465">
              <a:spcBef>
                <a:spcPct val="0"/>
              </a:spcBef>
              <a:defRPr sz="1200">
                <a:solidFill>
                  <a:schemeClr val="tx1"/>
                </a:solidFill>
                <a:cs typeface="+mn-cs"/>
              </a:defRPr>
            </a:lvl1pPr>
          </a:lstStyle>
          <a:p>
            <a:pPr>
              <a:defRPr/>
            </a:pPr>
            <a:fld id="{A48EE053-ABC4-4F85-9767-88F4ED9175D6}" type="slidenum">
              <a:rPr lang="en-GB"/>
              <a:pPr>
                <a:defRPr/>
              </a:pPr>
              <a:t>‹#›</a:t>
            </a:fld>
            <a:endParaRPr lang="en-GB"/>
          </a:p>
        </p:txBody>
      </p:sp>
    </p:spTree>
    <p:extLst>
      <p:ext uri="{BB962C8B-B14F-4D97-AF65-F5344CB8AC3E}">
        <p14:creationId xmlns:p14="http://schemas.microsoft.com/office/powerpoint/2010/main" val="1092579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14119" cy="493712"/>
          </a:xfrm>
          <a:prstGeom prst="rect">
            <a:avLst/>
          </a:prstGeom>
          <a:noFill/>
          <a:ln w="9525">
            <a:noFill/>
            <a:miter lim="800000"/>
            <a:headEnd/>
            <a:tailEnd/>
          </a:ln>
          <a:effectLst/>
        </p:spPr>
        <p:txBody>
          <a:bodyPr vert="horz" wrap="square" lIns="91878" tIns="45939" rIns="91878" bIns="45939" numCol="1" anchor="t" anchorCtr="0" compatLnSpc="1">
            <a:prstTxWarp prst="textNoShape">
              <a:avLst/>
            </a:prstTxWarp>
          </a:bodyPr>
          <a:lstStyle>
            <a:lvl1pPr defTabSz="919465">
              <a:spcBef>
                <a:spcPct val="0"/>
              </a:spcBef>
              <a:defRPr sz="1200">
                <a:solidFill>
                  <a:schemeClr val="tx1"/>
                </a:solidFill>
                <a:cs typeface="+mn-cs"/>
              </a:defRPr>
            </a:lvl1pPr>
          </a:lstStyle>
          <a:p>
            <a:pPr>
              <a:defRPr/>
            </a:pPr>
            <a:endParaRPr lang="en-GB"/>
          </a:p>
        </p:txBody>
      </p:sp>
      <p:sp>
        <p:nvSpPr>
          <p:cNvPr id="3075" name="Rectangle 3"/>
          <p:cNvSpPr>
            <a:spLocks noGrp="1" noChangeArrowheads="1"/>
          </p:cNvSpPr>
          <p:nvPr>
            <p:ph type="dt" idx="1"/>
          </p:nvPr>
        </p:nvSpPr>
        <p:spPr bwMode="auto">
          <a:xfrm>
            <a:off x="3808982" y="1"/>
            <a:ext cx="2914119" cy="493712"/>
          </a:xfrm>
          <a:prstGeom prst="rect">
            <a:avLst/>
          </a:prstGeom>
          <a:noFill/>
          <a:ln w="9525">
            <a:noFill/>
            <a:miter lim="800000"/>
            <a:headEnd/>
            <a:tailEnd/>
          </a:ln>
          <a:effectLst/>
        </p:spPr>
        <p:txBody>
          <a:bodyPr vert="horz" wrap="square" lIns="91878" tIns="45939" rIns="91878" bIns="45939" numCol="1" anchor="t" anchorCtr="0" compatLnSpc="1">
            <a:prstTxWarp prst="textNoShape">
              <a:avLst/>
            </a:prstTxWarp>
          </a:bodyPr>
          <a:lstStyle>
            <a:lvl1pPr algn="r" defTabSz="919465">
              <a:spcBef>
                <a:spcPct val="0"/>
              </a:spcBef>
              <a:defRPr sz="1200">
                <a:solidFill>
                  <a:schemeClr val="tx1"/>
                </a:solidFill>
                <a:cs typeface="+mn-cs"/>
              </a:defRPr>
            </a:lvl1pPr>
          </a:lstStyle>
          <a:p>
            <a:pPr>
              <a:defRPr/>
            </a:pPr>
            <a:endParaRPr lang="en-GB"/>
          </a:p>
        </p:txBody>
      </p:sp>
      <p:sp>
        <p:nvSpPr>
          <p:cNvPr id="73732" name="Rectangle 4"/>
          <p:cNvSpPr>
            <a:spLocks noGrp="1" noRot="1" noChangeAspect="1" noChangeArrowheads="1" noTextEdit="1"/>
          </p:cNvSpPr>
          <p:nvPr>
            <p:ph type="sldImg" idx="2"/>
          </p:nvPr>
        </p:nvSpPr>
        <p:spPr bwMode="auto">
          <a:xfrm>
            <a:off x="692150" y="742950"/>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086" y="4691852"/>
            <a:ext cx="5378479" cy="4443412"/>
          </a:xfrm>
          <a:prstGeom prst="rect">
            <a:avLst/>
          </a:prstGeom>
          <a:noFill/>
          <a:ln w="9525">
            <a:noFill/>
            <a:miter lim="800000"/>
            <a:headEnd/>
            <a:tailEnd/>
          </a:ln>
          <a:effectLst/>
        </p:spPr>
        <p:txBody>
          <a:bodyPr vert="horz" wrap="square" lIns="91878" tIns="45939" rIns="91878" bIns="4593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9380538"/>
            <a:ext cx="2914119" cy="492130"/>
          </a:xfrm>
          <a:prstGeom prst="rect">
            <a:avLst/>
          </a:prstGeom>
          <a:noFill/>
          <a:ln w="9525">
            <a:noFill/>
            <a:miter lim="800000"/>
            <a:headEnd/>
            <a:tailEnd/>
          </a:ln>
          <a:effectLst/>
        </p:spPr>
        <p:txBody>
          <a:bodyPr vert="horz" wrap="square" lIns="91878" tIns="45939" rIns="91878" bIns="45939" numCol="1" anchor="b" anchorCtr="0" compatLnSpc="1">
            <a:prstTxWarp prst="textNoShape">
              <a:avLst/>
            </a:prstTxWarp>
          </a:bodyPr>
          <a:lstStyle>
            <a:lvl1pPr defTabSz="919465">
              <a:spcBef>
                <a:spcPct val="0"/>
              </a:spcBef>
              <a:defRPr sz="1200">
                <a:solidFill>
                  <a:schemeClr val="tx1"/>
                </a:solidFill>
                <a:cs typeface="+mn-cs"/>
              </a:defRPr>
            </a:lvl1pPr>
          </a:lstStyle>
          <a:p>
            <a:pPr>
              <a:defRPr/>
            </a:pPr>
            <a:endParaRPr lang="en-GB"/>
          </a:p>
        </p:txBody>
      </p:sp>
      <p:sp>
        <p:nvSpPr>
          <p:cNvPr id="3079" name="Rectangle 7"/>
          <p:cNvSpPr>
            <a:spLocks noGrp="1" noChangeArrowheads="1"/>
          </p:cNvSpPr>
          <p:nvPr>
            <p:ph type="sldNum" sz="quarter" idx="5"/>
          </p:nvPr>
        </p:nvSpPr>
        <p:spPr bwMode="auto">
          <a:xfrm>
            <a:off x="3808982" y="9380538"/>
            <a:ext cx="2914119" cy="492130"/>
          </a:xfrm>
          <a:prstGeom prst="rect">
            <a:avLst/>
          </a:prstGeom>
          <a:noFill/>
          <a:ln w="9525">
            <a:noFill/>
            <a:miter lim="800000"/>
            <a:headEnd/>
            <a:tailEnd/>
          </a:ln>
          <a:effectLst/>
        </p:spPr>
        <p:txBody>
          <a:bodyPr vert="horz" wrap="square" lIns="91878" tIns="45939" rIns="91878" bIns="45939" numCol="1" anchor="b" anchorCtr="0" compatLnSpc="1">
            <a:prstTxWarp prst="textNoShape">
              <a:avLst/>
            </a:prstTxWarp>
          </a:bodyPr>
          <a:lstStyle>
            <a:lvl1pPr algn="r" defTabSz="919465">
              <a:spcBef>
                <a:spcPct val="0"/>
              </a:spcBef>
              <a:defRPr sz="1200">
                <a:solidFill>
                  <a:schemeClr val="tx1"/>
                </a:solidFill>
                <a:cs typeface="+mn-cs"/>
              </a:defRPr>
            </a:lvl1pPr>
          </a:lstStyle>
          <a:p>
            <a:pPr>
              <a:defRPr/>
            </a:pPr>
            <a:fld id="{6555597D-7B3E-4EA6-A319-513F9C7DD0B9}" type="slidenum">
              <a:rPr lang="en-GB"/>
              <a:pPr>
                <a:defRPr/>
              </a:pPr>
              <a:t>‹#›</a:t>
            </a:fld>
            <a:endParaRPr lang="en-GB"/>
          </a:p>
        </p:txBody>
      </p:sp>
    </p:spTree>
    <p:extLst>
      <p:ext uri="{BB962C8B-B14F-4D97-AF65-F5344CB8AC3E}">
        <p14:creationId xmlns:p14="http://schemas.microsoft.com/office/powerpoint/2010/main" val="4117551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6555597D-7B3E-4EA6-A319-513F9C7DD0B9}" type="slidenum">
              <a:rPr lang="en-GB" smtClean="0"/>
              <a:pPr>
                <a:defRPr/>
              </a:pPr>
              <a:t>1</a:t>
            </a:fld>
            <a:endParaRPr lang="en-GB"/>
          </a:p>
        </p:txBody>
      </p:sp>
    </p:spTree>
    <p:extLst>
      <p:ext uri="{BB962C8B-B14F-4D97-AF65-F5344CB8AC3E}">
        <p14:creationId xmlns:p14="http://schemas.microsoft.com/office/powerpoint/2010/main" val="399568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GB" sz="1100" dirty="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10</a:t>
            </a:fld>
            <a:endParaRPr lang="en-GB"/>
          </a:p>
        </p:txBody>
      </p:sp>
    </p:spTree>
    <p:extLst>
      <p:ext uri="{BB962C8B-B14F-4D97-AF65-F5344CB8AC3E}">
        <p14:creationId xmlns:p14="http://schemas.microsoft.com/office/powerpoint/2010/main" val="351376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GB" sz="1100" dirty="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11</a:t>
            </a:fld>
            <a:endParaRPr lang="en-GB"/>
          </a:p>
        </p:txBody>
      </p:sp>
    </p:spTree>
    <p:extLst>
      <p:ext uri="{BB962C8B-B14F-4D97-AF65-F5344CB8AC3E}">
        <p14:creationId xmlns:p14="http://schemas.microsoft.com/office/powerpoint/2010/main" val="3513762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GB" sz="1100" u="sng" dirty="0">
                <a:ea typeface="Verdana" pitchFamily="34" charset="0"/>
                <a:cs typeface="Verdana" pitchFamily="34" charset="0"/>
              </a:rPr>
              <a:t>Opportunities for  students</a:t>
            </a:r>
          </a:p>
          <a:p>
            <a:pPr marL="0" lvl="1"/>
            <a:endParaRPr lang="en-GB" sz="1100" b="1" dirty="0">
              <a:ea typeface="Verdana" pitchFamily="34" charset="0"/>
              <a:cs typeface="Verdana" pitchFamily="34" charset="0"/>
            </a:endParaRPr>
          </a:p>
          <a:p>
            <a:pPr marL="173044" lvl="1" indent="-173044">
              <a:buFontTx/>
              <a:buChar char="-"/>
            </a:pPr>
            <a:r>
              <a:rPr lang="en-GB" sz="1100" dirty="0">
                <a:ea typeface="Verdana" pitchFamily="34" charset="0"/>
                <a:cs typeface="Verdana" pitchFamily="34" charset="0"/>
              </a:rPr>
              <a:t>Top </a:t>
            </a:r>
            <a:r>
              <a:rPr lang="en-GB" sz="1100" b="1" dirty="0">
                <a:ea typeface="Verdana" pitchFamily="34" charset="0"/>
                <a:cs typeface="Verdana" pitchFamily="34" charset="0"/>
              </a:rPr>
              <a:t>academic expertise </a:t>
            </a:r>
            <a:r>
              <a:rPr lang="en-GB" sz="1100" dirty="0">
                <a:ea typeface="Verdana" pitchFamily="34" charset="0"/>
                <a:cs typeface="Verdana" pitchFamily="34" charset="0"/>
              </a:rPr>
              <a:t>and specialisation options</a:t>
            </a:r>
          </a:p>
          <a:p>
            <a:pPr marL="173044" lvl="1" indent="-173044">
              <a:buFontTx/>
              <a:buChar char="-"/>
            </a:pPr>
            <a:r>
              <a:rPr lang="en-GB" sz="1100" dirty="0">
                <a:ea typeface="Verdana" pitchFamily="34" charset="0"/>
                <a:cs typeface="Verdana" pitchFamily="34" charset="0"/>
              </a:rPr>
              <a:t>Unique </a:t>
            </a:r>
            <a:r>
              <a:rPr lang="en-GB" sz="1100" b="1" dirty="0">
                <a:ea typeface="Verdana" pitchFamily="34" charset="0"/>
                <a:cs typeface="Verdana" pitchFamily="34" charset="0"/>
              </a:rPr>
              <a:t>mobility experience </a:t>
            </a:r>
            <a:r>
              <a:rPr lang="en-GB" sz="1100" dirty="0">
                <a:ea typeface="Verdana" pitchFamily="34" charset="0"/>
                <a:cs typeface="Verdana" pitchFamily="34" charset="0"/>
              </a:rPr>
              <a:t>inside (and outside) Europe with </a:t>
            </a:r>
            <a:r>
              <a:rPr lang="en-GB" sz="1100" b="1" dirty="0">
                <a:ea typeface="Verdana" pitchFamily="34" charset="0"/>
                <a:cs typeface="Verdana" pitchFamily="34" charset="0"/>
              </a:rPr>
              <a:t>recognised joint/multiple degree</a:t>
            </a:r>
          </a:p>
          <a:p>
            <a:pPr marL="173044" lvl="1" indent="-173044">
              <a:buFontTx/>
              <a:buChar char="-"/>
            </a:pPr>
            <a:r>
              <a:rPr lang="en-GB" sz="1100" b="1" dirty="0">
                <a:ea typeface="Verdana" pitchFamily="34" charset="0"/>
                <a:cs typeface="Verdana" pitchFamily="34" charset="0"/>
              </a:rPr>
              <a:t>Full scholarships </a:t>
            </a:r>
            <a:r>
              <a:rPr lang="en-GB" sz="1100" dirty="0">
                <a:ea typeface="Verdana" pitchFamily="34" charset="0"/>
                <a:cs typeface="Verdana" pitchFamily="34" charset="0"/>
              </a:rPr>
              <a:t>with attractive financial envelope (incl. insurance</a:t>
            </a:r>
            <a:r>
              <a:rPr lang="en-GB" sz="1100" dirty="0" smtClean="0">
                <a:ea typeface="Verdana" pitchFamily="34" charset="0"/>
                <a:cs typeface="Verdana" pitchFamily="34" charset="0"/>
              </a:rPr>
              <a:t>)</a:t>
            </a:r>
          </a:p>
          <a:p>
            <a:pPr marL="173044" lvl="1" indent="-173044">
              <a:buFontTx/>
              <a:buChar char="-"/>
            </a:pPr>
            <a:r>
              <a:rPr lang="en-GB" sz="1100" dirty="0" smtClean="0">
                <a:ea typeface="Verdana" pitchFamily="34" charset="0"/>
                <a:cs typeface="Verdana" pitchFamily="34" charset="0"/>
              </a:rPr>
              <a:t>High </a:t>
            </a:r>
            <a:r>
              <a:rPr lang="en-GB" sz="1100" b="1" dirty="0" smtClean="0">
                <a:ea typeface="Verdana" pitchFamily="34" charset="0"/>
                <a:cs typeface="Verdana" pitchFamily="34" charset="0"/>
              </a:rPr>
              <a:t>employability</a:t>
            </a:r>
            <a:r>
              <a:rPr lang="en-GB" sz="1100" dirty="0" smtClean="0">
                <a:ea typeface="Verdana" pitchFamily="34" charset="0"/>
                <a:cs typeface="Verdana" pitchFamily="34" charset="0"/>
              </a:rPr>
              <a:t> thanks to key skills developed </a:t>
            </a:r>
            <a:endParaRPr lang="en-GB" sz="1100" dirty="0">
              <a:ea typeface="Verdana" pitchFamily="34" charset="0"/>
              <a:cs typeface="Verdana" pitchFamily="34" charset="0"/>
            </a:endParaRPr>
          </a:p>
          <a:p>
            <a:pPr marL="173044" lvl="1" indent="-173044">
              <a:buFontTx/>
              <a:buChar char="-"/>
            </a:pPr>
            <a:r>
              <a:rPr lang="en-GB" sz="1100" dirty="0">
                <a:ea typeface="Verdana" pitchFamily="34" charset="0"/>
                <a:cs typeface="Verdana" pitchFamily="34" charset="0"/>
              </a:rPr>
              <a:t>Support by consortium partners and </a:t>
            </a:r>
            <a:r>
              <a:rPr lang="en-GB" sz="1100" b="1" dirty="0">
                <a:ea typeface="Verdana" pitchFamily="34" charset="0"/>
                <a:cs typeface="Verdana" pitchFamily="34" charset="0"/>
              </a:rPr>
              <a:t>EM Alumni Association (EMA)</a:t>
            </a:r>
          </a:p>
          <a:p>
            <a:endParaRPr lang="en-GB" sz="1100" dirty="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12</a:t>
            </a:fld>
            <a:endParaRPr lang="en-GB"/>
          </a:p>
        </p:txBody>
      </p:sp>
    </p:spTree>
    <p:extLst>
      <p:ext uri="{BB962C8B-B14F-4D97-AF65-F5344CB8AC3E}">
        <p14:creationId xmlns:p14="http://schemas.microsoft.com/office/powerpoint/2010/main" val="3513762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marL="0" lvl="1" defTabSz="922904">
              <a:defRPr/>
            </a:pPr>
            <a:r>
              <a:rPr lang="en-GB" dirty="0" smtClean="0"/>
              <a:t>EMJMDs are a continuation of EMMCs (2009-2013),</a:t>
            </a:r>
            <a:r>
              <a:rPr lang="en-GB" baseline="0" dirty="0" smtClean="0"/>
              <a:t> however there are several new elements.</a:t>
            </a:r>
            <a:endParaRPr lang="en-GB" dirty="0"/>
          </a:p>
          <a:p>
            <a:pPr marL="0" lvl="1"/>
            <a:endParaRPr lang="en-GB" dirty="0"/>
          </a:p>
          <a:p>
            <a:pPr marL="0" lvl="1"/>
            <a:r>
              <a:rPr lang="en-GB" dirty="0"/>
              <a:t>EM Master courses should:</a:t>
            </a:r>
          </a:p>
          <a:p>
            <a:pPr marL="346089" lvl="1" indent="-346089">
              <a:buFont typeface="Wingdings" panose="05000000000000000000" pitchFamily="2" charset="2"/>
              <a:buChar char="§"/>
            </a:pPr>
            <a:r>
              <a:rPr lang="en-GB" dirty="0"/>
              <a:t>invest more in </a:t>
            </a:r>
            <a:r>
              <a:rPr lang="en-GB" b="1" dirty="0"/>
              <a:t>internship programmes </a:t>
            </a:r>
            <a:r>
              <a:rPr lang="en-GB" dirty="0"/>
              <a:t>and the </a:t>
            </a:r>
            <a:r>
              <a:rPr lang="en-GB" b="1" dirty="0"/>
              <a:t>participation of non-academic organisations </a:t>
            </a:r>
            <a:r>
              <a:rPr lang="en-GB" dirty="0"/>
              <a:t>in curriculum development and performance evaluation</a:t>
            </a:r>
          </a:p>
          <a:p>
            <a:pPr marL="346089" lvl="1" indent="-346089">
              <a:buFont typeface="Wingdings" panose="05000000000000000000" pitchFamily="2" charset="2"/>
              <a:buChar char="§"/>
            </a:pPr>
            <a:r>
              <a:rPr lang="en-GB" dirty="0"/>
              <a:t>design course components to </a:t>
            </a:r>
            <a:r>
              <a:rPr lang="en-GB" b="1" dirty="0"/>
              <a:t>develop complementary competences </a:t>
            </a:r>
            <a:r>
              <a:rPr lang="en-GB" dirty="0"/>
              <a:t>for the EM students</a:t>
            </a:r>
          </a:p>
          <a:p>
            <a:pPr marL="346089" lvl="1" indent="-346089">
              <a:buFont typeface="Wingdings" panose="05000000000000000000" pitchFamily="2" charset="2"/>
              <a:buChar char="§"/>
            </a:pPr>
            <a:r>
              <a:rPr lang="en-GB" dirty="0"/>
              <a:t>develop strategies comprising </a:t>
            </a:r>
            <a:r>
              <a:rPr lang="en-GB" b="1" dirty="0"/>
              <a:t>business and marketing plans</a:t>
            </a:r>
            <a:r>
              <a:rPr lang="en-GB" dirty="0"/>
              <a:t> in view of building more financial sustainability</a:t>
            </a:r>
          </a:p>
          <a:p>
            <a:pPr marL="346089" lvl="1" indent="-346089">
              <a:buFont typeface="Wingdings" panose="05000000000000000000" pitchFamily="2" charset="2"/>
              <a:buChar char="§"/>
            </a:pPr>
            <a:r>
              <a:rPr lang="en-GB" dirty="0"/>
              <a:t>perform outreach activities to </a:t>
            </a:r>
            <a:r>
              <a:rPr lang="en-GB" b="1" dirty="0"/>
              <a:t>raise the visibility and acceptance of awarded joint degrees </a:t>
            </a:r>
            <a:r>
              <a:rPr lang="en-GB" dirty="0"/>
              <a:t>among academia and the business </a:t>
            </a:r>
            <a:r>
              <a:rPr lang="en-GB" dirty="0" smtClean="0"/>
              <a:t>community</a:t>
            </a:r>
          </a:p>
          <a:p>
            <a:pPr marL="0" lvl="1" indent="0">
              <a:buFont typeface="Wingdings" panose="05000000000000000000" pitchFamily="2" charset="2"/>
              <a:buNone/>
            </a:pPr>
            <a:endParaRPr lang="en-GB" dirty="0" smtClean="0"/>
          </a:p>
          <a:p>
            <a:pPr marL="346089" lvl="1" indent="-346089">
              <a:buFont typeface="Wingdings" panose="05000000000000000000" pitchFamily="2" charset="2"/>
              <a:buChar char="§"/>
            </a:pPr>
            <a:r>
              <a:rPr lang="en-GB" dirty="0" smtClean="0"/>
              <a:t>Add</a:t>
            </a:r>
            <a:r>
              <a:rPr lang="en-GB" baseline="0" dirty="0" smtClean="0"/>
              <a:t> info about the sustainability survey results (December 2016).</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AE58AA2-7774-4C51-BA74-587EBF68F257}" type="slidenum">
              <a:rPr lang="en-GB" smtClean="0"/>
              <a:pPr/>
              <a:t>13</a:t>
            </a:fld>
            <a:endParaRPr lang="en-GB"/>
          </a:p>
        </p:txBody>
      </p:sp>
    </p:spTree>
    <p:extLst>
      <p:ext uri="{BB962C8B-B14F-4D97-AF65-F5344CB8AC3E}">
        <p14:creationId xmlns:p14="http://schemas.microsoft.com/office/powerpoint/2010/main" val="4112227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r>
              <a:rPr lang="fr-BE" i="1" u="sng" dirty="0" err="1" smtClean="0"/>
              <a:t>Since</a:t>
            </a:r>
            <a:r>
              <a:rPr lang="fr-BE" i="1" u="sng" dirty="0" smtClean="0"/>
              <a:t> 2017</a:t>
            </a:r>
          </a:p>
          <a:p>
            <a:endParaRPr lang="fr-BE" i="1" u="sng" dirty="0" smtClean="0"/>
          </a:p>
          <a:p>
            <a:pPr marL="749859" lvl="2" indent="-346089">
              <a:buClr>
                <a:schemeClr val="tx2">
                  <a:lumMod val="75000"/>
                </a:schemeClr>
              </a:buClr>
              <a:buSzPct val="87000"/>
              <a:buFont typeface="Wingdings" panose="05000000000000000000" pitchFamily="2" charset="2"/>
              <a:buChar char="§"/>
            </a:pPr>
            <a:r>
              <a:rPr lang="fr-BE" u="sng" dirty="0"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75% </a:t>
            </a:r>
            <a:r>
              <a:rPr lang="fr-BE" u="sng" baseline="0" dirty="0" err="1"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threshold</a:t>
            </a:r>
            <a:r>
              <a:rPr lang="fr-BE" u="sng" baseline="0" dirty="0"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 for "Relevance" in </a:t>
            </a:r>
            <a:r>
              <a:rPr lang="fr-BE" u="sng" baseline="0" dirty="0" err="1"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order</a:t>
            </a:r>
            <a:r>
              <a:rPr lang="fr-BE" u="sng" baseline="0" dirty="0"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 to </a:t>
            </a:r>
            <a:r>
              <a:rPr lang="fr-BE" u="sng" baseline="0" dirty="0" err="1"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be</a:t>
            </a:r>
            <a:r>
              <a:rPr lang="fr-BE" u="sng" baseline="0" dirty="0"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 </a:t>
            </a:r>
            <a:r>
              <a:rPr lang="fr-BE" u="sng" baseline="0" dirty="0" err="1"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rPr>
              <a:t>funded</a:t>
            </a:r>
            <a:endPar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749859" marR="0" lvl="2" indent="-346089" algn="l" defTabSz="914400" rtl="0" eaLnBrk="0" fontAlgn="base" latinLnBrk="0" hangingPunct="0">
              <a:lnSpc>
                <a:spcPct val="100000"/>
              </a:lnSpc>
              <a:spcBef>
                <a:spcPct val="30000"/>
              </a:spcBef>
              <a:spcAft>
                <a:spcPct val="0"/>
              </a:spcAft>
              <a:buClr>
                <a:schemeClr val="tx2">
                  <a:lumMod val="75000"/>
                </a:schemeClr>
              </a:buClr>
              <a:buSzPct val="87000"/>
              <a:buFont typeface="Wingdings" panose="05000000000000000000" pitchFamily="2" charset="2"/>
              <a:buChar char="§"/>
              <a:tabLst/>
              <a:defRPr/>
            </a:pPr>
            <a:r>
              <a:rPr lang="fr-BE" altLang="en-US"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Additional</a:t>
            </a:r>
            <a:r>
              <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scholarships</a:t>
            </a:r>
            <a:r>
              <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for </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8 </a:t>
            </a:r>
            <a:r>
              <a:rPr lang="fr-BE" altLang="en-US" b="0" u="sng"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targeted</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u="sng"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regions</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(12 </a:t>
            </a:r>
            <a:r>
              <a:rPr lang="fr-BE" altLang="en-US" b="0" u="sng"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geographical</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u="sng"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windows</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financed</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by EU </a:t>
            </a:r>
            <a:r>
              <a:rPr lang="fr-BE" altLang="en-US" b="0"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external</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funding</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instruments (</a:t>
            </a:r>
            <a:r>
              <a:rPr lang="fr-BE" altLang="en-US" b="0" kern="1200" dirty="0" err="1"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including</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fr-BE" altLang="en-US" b="0"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ACP countries – EDF budget</a:t>
            </a:r>
            <a:r>
              <a:rPr lang="fr-BE" altLang="en-US" b="0"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t>
            </a:r>
          </a:p>
          <a:p>
            <a:pPr marL="749859" marR="0" lvl="2" indent="-346089" algn="l" defTabSz="914400" rtl="0" eaLnBrk="0" fontAlgn="base" latinLnBrk="0" hangingPunct="0">
              <a:lnSpc>
                <a:spcPct val="100000"/>
              </a:lnSpc>
              <a:spcBef>
                <a:spcPct val="30000"/>
              </a:spcBef>
              <a:spcAft>
                <a:spcPct val="0"/>
              </a:spcAft>
              <a:buClr>
                <a:schemeClr val="tx2">
                  <a:lumMod val="75000"/>
                </a:schemeClr>
              </a:buClr>
              <a:buSzPct val="87000"/>
              <a:buFont typeface="Wingdings" panose="05000000000000000000" pitchFamily="2" charset="2"/>
              <a:buChar char="§"/>
              <a:tabLst/>
              <a:defRPr/>
            </a:pPr>
            <a:r>
              <a:rPr lang="en-GB" altLang="en-US"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Simplified application and assessment </a:t>
            </a:r>
            <a:r>
              <a:rPr lang="en-GB"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for award of</a:t>
            </a:r>
            <a:r>
              <a:rPr lang="en-GB" altLang="en-US" kern="1200" baseline="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en-GB" altLang="en-US" u="sng"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additional scholarships for targeted regions</a:t>
            </a:r>
            <a:r>
              <a:rPr lang="en-GB"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of the world (more details</a:t>
            </a:r>
            <a:r>
              <a:rPr lang="en-GB" altLang="en-US" kern="1200" baseline="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in slide 23) </a:t>
            </a:r>
            <a:r>
              <a:rPr lang="en-GB" altLang="en-US" b="1" u="sng" kern="1200" dirty="0" smtClean="0">
                <a:solidFill>
                  <a:srgbClr val="C00000"/>
                </a:solidFill>
                <a:latin typeface="Arial" panose="020B0604020202020204" pitchFamily="34" charset="0"/>
                <a:ea typeface="+mn-ea"/>
                <a:cs typeface="Arial" panose="020B0604020202020204" pitchFamily="34" charset="0"/>
                <a:sym typeface="Webdings" pitchFamily="18" charset="2"/>
              </a:rPr>
              <a:t>Yes/No for additional AC an score </a:t>
            </a:r>
            <a:endParaRPr lang="en-GB" altLang="en-US" b="1" u="sng" kern="1200" baseline="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749859" marR="0" lvl="2" indent="-346089" algn="l" defTabSz="914400" rtl="0" eaLnBrk="0" fontAlgn="base" latinLnBrk="0" hangingPunct="0">
              <a:lnSpc>
                <a:spcPct val="100000"/>
              </a:lnSpc>
              <a:spcBef>
                <a:spcPct val="30000"/>
              </a:spcBef>
              <a:spcAft>
                <a:spcPct val="0"/>
              </a:spcAft>
              <a:buClr>
                <a:schemeClr val="tx2">
                  <a:lumMod val="75000"/>
                </a:schemeClr>
              </a:buClr>
              <a:buSzPct val="87000"/>
              <a:buFont typeface="Wingdings" panose="05000000000000000000" pitchFamily="2" charset="2"/>
              <a:buChar char="§"/>
              <a:tabLst/>
              <a:defRPr/>
            </a:pPr>
            <a:r>
              <a:rPr lang="fr-BE" b="1" i="1" u="sng" baseline="0" dirty="0" smtClean="0"/>
              <a:t>The </a:t>
            </a:r>
            <a:r>
              <a:rPr lang="fr-BE" b="1" i="1" u="sng" baseline="0" dirty="0" err="1" smtClean="0"/>
              <a:t>geographic</a:t>
            </a:r>
            <a:r>
              <a:rPr lang="fr-BE" b="1" i="1" u="sng" baseline="0" dirty="0" smtClean="0"/>
              <a:t> </a:t>
            </a:r>
            <a:r>
              <a:rPr lang="fr-BE" b="1" i="1" u="sng" baseline="0" dirty="0" err="1" smtClean="0"/>
              <a:t>Region</a:t>
            </a:r>
            <a:r>
              <a:rPr lang="fr-BE" b="1" i="1" u="sng" baseline="0" dirty="0" smtClean="0"/>
              <a:t> 9: Iran, Iraq </a:t>
            </a:r>
            <a:r>
              <a:rPr lang="fr-BE" b="1" i="1" u="sng" baseline="0" dirty="0" err="1" smtClean="0"/>
              <a:t>Yemen</a:t>
            </a:r>
            <a:r>
              <a:rPr lang="fr-BE" b="1" i="1" u="sng" baseline="0" dirty="0" smtClean="0"/>
              <a:t>  NOT </a:t>
            </a:r>
            <a:r>
              <a:rPr lang="fr-BE" b="1" i="1" u="sng" baseline="0" dirty="0" err="1" smtClean="0"/>
              <a:t>any</a:t>
            </a:r>
            <a:r>
              <a:rPr lang="fr-BE" b="1" i="1" u="sng" baseline="0" dirty="0" smtClean="0"/>
              <a:t> more in </a:t>
            </a:r>
            <a:r>
              <a:rPr lang="fr-BE" b="1" i="1" u="sng" baseline="0" dirty="0" err="1" smtClean="0"/>
              <a:t>offer</a:t>
            </a:r>
            <a:endParaRPr lang="en-GB"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749859" marR="0" lvl="2" indent="-346089" algn="l" defTabSz="914400" rtl="0" eaLnBrk="0" fontAlgn="base" latinLnBrk="0" hangingPunct="0">
              <a:lnSpc>
                <a:spcPct val="100000"/>
              </a:lnSpc>
              <a:spcBef>
                <a:spcPct val="30000"/>
              </a:spcBef>
              <a:spcAft>
                <a:spcPct val="0"/>
              </a:spcAft>
              <a:buClr>
                <a:schemeClr val="tx2">
                  <a:lumMod val="75000"/>
                </a:schemeClr>
              </a:buClr>
              <a:buSzPct val="87000"/>
              <a:buFont typeface="Wingdings" panose="05000000000000000000" pitchFamily="2" charset="2"/>
              <a:buChar char="§"/>
              <a:tabLst/>
              <a:defRPr/>
            </a:pPr>
            <a:endPar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749859" marR="0" lvl="2" indent="-346089" algn="l" defTabSz="914400" rtl="0" eaLnBrk="0" fontAlgn="base" latinLnBrk="0" hangingPunct="0">
              <a:lnSpc>
                <a:spcPct val="100000"/>
              </a:lnSpc>
              <a:spcBef>
                <a:spcPct val="30000"/>
              </a:spcBef>
              <a:spcAft>
                <a:spcPct val="0"/>
              </a:spcAft>
              <a:buClr>
                <a:schemeClr val="tx2">
                  <a:lumMod val="75000"/>
                </a:schemeClr>
              </a:buClr>
              <a:buSzPct val="87000"/>
              <a:buFont typeface="Wingdings" panose="05000000000000000000" pitchFamily="2" charset="2"/>
              <a:buChar char="§"/>
              <a:tabLst/>
              <a:defRPr/>
            </a:pPr>
            <a:endPar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749859" lvl="2" indent="-346089">
              <a:buClr>
                <a:schemeClr val="tx2">
                  <a:lumMod val="75000"/>
                </a:schemeClr>
              </a:buClr>
              <a:buSzPct val="87000"/>
              <a:buFont typeface="Wingdings" panose="05000000000000000000" pitchFamily="2" charset="2"/>
              <a:buChar char="§"/>
            </a:pPr>
            <a:endParaRPr lang="fr-BE" baseline="0" dirty="0" smtClean="0">
              <a:solidFill>
                <a:schemeClr val="accent1">
                  <a:lumMod val="75000"/>
                </a:schemeClr>
              </a:solidFill>
              <a:latin typeface="Arial Unicode MS" pitchFamily="34" charset="-128"/>
              <a:ea typeface="Arial Unicode MS" pitchFamily="34" charset="-128"/>
              <a:cs typeface="Arial Unicode MS" pitchFamily="34" charset="-128"/>
              <a:sym typeface="Webdings" pitchFamily="18" charset="2"/>
            </a:endParaRPr>
          </a:p>
          <a:p>
            <a:pPr marL="749859" lvl="2" indent="-346089">
              <a:buClr>
                <a:schemeClr val="tx2">
                  <a:lumMod val="75000"/>
                </a:schemeClr>
              </a:buClr>
              <a:buSzPct val="87000"/>
              <a:buFont typeface="Wingdings" panose="05000000000000000000" pitchFamily="2" charset="2"/>
              <a:buChar char="§"/>
            </a:pPr>
            <a:endParaRPr lang="en-GB" dirty="0">
              <a:solidFill>
                <a:schemeClr val="accent1">
                  <a:lumMod val="75000"/>
                </a:schemeClr>
              </a:solidFill>
              <a:latin typeface="Arial Unicode MS" pitchFamily="34" charset="-128"/>
              <a:ea typeface="Arial Unicode MS" pitchFamily="34" charset="-128"/>
              <a:cs typeface="Arial Unicode MS" pitchFamily="34" charset="-128"/>
            </a:endParaRPr>
          </a:p>
          <a:p>
            <a:endParaRPr lang="en-GB" i="1" u="sng" dirty="0" smtClean="0"/>
          </a:p>
          <a:p>
            <a:endParaRPr lang="fr-BE" baseline="0"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14</a:t>
            </a:fld>
            <a:endParaRPr lang="en-GB"/>
          </a:p>
        </p:txBody>
      </p:sp>
    </p:spTree>
    <p:extLst>
      <p:ext uri="{BB962C8B-B14F-4D97-AF65-F5344CB8AC3E}">
        <p14:creationId xmlns:p14="http://schemas.microsoft.com/office/powerpoint/2010/main" val="1936087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692150" y="742950"/>
            <a:ext cx="5345113" cy="3700463"/>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4" name="Slide Number Placeholder 3"/>
          <p:cNvSpPr>
            <a:spLocks noGrp="1"/>
          </p:cNvSpPr>
          <p:nvPr>
            <p:ph type="sldNum" sz="quarter" idx="5"/>
          </p:nvPr>
        </p:nvSpPr>
        <p:spPr/>
        <p:txBody>
          <a:bodyPr/>
          <a:lstStyle/>
          <a:p>
            <a:pPr>
              <a:defRPr/>
            </a:pPr>
            <a:fld id="{D6B93D56-AFAE-4739-AAAB-D84A544FCE90}" type="slidenum">
              <a:rPr lang="en-GB" smtClean="0"/>
              <a:pPr>
                <a:defRPr/>
              </a:pPr>
              <a:t>15</a:t>
            </a:fld>
            <a:endParaRPr lang="en-GB"/>
          </a:p>
        </p:txBody>
      </p:sp>
    </p:spTree>
    <p:extLst>
      <p:ext uri="{BB962C8B-B14F-4D97-AF65-F5344CB8AC3E}">
        <p14:creationId xmlns:p14="http://schemas.microsoft.com/office/powerpoint/2010/main" val="1732181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692150" y="742950"/>
            <a:ext cx="5345113" cy="3700463"/>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a:p>
            <a:endParaRPr lang="en-GB" dirty="0" smtClean="0"/>
          </a:p>
        </p:txBody>
      </p:sp>
      <p:sp>
        <p:nvSpPr>
          <p:cNvPr id="4" name="Slide Number Placeholder 3"/>
          <p:cNvSpPr>
            <a:spLocks noGrp="1"/>
          </p:cNvSpPr>
          <p:nvPr>
            <p:ph type="sldNum" sz="quarter" idx="5"/>
          </p:nvPr>
        </p:nvSpPr>
        <p:spPr/>
        <p:txBody>
          <a:bodyPr/>
          <a:lstStyle/>
          <a:p>
            <a:pPr>
              <a:defRPr/>
            </a:pPr>
            <a:fld id="{D6B93D56-AFAE-4739-AAAB-D84A544FCE90}" type="slidenum">
              <a:rPr lang="en-GB" smtClean="0"/>
              <a:pPr>
                <a:defRPr/>
              </a:pPr>
              <a:t>16</a:t>
            </a:fld>
            <a:endParaRPr lang="en-GB"/>
          </a:p>
        </p:txBody>
      </p:sp>
    </p:spTree>
    <p:extLst>
      <p:ext uri="{BB962C8B-B14F-4D97-AF65-F5344CB8AC3E}">
        <p14:creationId xmlns:p14="http://schemas.microsoft.com/office/powerpoint/2010/main" val="1147992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defTabSz="922904">
              <a:defRPr/>
            </a:pPr>
            <a:r>
              <a:rPr lang="en-GB" dirty="0">
                <a:cs typeface="Arial" panose="020B0604020202020204" pitchFamily="34" charset="0"/>
              </a:rPr>
              <a:t>Applicants will be assessed against </a:t>
            </a:r>
            <a:r>
              <a:rPr lang="en-GB" b="1" dirty="0">
                <a:cs typeface="Arial" panose="020B0604020202020204" pitchFamily="34" charset="0"/>
              </a:rPr>
              <a:t>4 award criteria </a:t>
            </a:r>
            <a:r>
              <a:rPr lang="en-GB" b="1" dirty="0" smtClean="0"/>
              <a:t>+ additional award criterion for scholarships</a:t>
            </a:r>
            <a:r>
              <a:rPr lang="en-GB" b="1" baseline="0" dirty="0" smtClean="0"/>
              <a:t> for targeted regions</a:t>
            </a:r>
            <a:endParaRPr lang="en-GB" dirty="0" smtClean="0"/>
          </a:p>
          <a:p>
            <a:pPr defTabSz="922904">
              <a:defRPr/>
            </a:pPr>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17</a:t>
            </a:fld>
            <a:endParaRPr lang="en-GB"/>
          </a:p>
        </p:txBody>
      </p:sp>
    </p:spTree>
    <p:extLst>
      <p:ext uri="{BB962C8B-B14F-4D97-AF65-F5344CB8AC3E}">
        <p14:creationId xmlns:p14="http://schemas.microsoft.com/office/powerpoint/2010/main" val="1008911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defTabSz="922904">
              <a:defRPr/>
            </a:pPr>
            <a:endParaRPr lang="en-GB" dirty="0" smtClean="0"/>
          </a:p>
          <a:p>
            <a:pPr defTabSz="922904">
              <a:defRPr/>
            </a:pPr>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18</a:t>
            </a:fld>
            <a:endParaRPr lang="en-GB"/>
          </a:p>
        </p:txBody>
      </p:sp>
    </p:spTree>
    <p:extLst>
      <p:ext uri="{BB962C8B-B14F-4D97-AF65-F5344CB8AC3E}">
        <p14:creationId xmlns:p14="http://schemas.microsoft.com/office/powerpoint/2010/main" val="1008911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defTabSz="922904">
              <a:defRPr/>
            </a:pPr>
            <a:r>
              <a:rPr lang="en-GB" dirty="0"/>
              <a:t>The selection is based on a </a:t>
            </a:r>
            <a:r>
              <a:rPr lang="en-GB" b="1" dirty="0"/>
              <a:t>peer-review system</a:t>
            </a:r>
            <a:r>
              <a:rPr lang="en-GB" dirty="0"/>
              <a:t>: independent academic experts perform an assessment of the quality of each application, in light of the published </a:t>
            </a:r>
            <a:r>
              <a:rPr lang="en-GB" b="1" dirty="0"/>
              <a:t>award criteria</a:t>
            </a:r>
            <a:r>
              <a:rPr lang="en-GB" dirty="0"/>
              <a:t>.</a:t>
            </a:r>
            <a:endParaRPr lang="en-GB" dirty="0">
              <a:cs typeface="Arial" panose="020B0604020202020204" pitchFamily="34" charset="0"/>
            </a:endParaRPr>
          </a:p>
          <a:p>
            <a:pPr defTabSz="922904">
              <a:defRPr/>
            </a:pPr>
            <a:endParaRPr lang="fr-BE" baseline="0" dirty="0" smtClean="0"/>
          </a:p>
          <a:p>
            <a:pPr marL="0" lvl="1" defTabSz="922904">
              <a:defRPr/>
            </a:pPr>
            <a:r>
              <a:rPr lang="en-GB" altLang="en-US" sz="2000" dirty="0"/>
              <a:t>Increased focus on the </a:t>
            </a:r>
            <a:r>
              <a:rPr lang="en-GB" altLang="en-US" sz="2000" b="1" dirty="0"/>
              <a:t>excellence</a:t>
            </a:r>
            <a:r>
              <a:rPr lang="en-GB" altLang="en-US" sz="2000" dirty="0"/>
              <a:t> of the selected EMJMD through a strengthened selection and monitoring procedure </a:t>
            </a:r>
            <a:r>
              <a:rPr lang="en-GB" altLang="en-US" sz="2200" dirty="0">
                <a:solidFill>
                  <a:srgbClr val="0F5494"/>
                </a:solidFill>
                <a:latin typeface="Arial Unicode MS" pitchFamily="34" charset="-128"/>
                <a:ea typeface="Arial Unicode MS" pitchFamily="34" charset="-128"/>
                <a:cs typeface="Arial Unicode MS" pitchFamily="34" charset="-128"/>
              </a:rPr>
              <a:t>(Threshold in </a:t>
            </a:r>
            <a:r>
              <a:rPr lang="en-GB" altLang="en-US" sz="2200" dirty="0" smtClean="0">
                <a:solidFill>
                  <a:srgbClr val="0F5494"/>
                </a:solidFill>
                <a:latin typeface="Arial Unicode MS" pitchFamily="34" charset="-128"/>
                <a:ea typeface="Arial Unicode MS" pitchFamily="34" charset="-128"/>
                <a:cs typeface="Arial Unicode MS" pitchFamily="34" charset="-128"/>
              </a:rPr>
              <a:t>2016 </a:t>
            </a:r>
            <a:r>
              <a:rPr lang="en-GB" altLang="en-US" sz="2200" dirty="0">
                <a:solidFill>
                  <a:srgbClr val="0F5494"/>
                </a:solidFill>
                <a:latin typeface="Arial Unicode MS" pitchFamily="34" charset="-128"/>
                <a:ea typeface="Arial Unicode MS" pitchFamily="34" charset="-128"/>
                <a:cs typeface="Arial Unicode MS" pitchFamily="34" charset="-128"/>
              </a:rPr>
              <a:t>selection: </a:t>
            </a:r>
            <a:r>
              <a:rPr lang="en-GB" altLang="en-US" sz="2200" b="1" dirty="0" smtClean="0">
                <a:solidFill>
                  <a:srgbClr val="0F5494"/>
                </a:solidFill>
                <a:latin typeface="Arial Unicode MS" pitchFamily="34" charset="-128"/>
                <a:ea typeface="Arial Unicode MS" pitchFamily="34" charset="-128"/>
                <a:cs typeface="Arial Unicode MS" pitchFamily="34" charset="-128"/>
              </a:rPr>
              <a:t>78/100</a:t>
            </a:r>
            <a:r>
              <a:rPr lang="en-GB" altLang="en-US" sz="2200" dirty="0" smtClean="0">
                <a:solidFill>
                  <a:srgbClr val="0F5494"/>
                </a:solidFill>
                <a:latin typeface="Arial Unicode MS" pitchFamily="34" charset="-128"/>
                <a:ea typeface="Arial Unicode MS" pitchFamily="34" charset="-128"/>
                <a:cs typeface="Arial Unicode MS" pitchFamily="34" charset="-128"/>
              </a:rPr>
              <a:t>)</a:t>
            </a:r>
          </a:p>
          <a:p>
            <a:pPr marL="0" lvl="1" defTabSz="922904">
              <a:defRPr/>
            </a:pPr>
            <a:endParaRPr lang="en-GB" altLang="en-US" sz="2200" dirty="0" smtClean="0">
              <a:solidFill>
                <a:srgbClr val="0F5494"/>
              </a:solidFill>
              <a:latin typeface="Arial Unicode MS" pitchFamily="34" charset="-128"/>
              <a:ea typeface="Arial Unicode MS" pitchFamily="34" charset="-128"/>
              <a:cs typeface="Arial Unicode MS" pitchFamily="34" charset="-128"/>
            </a:endParaRPr>
          </a:p>
          <a:p>
            <a:r>
              <a:rPr lang="en-GB" sz="800" b="0" i="0" u="none" strike="noStrike" kern="1200" baseline="0" dirty="0" smtClean="0">
                <a:solidFill>
                  <a:schemeClr val="tx1"/>
                </a:solidFill>
                <a:latin typeface="Verdana" pitchFamily="34" charset="0"/>
                <a:ea typeface="+mn-ea"/>
                <a:cs typeface="+mn-cs"/>
              </a:rPr>
              <a:t>To be considered for funding, proposals must score at least 70 points out of a total of 100. Furthermore, they must score at least 75% of the maximum allocated points under the award criterion "Relevance of the project" (i.e. minimum 30 points out of 40). In case of ex aequo, priority will be given to projects scoring highest under the criterion "Relevance of the project".</a:t>
            </a:r>
            <a:endParaRPr lang="en-GB" altLang="en-US" sz="4400" dirty="0">
              <a:solidFill>
                <a:srgbClr val="0F5494"/>
              </a:solidFill>
              <a:latin typeface="Arial Unicode MS" pitchFamily="34" charset="-128"/>
              <a:ea typeface="Arial Unicode MS" pitchFamily="34" charset="-128"/>
              <a:cs typeface="Arial Unicode MS" pitchFamily="34" charset="-128"/>
            </a:endParaRPr>
          </a:p>
          <a:p>
            <a:pPr defTabSz="922904">
              <a:defRPr/>
            </a:pPr>
            <a:endParaRPr lang="en-GB" b="1" dirty="0" smtClean="0">
              <a:solidFill>
                <a:schemeClr val="tx2"/>
              </a:solidFill>
              <a:latin typeface="Arial Unicode MS" pitchFamily="34" charset="-128"/>
              <a:ea typeface="Arial Unicode MS" pitchFamily="34" charset="-128"/>
              <a:cs typeface="Arial Unicode MS" pitchFamily="34" charset="-128"/>
            </a:endParaRPr>
          </a:p>
          <a:p>
            <a:pPr defTabSz="922904">
              <a:defRPr/>
            </a:pPr>
            <a:endParaRPr lang="en-GB" b="1" dirty="0" smtClean="0">
              <a:solidFill>
                <a:schemeClr val="tx2"/>
              </a:solidFill>
              <a:latin typeface="Arial Unicode MS" pitchFamily="34" charset="-128"/>
              <a:ea typeface="Arial Unicode MS" pitchFamily="34" charset="-128"/>
              <a:cs typeface="Arial Unicode MS" pitchFamily="34" charset="-128"/>
            </a:endParaRPr>
          </a:p>
          <a:p>
            <a:r>
              <a:rPr lang="en-GB" sz="1200" b="0" i="0" u="none" strike="noStrike" kern="1200" baseline="0" dirty="0" smtClean="0">
                <a:solidFill>
                  <a:schemeClr val="tx1"/>
                </a:solidFill>
                <a:latin typeface="Verdana" pitchFamily="34" charset="0"/>
                <a:ea typeface="+mn-ea"/>
                <a:cs typeface="+mn-cs"/>
              </a:rPr>
              <a:t>Those proposals which pass all thresholds will be assessed for additional scholarships for targeted Partner Country regions. The experts will analyse and evaluate the answers given for the additional award criterion: "Relevance of the project in the targeted region(s)" and indicate, on a yes/no basis, whether the information is pertinent.</a:t>
            </a:r>
          </a:p>
          <a:p>
            <a:endParaRPr lang="en-GB" sz="1200" b="0" i="0" u="none" strike="noStrike" kern="1200" baseline="0" dirty="0" smtClean="0">
              <a:solidFill>
                <a:schemeClr val="tx1"/>
              </a:solidFill>
              <a:latin typeface="Verdana" pitchFamily="34" charset="0"/>
              <a:ea typeface="+mn-ea"/>
              <a:cs typeface="+mn-cs"/>
            </a:endParaRPr>
          </a:p>
          <a:p>
            <a:r>
              <a:rPr lang="en-GB" sz="1200" b="0" i="0" u="none" strike="noStrike" kern="1200" baseline="0" dirty="0" smtClean="0">
                <a:solidFill>
                  <a:schemeClr val="tx1"/>
                </a:solidFill>
                <a:latin typeface="Verdana" pitchFamily="34" charset="0"/>
                <a:ea typeface="+mn-ea"/>
                <a:cs typeface="+mn-cs"/>
              </a:rPr>
              <a:t>The assessment of the additional criterion will not influence the original ranking list resulting from the evaluation of the four award criteria.</a:t>
            </a:r>
            <a:endParaRPr lang="en-GB" b="1" dirty="0">
              <a:solidFill>
                <a:schemeClr val="tx2"/>
              </a:solidFill>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19</a:t>
            </a:fld>
            <a:endParaRPr lang="en-GB"/>
          </a:p>
        </p:txBody>
      </p:sp>
    </p:spTree>
    <p:extLst>
      <p:ext uri="{BB962C8B-B14F-4D97-AF65-F5344CB8AC3E}">
        <p14:creationId xmlns:p14="http://schemas.microsoft.com/office/powerpoint/2010/main" val="100891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endParaRPr lang="ru-RU" b="1" dirty="0" smtClean="0"/>
          </a:p>
          <a:p>
            <a:r>
              <a:rPr lang="en-GB" b="1" dirty="0" smtClean="0"/>
              <a:t>Applicants </a:t>
            </a:r>
            <a:r>
              <a:rPr lang="en-GB" b="1" dirty="0"/>
              <a:t>should be encouraged to draw full benefit from Heading 4 </a:t>
            </a:r>
            <a:r>
              <a:rPr lang="en-GB" b="1" dirty="0" smtClean="0"/>
              <a:t>&amp; EDF funds</a:t>
            </a:r>
            <a:r>
              <a:rPr lang="en-GB" b="1" dirty="0"/>
              <a:t>!!!</a:t>
            </a:r>
          </a:p>
          <a:p>
            <a:endParaRPr lang="fr-BE" b="1" dirty="0">
              <a:sym typeface="Wingdings" pitchFamily="2" charset="2"/>
            </a:endParaRPr>
          </a:p>
          <a:p>
            <a:r>
              <a:rPr lang="en-GB" dirty="0" smtClean="0"/>
              <a:t>Additional scholarships for </a:t>
            </a:r>
            <a:r>
              <a:rPr lang="en-GB" b="1" dirty="0" smtClean="0"/>
              <a:t>12</a:t>
            </a:r>
            <a:r>
              <a:rPr lang="en-GB" b="1" baseline="0" dirty="0" smtClean="0"/>
              <a:t> windows</a:t>
            </a:r>
            <a:r>
              <a:rPr lang="en-GB" b="1" dirty="0" smtClean="0"/>
              <a:t>  (8 targeted</a:t>
            </a:r>
            <a:r>
              <a:rPr lang="en-GB" b="1" baseline="0" dirty="0" smtClean="0"/>
              <a:t> regions)</a:t>
            </a:r>
          </a:p>
          <a:p>
            <a:endParaRPr lang="en-GB" b="1" baseline="0" dirty="0" smtClean="0"/>
          </a:p>
          <a:p>
            <a:r>
              <a:rPr lang="en-GB" baseline="0" dirty="0" smtClean="0"/>
              <a:t>Financed by </a:t>
            </a:r>
            <a:r>
              <a:rPr lang="en-GB" b="1" baseline="0" dirty="0" smtClean="0"/>
              <a:t>EU external financing instruments (DCI, ENI South and East, PI, EDF)</a:t>
            </a:r>
          </a:p>
          <a:p>
            <a:endParaRPr lang="fr-BE" b="1" baseline="0" dirty="0" smtClean="0"/>
          </a:p>
          <a:p>
            <a:pPr marL="173044" indent="-173044">
              <a:buFont typeface="Arial" pitchFamily="34" charset="0"/>
              <a:buChar char="•"/>
            </a:pPr>
            <a:r>
              <a:rPr lang="fr-BE" b="0" baseline="0" dirty="0" smtClean="0"/>
              <a:t>DCI = </a:t>
            </a:r>
            <a:r>
              <a:rPr lang="fr-BE" b="0" baseline="0" dirty="0" err="1" smtClean="0"/>
              <a:t>Development</a:t>
            </a:r>
            <a:r>
              <a:rPr lang="fr-BE" b="0" baseline="0" dirty="0" smtClean="0"/>
              <a:t> </a:t>
            </a:r>
            <a:r>
              <a:rPr lang="fr-BE" b="0" baseline="0" dirty="0" err="1" smtClean="0"/>
              <a:t>Cooperation</a:t>
            </a:r>
            <a:r>
              <a:rPr lang="fr-BE" b="0" baseline="0" dirty="0" smtClean="0"/>
              <a:t> Instrument</a:t>
            </a:r>
          </a:p>
          <a:p>
            <a:pPr marL="173044" indent="-173044">
              <a:buFont typeface="Arial" pitchFamily="34" charset="0"/>
              <a:buChar char="•"/>
            </a:pPr>
            <a:r>
              <a:rPr lang="fr-BE" b="0" baseline="0" dirty="0" smtClean="0"/>
              <a:t>ENI = European </a:t>
            </a:r>
            <a:r>
              <a:rPr lang="fr-BE" b="0" baseline="0" dirty="0" err="1" smtClean="0"/>
              <a:t>Neighbourhood</a:t>
            </a:r>
            <a:r>
              <a:rPr lang="fr-BE" b="0" baseline="0" dirty="0" smtClean="0"/>
              <a:t> Instrument</a:t>
            </a:r>
          </a:p>
          <a:p>
            <a:pPr marL="173044" indent="-173044">
              <a:buFont typeface="Arial" pitchFamily="34" charset="0"/>
              <a:buChar char="•"/>
            </a:pPr>
            <a:r>
              <a:rPr lang="fr-BE" b="0" baseline="0" dirty="0" smtClean="0"/>
              <a:t>PI = </a:t>
            </a:r>
            <a:r>
              <a:rPr lang="fr-BE" b="0" baseline="0" dirty="0" err="1" smtClean="0"/>
              <a:t>Partnership</a:t>
            </a:r>
            <a:r>
              <a:rPr lang="fr-BE" b="0" baseline="0" dirty="0" smtClean="0"/>
              <a:t> Instrument</a:t>
            </a:r>
          </a:p>
          <a:p>
            <a:pPr marL="173044" indent="-173044">
              <a:buFont typeface="Arial" pitchFamily="34" charset="0"/>
              <a:buChar char="•"/>
            </a:pPr>
            <a:r>
              <a:rPr lang="fr-BE" b="0" baseline="0" dirty="0" smtClean="0"/>
              <a:t>EDF = European </a:t>
            </a:r>
            <a:r>
              <a:rPr lang="fr-BE" b="0" baseline="0" dirty="0" err="1" smtClean="0"/>
              <a:t>Development</a:t>
            </a:r>
            <a:r>
              <a:rPr lang="fr-BE" b="0" baseline="0" dirty="0" smtClean="0"/>
              <a:t> </a:t>
            </a:r>
            <a:r>
              <a:rPr lang="fr-BE" b="0" baseline="0" dirty="0" err="1" smtClean="0"/>
              <a:t>Fund</a:t>
            </a:r>
            <a:endParaRPr lang="en-GB" b="0" baseline="0" dirty="0" smtClean="0"/>
          </a:p>
          <a:p>
            <a:endParaRPr lang="fr-BE" baseline="0" dirty="0" smtClean="0"/>
          </a:p>
          <a:p>
            <a:r>
              <a:rPr lang="fr-BE" baseline="0" dirty="0" err="1" smtClean="0"/>
              <a:t>From</a:t>
            </a:r>
            <a:r>
              <a:rPr lang="fr-BE" baseline="0" dirty="0" smtClean="0"/>
              <a:t> the </a:t>
            </a:r>
            <a:r>
              <a:rPr lang="fr-BE" b="1" baseline="0" dirty="0" smtClean="0"/>
              <a:t>2016 Call </a:t>
            </a:r>
            <a:r>
              <a:rPr lang="fr-BE" b="1" baseline="0" dirty="0" err="1" smtClean="0"/>
              <a:t>onwards</a:t>
            </a:r>
            <a:r>
              <a:rPr lang="fr-BE" baseline="0" dirty="0" smtClean="0"/>
              <a:t>, </a:t>
            </a:r>
            <a:r>
              <a:rPr lang="fr-BE" baseline="0" dirty="0" err="1" smtClean="0"/>
              <a:t>funds</a:t>
            </a:r>
            <a:r>
              <a:rPr lang="fr-BE" baseline="0" dirty="0" smtClean="0"/>
              <a:t> have been </a:t>
            </a:r>
            <a:r>
              <a:rPr lang="fr-BE" baseline="0" dirty="0" err="1" smtClean="0"/>
              <a:t>available</a:t>
            </a:r>
            <a:r>
              <a:rPr lang="fr-BE" baseline="0" dirty="0" smtClean="0"/>
              <a:t> for the </a:t>
            </a:r>
            <a:r>
              <a:rPr lang="fr-BE" b="1" baseline="0" dirty="0" smtClean="0"/>
              <a:t>ACP </a:t>
            </a:r>
            <a:r>
              <a:rPr lang="fr-BE" b="1" baseline="0" dirty="0" err="1" smtClean="0"/>
              <a:t>regions</a:t>
            </a:r>
            <a:r>
              <a:rPr lang="fr-BE" b="1" baseline="0" dirty="0" smtClean="0"/>
              <a:t> via EDF (European </a:t>
            </a:r>
            <a:r>
              <a:rPr lang="fr-BE" b="1" baseline="0" dirty="0" err="1" smtClean="0"/>
              <a:t>Development</a:t>
            </a:r>
            <a:r>
              <a:rPr lang="fr-BE" b="1" baseline="0" dirty="0" smtClean="0"/>
              <a:t> </a:t>
            </a:r>
            <a:r>
              <a:rPr lang="fr-BE" b="1" baseline="0" dirty="0" err="1" smtClean="0"/>
              <a:t>Fund</a:t>
            </a:r>
            <a:r>
              <a:rPr lang="fr-BE" b="1" baseline="0" dirty="0" smtClean="0"/>
              <a:t>) </a:t>
            </a:r>
            <a:r>
              <a:rPr lang="fr-BE" b="1" baseline="0" dirty="0" err="1" smtClean="0"/>
              <a:t>funds</a:t>
            </a:r>
            <a:endParaRPr lang="fr-BE" b="1" baseline="0" dirty="0" smtClean="0"/>
          </a:p>
          <a:p>
            <a:endParaRPr lang="fr-BE" b="1" baseline="0" dirty="0" smtClean="0"/>
          </a:p>
          <a:p>
            <a:r>
              <a:rPr lang="en-GB" sz="1200" b="0" i="0" u="none" strike="noStrike" kern="1200" baseline="0" dirty="0" smtClean="0">
                <a:solidFill>
                  <a:schemeClr val="tx1"/>
                </a:solidFill>
                <a:latin typeface="Verdana" pitchFamily="34" charset="0"/>
                <a:ea typeface="+mn-ea"/>
                <a:cs typeface="+mn-cs"/>
              </a:rPr>
              <a:t>These additional scholarships are offered to respond to the </a:t>
            </a:r>
            <a:r>
              <a:rPr lang="en-GB" sz="1200" b="1" i="0" u="none" strike="noStrike" kern="1200" baseline="0" dirty="0" smtClean="0">
                <a:solidFill>
                  <a:schemeClr val="tx1"/>
                </a:solidFill>
                <a:latin typeface="Verdana" pitchFamily="34" charset="0"/>
                <a:ea typeface="+mn-ea"/>
                <a:cs typeface="+mn-cs"/>
              </a:rPr>
              <a:t>external policy priorities of the EU </a:t>
            </a:r>
            <a:r>
              <a:rPr lang="en-GB" sz="1200" b="0" i="0" u="none" strike="noStrike" kern="1200" baseline="0" dirty="0" smtClean="0">
                <a:solidFill>
                  <a:schemeClr val="tx1"/>
                </a:solidFill>
                <a:latin typeface="Verdana" pitchFamily="34" charset="0"/>
                <a:ea typeface="+mn-ea"/>
                <a:cs typeface="+mn-cs"/>
              </a:rPr>
              <a:t>with regard to higher education and take into consideration the different levels of economic and social development in the relevant Partner Countries. The scholarships must be allocated to students coming from nine different regions.</a:t>
            </a:r>
            <a:endParaRPr lang="fr-BE" b="1" baseline="0"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20</a:t>
            </a:fld>
            <a:endParaRPr lang="en-GB"/>
          </a:p>
        </p:txBody>
      </p:sp>
    </p:spTree>
    <p:extLst>
      <p:ext uri="{BB962C8B-B14F-4D97-AF65-F5344CB8AC3E}">
        <p14:creationId xmlns:p14="http://schemas.microsoft.com/office/powerpoint/2010/main" val="1008911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marL="88900" indent="0" eaLnBrk="1" hangingPunct="1">
              <a:spcBef>
                <a:spcPts val="0"/>
              </a:spcBef>
              <a:buClr>
                <a:srgbClr val="C00000"/>
              </a:buClr>
              <a:buNone/>
              <a:defRPr/>
            </a:pPr>
            <a:endParaRPr lang="en-GB" sz="800" dirty="0" smtClean="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21</a:t>
            </a:fld>
            <a:endParaRPr lang="en-GB"/>
          </a:p>
        </p:txBody>
      </p:sp>
    </p:spTree>
    <p:extLst>
      <p:ext uri="{BB962C8B-B14F-4D97-AF65-F5344CB8AC3E}">
        <p14:creationId xmlns:p14="http://schemas.microsoft.com/office/powerpoint/2010/main" val="1008911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Verdana" pitchFamily="34" charset="0"/>
                <a:ea typeface="+mn-ea"/>
                <a:cs typeface="+mn-cs"/>
              </a:rPr>
              <a:t>Proposals which pass the minimum threshold under the award criterion "Relevance of the project" and obtain a total of at least 70 points (overall threshold for funding) will be assessed to receive additional scholarships for targeted regions against the additional criterion – YES/NO</a:t>
            </a:r>
          </a:p>
          <a:p>
            <a:endParaRPr lang="en-GB" sz="1200" b="0" i="0" u="none" strike="noStrike" kern="1200" baseline="0" dirty="0" smtClean="0">
              <a:solidFill>
                <a:schemeClr val="tx1"/>
              </a:solidFill>
              <a:latin typeface="Verdana" pitchFamily="34" charset="0"/>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2"/>
                </a:solidFill>
                <a:latin typeface="Arial" panose="020B0604020202020204" pitchFamily="34" charset="0"/>
                <a:ea typeface="Arial Unicode MS" pitchFamily="34" charset="-128"/>
                <a:cs typeface="Arial" panose="020B0604020202020204" pitchFamily="34" charset="0"/>
              </a:rPr>
              <a:t>Only projects that have passed the </a:t>
            </a:r>
            <a:r>
              <a:rPr lang="en-GB" b="1" dirty="0" smtClean="0">
                <a:solidFill>
                  <a:schemeClr val="tx2"/>
                </a:solidFill>
                <a:latin typeface="Arial" panose="020B0604020202020204" pitchFamily="34" charset="0"/>
                <a:ea typeface="Arial Unicode MS" pitchFamily="34" charset="-128"/>
                <a:cs typeface="Arial" panose="020B0604020202020204" pitchFamily="34" charset="0"/>
              </a:rPr>
              <a:t>minimum threshold under the award criterion </a:t>
            </a:r>
            <a:r>
              <a:rPr lang="en-IE" b="1" dirty="0" smtClean="0">
                <a:solidFill>
                  <a:schemeClr val="tx2"/>
                </a:solidFill>
                <a:latin typeface="Arial" panose="020B0604020202020204" pitchFamily="34" charset="0"/>
                <a:ea typeface="Arial Unicode MS" pitchFamily="34" charset="-128"/>
                <a:cs typeface="Arial" panose="020B0604020202020204" pitchFamily="34" charset="0"/>
              </a:rPr>
              <a:t>"Relevance" </a:t>
            </a:r>
            <a:r>
              <a:rPr lang="en-IE" dirty="0" smtClean="0">
                <a:solidFill>
                  <a:schemeClr val="tx2"/>
                </a:solidFill>
                <a:latin typeface="Arial" panose="020B0604020202020204" pitchFamily="34" charset="0"/>
                <a:ea typeface="Arial Unicode MS" pitchFamily="34" charset="-128"/>
                <a:cs typeface="Arial" panose="020B0604020202020204" pitchFamily="34" charset="0"/>
              </a:rPr>
              <a:t>and obtain a total of </a:t>
            </a:r>
            <a:r>
              <a:rPr lang="en-IE" b="1" dirty="0" smtClean="0">
                <a:solidFill>
                  <a:schemeClr val="tx2"/>
                </a:solidFill>
                <a:latin typeface="Arial" panose="020B0604020202020204" pitchFamily="34" charset="0"/>
                <a:ea typeface="Arial Unicode MS" pitchFamily="34" charset="-128"/>
                <a:cs typeface="Arial" panose="020B0604020202020204" pitchFamily="34" charset="0"/>
              </a:rPr>
              <a:t>at least 70 points </a:t>
            </a:r>
            <a:r>
              <a:rPr lang="en-GB" dirty="0" smtClean="0">
                <a:solidFill>
                  <a:srgbClr val="C00000"/>
                </a:solidFill>
                <a:latin typeface="Arial" panose="020B0604020202020204" pitchFamily="34" charset="0"/>
                <a:ea typeface="Arial Unicode MS" pitchFamily="34" charset="-128"/>
                <a:cs typeface="Arial" panose="020B0604020202020204" pitchFamily="34" charset="0"/>
              </a:rPr>
              <a:t>will be assessed against the </a:t>
            </a:r>
            <a:r>
              <a:rPr lang="en-GB" b="1" dirty="0" smtClean="0">
                <a:solidFill>
                  <a:srgbClr val="C00000"/>
                </a:solidFill>
                <a:latin typeface="Arial" panose="020B0604020202020204" pitchFamily="34" charset="0"/>
                <a:ea typeface="Arial Unicode MS" pitchFamily="34" charset="-128"/>
                <a:cs typeface="Arial" panose="020B0604020202020204" pitchFamily="34" charset="0"/>
              </a:rPr>
              <a:t>additional criterion </a:t>
            </a:r>
            <a:r>
              <a:rPr lang="en-GB" dirty="0" smtClean="0">
                <a:solidFill>
                  <a:srgbClr val="C00000"/>
                </a:solidFill>
                <a:latin typeface="Arial" panose="020B0604020202020204" pitchFamily="34" charset="0"/>
                <a:ea typeface="Arial Unicode MS" pitchFamily="34" charset="-128"/>
                <a:cs typeface="Arial" panose="020B0604020202020204" pitchFamily="34" charset="0"/>
              </a:rPr>
              <a:t>which will cover </a:t>
            </a:r>
            <a:r>
              <a:rPr lang="en-GB" b="1" dirty="0" smtClean="0">
                <a:solidFill>
                  <a:srgbClr val="C00000"/>
                </a:solidFill>
                <a:latin typeface="Arial" panose="020B0604020202020204" pitchFamily="34" charset="0"/>
                <a:ea typeface="Arial Unicode MS" pitchFamily="34" charset="-128"/>
                <a:cs typeface="Arial" panose="020B0604020202020204" pitchFamily="34" charset="0"/>
              </a:rPr>
              <a:t>all targeted regions,</a:t>
            </a:r>
            <a:r>
              <a:rPr lang="en-GB" dirty="0" smtClean="0">
                <a:solidFill>
                  <a:srgbClr val="C00000"/>
                </a:solidFill>
                <a:latin typeface="Arial" panose="020B0604020202020204" pitchFamily="34" charset="0"/>
                <a:ea typeface="Arial Unicode MS" pitchFamily="34" charset="-128"/>
                <a:cs typeface="Arial" panose="020B0604020202020204" pitchFamily="34" charset="0"/>
              </a:rPr>
              <a:t> for which additional scholarships have been applied for</a:t>
            </a:r>
            <a:r>
              <a:rPr lang="en-GB" b="1" dirty="0" smtClean="0">
                <a:solidFill>
                  <a:srgbClr val="C00000"/>
                </a:solidFill>
                <a:latin typeface="Arial" panose="020B0604020202020204" pitchFamily="34" charset="0"/>
                <a:ea typeface="Arial Unicode MS" pitchFamily="34" charset="-128"/>
                <a:cs typeface="Arial" panose="020B0604020202020204" pitchFamily="34" charset="0"/>
              </a:rPr>
              <a:t>.</a:t>
            </a:r>
          </a:p>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22</a:t>
            </a:fld>
            <a:endParaRPr lang="en-GB"/>
          </a:p>
        </p:txBody>
      </p:sp>
    </p:spTree>
    <p:extLst>
      <p:ext uri="{BB962C8B-B14F-4D97-AF65-F5344CB8AC3E}">
        <p14:creationId xmlns:p14="http://schemas.microsoft.com/office/powerpoint/2010/main" val="2078584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692150" y="742950"/>
            <a:ext cx="5345113" cy="3700463"/>
          </a:xfrm>
          <a:ln/>
        </p:spPr>
      </p:sp>
      <p:sp>
        <p:nvSpPr>
          <p:cNvPr id="3" name="Notes Placeholder 2"/>
          <p:cNvSpPr>
            <a:spLocks noGrp="1"/>
          </p:cNvSpPr>
          <p:nvPr>
            <p:ph type="body" idx="1"/>
          </p:nvPr>
        </p:nvSpPr>
        <p:spPr/>
        <p:txBody>
          <a:bodyPr/>
          <a:lstStyle/>
          <a:p>
            <a:pPr marL="173044" indent="-173044" algn="just" eaLnBrk="1" hangingPunct="1">
              <a:buFont typeface="Arial" pitchFamily="34" charset="0"/>
              <a:buChar char="•"/>
              <a:defRPr/>
            </a:pPr>
            <a:endParaRPr lang="en-GB"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marR="0" lvl="1" indent="0" algn="just" defTabSz="914400" rtl="0" eaLnBrk="1" fontAlgn="base" latinLnBrk="0" hangingPunct="1">
              <a:lnSpc>
                <a:spcPct val="100000"/>
              </a:lnSpc>
              <a:spcBef>
                <a:spcPct val="30000"/>
              </a:spcBef>
              <a:spcAft>
                <a:spcPct val="0"/>
              </a:spcAft>
              <a:buClrTx/>
              <a:buSzTx/>
              <a:buFont typeface="Arial" pitchFamily="34" charset="0"/>
              <a:buNone/>
              <a:tabLst/>
              <a:defRPr/>
            </a:pP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endParaRPr lang="en-GB"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endParaRPr lang="ru-RU" b="1" dirty="0" smtClean="0">
              <a:sym typeface="Wingdings" pitchFamily="2" charset="2"/>
            </a:endParaRPr>
          </a:p>
          <a:p>
            <a:pPr marL="0" indent="0" algn="just" eaLnBrk="1" hangingPunct="1">
              <a:buFont typeface="Arial" pitchFamily="34" charset="0"/>
              <a:buNone/>
              <a:defRPr/>
            </a:pPr>
            <a:r>
              <a:rPr lang="en-GB" b="1" dirty="0" smtClean="0">
                <a:sym typeface="Wingdings" pitchFamily="2" charset="2"/>
              </a:rPr>
              <a:t>A</a:t>
            </a:r>
            <a:r>
              <a:rPr lang="en-GB" b="1" dirty="0" smtClean="0"/>
              <a:t>dditional award criterion:</a:t>
            </a:r>
            <a:r>
              <a:rPr lang="fr-BE" cap="small" dirty="0" smtClean="0">
                <a:cs typeface="Arial" pitchFamily="34" charset="0"/>
              </a:rPr>
              <a:t>.  </a:t>
            </a:r>
            <a:r>
              <a:rPr lang="fr-BE" b="0" cap="small" dirty="0" smtClean="0">
                <a:cs typeface="Arial" pitchFamily="34" charset="0"/>
              </a:rPr>
              <a:t>Total </a:t>
            </a:r>
            <a:r>
              <a:rPr lang="fr-BE" b="0" cap="small" dirty="0" err="1" smtClean="0">
                <a:cs typeface="Arial" pitchFamily="34" charset="0"/>
              </a:rPr>
              <a:t>additional</a:t>
            </a:r>
            <a:r>
              <a:rPr lang="fr-BE" b="0" cap="small" dirty="0" smtClean="0">
                <a:cs typeface="Arial" pitchFamily="34" charset="0"/>
              </a:rPr>
              <a:t> budget: </a:t>
            </a:r>
            <a:r>
              <a:rPr lang="fr-BE" b="0" cap="small" dirty="0" err="1" smtClean="0">
                <a:cs typeface="Arial" pitchFamily="34" charset="0"/>
              </a:rPr>
              <a:t>around</a:t>
            </a:r>
            <a:r>
              <a:rPr lang="fr-BE" b="0" cap="small" dirty="0" smtClean="0">
                <a:cs typeface="Arial" pitchFamily="34" charset="0"/>
              </a:rPr>
              <a:t> 25 </a:t>
            </a:r>
            <a:r>
              <a:rPr lang="fr-BE" b="0" cap="small" dirty="0" err="1" smtClean="0">
                <a:cs typeface="Arial" pitchFamily="34" charset="0"/>
              </a:rPr>
              <a:t>Mio</a:t>
            </a:r>
            <a:r>
              <a:rPr lang="fr-BE" b="0" cap="small" dirty="0" smtClean="0">
                <a:cs typeface="Arial" pitchFamily="34" charset="0"/>
              </a:rPr>
              <a:t> €.</a:t>
            </a:r>
            <a:endParaRPr lang="en-GB" b="0" cap="small" dirty="0" smtClean="0">
              <a:cs typeface="Arial" pitchFamily="34" charset="0"/>
            </a:endParaRPr>
          </a:p>
          <a:p>
            <a:pPr algn="just" eaLnBrk="1" hangingPunct="1">
              <a:defRPr/>
            </a:pPr>
            <a:endParaRPr lang="fr-BE" b="0" cap="small" dirty="0" smtClean="0">
              <a:cs typeface="Arial" pitchFamily="34" charset="0"/>
            </a:endParaRPr>
          </a:p>
        </p:txBody>
      </p:sp>
      <p:sp>
        <p:nvSpPr>
          <p:cNvPr id="4" name="Slide Number Placeholder 3"/>
          <p:cNvSpPr>
            <a:spLocks noGrp="1"/>
          </p:cNvSpPr>
          <p:nvPr>
            <p:ph type="sldNum" sz="quarter" idx="5"/>
          </p:nvPr>
        </p:nvSpPr>
        <p:spPr/>
        <p:txBody>
          <a:bodyPr/>
          <a:lstStyle/>
          <a:p>
            <a:pPr>
              <a:defRPr/>
            </a:pPr>
            <a:fld id="{0019498E-82B7-43D0-80C2-2C793E5B1B59}" type="slidenum">
              <a:rPr lang="en-GB" smtClean="0"/>
              <a:pPr>
                <a:defRPr/>
              </a:pPr>
              <a:t>23</a:t>
            </a:fld>
            <a:endParaRPr lang="en-GB"/>
          </a:p>
        </p:txBody>
      </p:sp>
    </p:spTree>
    <p:extLst>
      <p:ext uri="{BB962C8B-B14F-4D97-AF65-F5344CB8AC3E}">
        <p14:creationId xmlns:p14="http://schemas.microsoft.com/office/powerpoint/2010/main" val="3924907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endParaRPr lang="ru-RU" b="1" dirty="0" smtClean="0"/>
          </a:p>
          <a:p>
            <a:pPr lvl="0"/>
            <a:r>
              <a:rPr lang="fr-BE" b="1" dirty="0" smtClean="0"/>
              <a:t>Financial </a:t>
            </a:r>
            <a:r>
              <a:rPr lang="fr-BE" b="1" dirty="0"/>
              <a:t>support for:</a:t>
            </a:r>
          </a:p>
          <a:p>
            <a:pPr lvl="0"/>
            <a:endParaRPr lang="fr-BE" b="1" dirty="0"/>
          </a:p>
          <a:p>
            <a:pPr marL="230726" indent="-230726">
              <a:buAutoNum type="arabicPeriod"/>
            </a:pPr>
            <a:r>
              <a:rPr lang="en-GB" dirty="0" smtClean="0"/>
              <a:t>management of the consortium and the implementation of the EMJMD for 3 consecutive intakes</a:t>
            </a:r>
          </a:p>
          <a:p>
            <a:pPr marL="230726" indent="-230726" defTabSz="922904">
              <a:buFontTx/>
              <a:buAutoNum type="arabicPeriod"/>
              <a:defRPr/>
            </a:pPr>
            <a:r>
              <a:rPr lang="en-GB" dirty="0" smtClean="0"/>
              <a:t>Supporting the costs of invited scholars/guest lecturers contributing to the delivery and the excellence of the EMJMD</a:t>
            </a:r>
          </a:p>
          <a:p>
            <a:pPr marL="230726" indent="-230726" defTabSz="922904">
              <a:buFontTx/>
              <a:buAutoNum type="arabicPeriod"/>
              <a:defRPr/>
            </a:pPr>
            <a:r>
              <a:rPr lang="en-GB" dirty="0" smtClean="0"/>
              <a:t>Students scholarships awarded to the best students worldwide</a:t>
            </a:r>
          </a:p>
          <a:p>
            <a:pPr lvl="0"/>
            <a:endParaRPr lang="en-GB" b="1" dirty="0"/>
          </a:p>
          <a:p>
            <a:pPr lvl="0"/>
            <a:endParaRPr lang="en-GB" b="1" dirty="0"/>
          </a:p>
          <a:p>
            <a:pPr lvl="0"/>
            <a:r>
              <a:rPr lang="en-GB" b="1" dirty="0"/>
              <a:t>Management costs</a:t>
            </a:r>
            <a:endParaRPr lang="fr-BE" dirty="0"/>
          </a:p>
          <a:p>
            <a:r>
              <a:rPr lang="en-GB" dirty="0"/>
              <a:t>The consortium receives </a:t>
            </a:r>
            <a:r>
              <a:rPr lang="en-GB" u="sng" dirty="0"/>
              <a:t>EUR 20 000 for the optional preparatory year </a:t>
            </a:r>
            <a:r>
              <a:rPr lang="en-GB" dirty="0"/>
              <a:t>and EUR </a:t>
            </a:r>
            <a:r>
              <a:rPr lang="en-GB" u="sng" dirty="0"/>
              <a:t>50 000 for each of the three selection years </a:t>
            </a:r>
            <a:r>
              <a:rPr lang="en-GB" dirty="0"/>
              <a:t>to cover consortium management costs and to fund </a:t>
            </a:r>
            <a:r>
              <a:rPr lang="en-GB" b="1" dirty="0"/>
              <a:t>at least four academics per year (scholars/guest lecturers).</a:t>
            </a:r>
            <a:endParaRPr lang="fr-BE" b="1" dirty="0"/>
          </a:p>
          <a:p>
            <a:r>
              <a:rPr lang="en-GB" dirty="0"/>
              <a:t> </a:t>
            </a:r>
            <a:endParaRPr lang="fr-BE" dirty="0"/>
          </a:p>
          <a:p>
            <a:pPr lvl="0"/>
            <a:r>
              <a:rPr lang="en-GB" b="1" dirty="0"/>
              <a:t>Student scholarships</a:t>
            </a:r>
            <a:endParaRPr lang="fr-BE" dirty="0"/>
          </a:p>
          <a:p>
            <a:r>
              <a:rPr lang="en-GB" dirty="0"/>
              <a:t>The European Union will fund </a:t>
            </a:r>
            <a:r>
              <a:rPr lang="en-GB" b="1" dirty="0"/>
              <a:t>up to </a:t>
            </a:r>
            <a:r>
              <a:rPr lang="en-GB" b="1" dirty="0" smtClean="0"/>
              <a:t>20 </a:t>
            </a:r>
            <a:r>
              <a:rPr lang="en-GB" b="1" dirty="0"/>
              <a:t>student scholarships</a:t>
            </a:r>
            <a:r>
              <a:rPr lang="en-GB" dirty="0"/>
              <a:t> under </a:t>
            </a:r>
            <a:r>
              <a:rPr lang="en-GB" b="1" dirty="0"/>
              <a:t>each annual intake (+ indicatively </a:t>
            </a:r>
            <a:r>
              <a:rPr lang="en-GB" b="1" dirty="0" smtClean="0"/>
              <a:t>8 </a:t>
            </a:r>
            <a:r>
              <a:rPr lang="en-GB" b="1" dirty="0"/>
              <a:t>from external windows per intake</a:t>
            </a:r>
            <a:r>
              <a:rPr lang="en-GB" dirty="0"/>
              <a:t>).</a:t>
            </a:r>
            <a:r>
              <a:rPr lang="en-GB" b="1" dirty="0"/>
              <a:t> </a:t>
            </a:r>
            <a:r>
              <a:rPr lang="en-GB" dirty="0"/>
              <a:t>The total max. grant for an EMJMD selected under a Call for Proposals will be around EUR </a:t>
            </a:r>
            <a:r>
              <a:rPr lang="en-GB" b="1" dirty="0"/>
              <a:t>4</a:t>
            </a:r>
            <a:r>
              <a:rPr lang="en-GB" b="1" dirty="0" smtClean="0"/>
              <a:t> </a:t>
            </a:r>
            <a:r>
              <a:rPr lang="en-GB" b="1" dirty="0"/>
              <a:t>million</a:t>
            </a:r>
            <a:r>
              <a:rPr lang="en-GB" dirty="0"/>
              <a:t>. </a:t>
            </a:r>
          </a:p>
          <a:p>
            <a:endParaRPr lang="fr-BE" dirty="0"/>
          </a:p>
          <a:p>
            <a:r>
              <a:rPr lang="fr-BE" dirty="0"/>
              <a:t>The budget </a:t>
            </a:r>
            <a:r>
              <a:rPr lang="fr-BE" dirty="0" err="1"/>
              <a:t>includes</a:t>
            </a:r>
            <a:r>
              <a:rPr lang="fr-BE" dirty="0"/>
              <a:t> </a:t>
            </a:r>
            <a:r>
              <a:rPr lang="fr-BE" dirty="0" err="1"/>
              <a:t>funds</a:t>
            </a:r>
            <a:r>
              <a:rPr lang="fr-BE" dirty="0"/>
              <a:t> </a:t>
            </a:r>
            <a:r>
              <a:rPr lang="fr-BE" dirty="0" err="1"/>
              <a:t>from</a:t>
            </a:r>
            <a:r>
              <a:rPr lang="fr-BE" dirty="0"/>
              <a:t> the </a:t>
            </a:r>
            <a:r>
              <a:rPr lang="fr-BE" b="1" dirty="0"/>
              <a:t>Erasmus+ budget ("</a:t>
            </a:r>
            <a:r>
              <a:rPr lang="fr-BE" b="1" dirty="0" err="1"/>
              <a:t>Heading</a:t>
            </a:r>
            <a:r>
              <a:rPr lang="fr-BE" b="1" dirty="0"/>
              <a:t> 1) </a:t>
            </a:r>
            <a:r>
              <a:rPr lang="fr-BE" dirty="0"/>
              <a:t>and </a:t>
            </a:r>
            <a:r>
              <a:rPr lang="fr-BE" dirty="0" err="1"/>
              <a:t>additional</a:t>
            </a:r>
            <a:r>
              <a:rPr lang="fr-BE" dirty="0"/>
              <a:t> budget for </a:t>
            </a:r>
            <a:r>
              <a:rPr lang="fr-BE" b="1" dirty="0" err="1"/>
              <a:t>scholarships</a:t>
            </a:r>
            <a:r>
              <a:rPr lang="fr-BE" b="1" dirty="0"/>
              <a:t> for </a:t>
            </a:r>
            <a:r>
              <a:rPr lang="fr-BE" b="1" dirty="0" err="1"/>
              <a:t>targeted</a:t>
            </a:r>
            <a:r>
              <a:rPr lang="fr-BE" b="1" dirty="0"/>
              <a:t> </a:t>
            </a:r>
            <a:r>
              <a:rPr lang="fr-BE" b="1" dirty="0" err="1"/>
              <a:t>regions</a:t>
            </a:r>
            <a:r>
              <a:rPr lang="fr-BE" b="1" dirty="0"/>
              <a:t> </a:t>
            </a:r>
            <a:r>
              <a:rPr lang="fr-BE" dirty="0" err="1"/>
              <a:t>from</a:t>
            </a:r>
            <a:r>
              <a:rPr lang="fr-BE" dirty="0"/>
              <a:t> </a:t>
            </a:r>
            <a:r>
              <a:rPr lang="fr-BE" b="1" dirty="0" err="1"/>
              <a:t>External</a:t>
            </a:r>
            <a:r>
              <a:rPr lang="fr-BE" b="1" dirty="0"/>
              <a:t> Action instruments ("</a:t>
            </a:r>
            <a:r>
              <a:rPr lang="fr-BE" b="1" dirty="0" err="1"/>
              <a:t>Heading</a:t>
            </a:r>
            <a:r>
              <a:rPr lang="fr-BE" b="1" dirty="0"/>
              <a:t> 4).</a:t>
            </a:r>
          </a:p>
          <a:p>
            <a:endParaRPr lang="fr-BE" altLang="en-US" b="1" dirty="0"/>
          </a:p>
          <a:p>
            <a:r>
              <a:rPr lang="en-GB" altLang="en-US" sz="2000" b="1" dirty="0">
                <a:latin typeface="Arial Unicode MS" pitchFamily="34" charset="-128"/>
                <a:ea typeface="Arial Unicode MS" pitchFamily="34" charset="-128"/>
                <a:cs typeface="Arial Unicode MS" pitchFamily="34" charset="-128"/>
              </a:rPr>
              <a:t>Duration of the project</a:t>
            </a:r>
            <a:r>
              <a:rPr lang="en-GB" altLang="en-US" sz="2000" dirty="0">
                <a:latin typeface="Arial Unicode MS" pitchFamily="34" charset="-128"/>
                <a:ea typeface="Arial Unicode MS" pitchFamily="34" charset="-128"/>
                <a:cs typeface="Arial Unicode MS" pitchFamily="34" charset="-128"/>
              </a:rPr>
              <a:t>: 1 preparatory year </a:t>
            </a:r>
            <a:r>
              <a:rPr lang="en-GB" altLang="en-US" sz="2000" u="sng" dirty="0">
                <a:latin typeface="Arial Unicode MS" pitchFamily="34" charset="-128"/>
                <a:ea typeface="Arial Unicode MS" pitchFamily="34" charset="-128"/>
                <a:cs typeface="Arial Unicode MS" pitchFamily="34" charset="-128"/>
              </a:rPr>
              <a:t>(optional) </a:t>
            </a:r>
            <a:r>
              <a:rPr lang="en-GB" altLang="en-US" sz="2000" dirty="0">
                <a:latin typeface="Arial Unicode MS" pitchFamily="34" charset="-128"/>
                <a:ea typeface="Arial Unicode MS" pitchFamily="34" charset="-128"/>
                <a:cs typeface="Arial Unicode MS" pitchFamily="34" charset="-128"/>
              </a:rPr>
              <a:t>+ 3 intakes (5 years maximum) – </a:t>
            </a:r>
            <a:r>
              <a:rPr lang="en-GB" altLang="en-US" sz="2000" b="1" dirty="0">
                <a:latin typeface="Arial Unicode MS" pitchFamily="34" charset="-128"/>
                <a:ea typeface="Arial Unicode MS" pitchFamily="34" charset="-128"/>
                <a:cs typeface="Arial Unicode MS" pitchFamily="34" charset="-128"/>
              </a:rPr>
              <a:t>covered by 1 Grant Agreement</a:t>
            </a:r>
          </a:p>
          <a:p>
            <a:endParaRPr lang="en-GB" altLang="en-US" sz="2000" b="1" dirty="0">
              <a:latin typeface="Arial Unicode MS" pitchFamily="34" charset="-128"/>
              <a:ea typeface="Arial Unicode MS" pitchFamily="34" charset="-128"/>
              <a:cs typeface="Arial Unicode MS" pitchFamily="34" charset="-128"/>
            </a:endParaRPr>
          </a:p>
          <a:p>
            <a:r>
              <a:rPr lang="en-GB" altLang="en-US" sz="2000" b="1" dirty="0">
                <a:latin typeface="Arial Unicode MS" pitchFamily="34" charset="-128"/>
                <a:ea typeface="Arial Unicode MS" pitchFamily="34" charset="-128"/>
                <a:cs typeface="Arial Unicode MS" pitchFamily="34" charset="-128"/>
              </a:rPr>
              <a:t>Fixed total budget for the 3 intakes </a:t>
            </a:r>
            <a:r>
              <a:rPr lang="en-GB" altLang="en-US" sz="2000" u="sng" dirty="0">
                <a:latin typeface="Arial Unicode MS" pitchFamily="34" charset="-128"/>
                <a:ea typeface="Arial Unicode MS" pitchFamily="34" charset="-128"/>
                <a:cs typeface="Arial Unicode MS" pitchFamily="34" charset="-128"/>
              </a:rPr>
              <a:t>(</a:t>
            </a:r>
            <a:r>
              <a:rPr lang="en-GB" altLang="en-US" sz="2000" u="sng" dirty="0" smtClean="0">
                <a:latin typeface="Arial Unicode MS" pitchFamily="34" charset="-128"/>
                <a:ea typeface="Arial Unicode MS" pitchFamily="34" charset="-128"/>
                <a:cs typeface="Arial Unicode MS" pitchFamily="34" charset="-128"/>
              </a:rPr>
              <a:t>2017:</a:t>
            </a:r>
            <a:r>
              <a:rPr lang="en-GB" altLang="en-US" sz="2000" dirty="0" smtClean="0">
                <a:latin typeface="Arial Unicode MS" pitchFamily="34" charset="-128"/>
                <a:ea typeface="Arial Unicode MS" pitchFamily="34" charset="-128"/>
                <a:cs typeface="Arial Unicode MS" pitchFamily="34" charset="-128"/>
              </a:rPr>
              <a:t> </a:t>
            </a:r>
            <a:r>
              <a:rPr lang="en-GB" altLang="en-US" sz="2000" dirty="0">
                <a:latin typeface="Arial Unicode MS" pitchFamily="34" charset="-128"/>
                <a:ea typeface="Arial Unicode MS" pitchFamily="34" charset="-128"/>
                <a:cs typeface="Arial Unicode MS" pitchFamily="34" charset="-128"/>
              </a:rPr>
              <a:t>approx. </a:t>
            </a:r>
            <a:r>
              <a:rPr lang="en-GB" altLang="en-US" sz="2000" dirty="0" smtClean="0">
                <a:latin typeface="Arial Unicode MS" pitchFamily="34" charset="-128"/>
                <a:ea typeface="Arial Unicode MS" pitchFamily="34" charset="-128"/>
                <a:cs typeface="Arial Unicode MS" pitchFamily="34" charset="-128"/>
              </a:rPr>
              <a:t>20</a:t>
            </a:r>
            <a:r>
              <a:rPr lang="en-GB" altLang="en-US" sz="2000" baseline="0" dirty="0" smtClean="0">
                <a:latin typeface="Arial Unicode MS" pitchFamily="34" charset="-128"/>
                <a:ea typeface="Arial Unicode MS" pitchFamily="34" charset="-128"/>
                <a:cs typeface="Arial Unicode MS" pitchFamily="34" charset="-128"/>
              </a:rPr>
              <a:t> </a:t>
            </a:r>
            <a:r>
              <a:rPr lang="en-GB" altLang="en-US" sz="2000" dirty="0" smtClean="0">
                <a:latin typeface="Arial Unicode MS" pitchFamily="34" charset="-128"/>
                <a:ea typeface="Arial Unicode MS" pitchFamily="34" charset="-128"/>
                <a:cs typeface="Arial Unicode MS" pitchFamily="34" charset="-128"/>
              </a:rPr>
              <a:t>students </a:t>
            </a:r>
            <a:r>
              <a:rPr lang="en-GB" altLang="en-US" sz="2000" dirty="0">
                <a:latin typeface="Arial Unicode MS" pitchFamily="34" charset="-128"/>
                <a:ea typeface="Arial Unicode MS" pitchFamily="34" charset="-128"/>
                <a:cs typeface="Arial Unicode MS" pitchFamily="34" charset="-128"/>
              </a:rPr>
              <a:t>+ max </a:t>
            </a:r>
            <a:r>
              <a:rPr lang="en-GB" altLang="en-US" sz="2000" dirty="0" smtClean="0">
                <a:latin typeface="Arial Unicode MS" pitchFamily="34" charset="-128"/>
                <a:ea typeface="Arial Unicode MS" pitchFamily="34" charset="-128"/>
                <a:cs typeface="Arial Unicode MS" pitchFamily="34" charset="-128"/>
              </a:rPr>
              <a:t>8 </a:t>
            </a:r>
            <a:r>
              <a:rPr lang="en-GB" altLang="en-US" sz="2000" dirty="0">
                <a:latin typeface="Arial Unicode MS" pitchFamily="34" charset="-128"/>
                <a:ea typeface="Arial Unicode MS" pitchFamily="34" charset="-128"/>
                <a:cs typeface="Arial Unicode MS" pitchFamily="34" charset="-128"/>
              </a:rPr>
              <a:t>from targeted regions per intake       ~ </a:t>
            </a:r>
            <a:r>
              <a:rPr lang="en-GB" altLang="en-US" sz="2000" dirty="0" smtClean="0">
                <a:latin typeface="Arial Unicode MS" pitchFamily="34" charset="-128"/>
                <a:ea typeface="Arial Unicode MS" pitchFamily="34" charset="-128"/>
                <a:cs typeface="Arial Unicode MS" pitchFamily="34" charset="-128"/>
              </a:rPr>
              <a:t>60</a:t>
            </a:r>
            <a:r>
              <a:rPr lang="en-GB" sz="2000" dirty="0" smtClean="0">
                <a:latin typeface="Arial Unicode MS" pitchFamily="34" charset="-128"/>
                <a:ea typeface="Arial Unicode MS" pitchFamily="34" charset="-128"/>
                <a:cs typeface="Arial Unicode MS" pitchFamily="34" charset="-128"/>
              </a:rPr>
              <a:t> </a:t>
            </a:r>
            <a:r>
              <a:rPr lang="en-GB" sz="2000" dirty="0">
                <a:latin typeface="Arial Unicode MS" pitchFamily="34" charset="-128"/>
                <a:ea typeface="Arial Unicode MS" pitchFamily="34" charset="-128"/>
                <a:cs typeface="Arial Unicode MS" pitchFamily="34" charset="-128"/>
              </a:rPr>
              <a:t>students per grant agreement + max. </a:t>
            </a:r>
            <a:r>
              <a:rPr lang="en-GB" sz="2000" dirty="0" smtClean="0">
                <a:latin typeface="Arial Unicode MS" pitchFamily="34" charset="-128"/>
                <a:ea typeface="Arial Unicode MS" pitchFamily="34" charset="-128"/>
                <a:cs typeface="Arial Unicode MS" pitchFamily="34" charset="-128"/>
              </a:rPr>
              <a:t>24 </a:t>
            </a:r>
            <a:r>
              <a:rPr lang="en-GB" sz="2000" dirty="0">
                <a:latin typeface="Arial Unicode MS" pitchFamily="34" charset="-128"/>
                <a:ea typeface="Arial Unicode MS" pitchFamily="34" charset="-128"/>
                <a:cs typeface="Arial Unicode MS" pitchFamily="34" charset="-128"/>
              </a:rPr>
              <a:t>from targeted </a:t>
            </a:r>
            <a:r>
              <a:rPr lang="en-GB" sz="2000" dirty="0" smtClean="0">
                <a:latin typeface="Arial Unicode MS" pitchFamily="34" charset="-128"/>
                <a:ea typeface="Arial Unicode MS" pitchFamily="34" charset="-128"/>
                <a:cs typeface="Arial Unicode MS" pitchFamily="34" charset="-128"/>
              </a:rPr>
              <a:t>regions</a:t>
            </a:r>
          </a:p>
          <a:p>
            <a:endParaRPr lang="fr-BE" altLang="en-US" sz="2000" dirty="0" smtClean="0">
              <a:latin typeface="Arial Unicode MS" pitchFamily="34" charset="-128"/>
              <a:ea typeface="Arial Unicode MS" pitchFamily="34" charset="-128"/>
              <a:cs typeface="Arial Unicode MS" pitchFamily="34" charset="-128"/>
            </a:endParaRPr>
          </a:p>
          <a:p>
            <a:r>
              <a:rPr lang="en-GB" sz="1200" b="0" i="0" u="none" strike="noStrike" kern="1200" baseline="0" dirty="0" smtClean="0">
                <a:solidFill>
                  <a:schemeClr val="tx1"/>
                </a:solidFill>
                <a:latin typeface="Verdana" pitchFamily="34" charset="0"/>
                <a:ea typeface="+mn-ea"/>
                <a:cs typeface="+mn-cs"/>
              </a:rPr>
              <a:t>The </a:t>
            </a:r>
            <a:r>
              <a:rPr lang="en-GB" sz="1200" b="1" i="0" u="none" strike="noStrike" kern="1200" baseline="0" dirty="0" smtClean="0">
                <a:solidFill>
                  <a:schemeClr val="tx1"/>
                </a:solidFill>
                <a:latin typeface="Verdana" pitchFamily="34" charset="0"/>
                <a:ea typeface="+mn-ea"/>
                <a:cs typeface="+mn-cs"/>
              </a:rPr>
              <a:t>actual amount of the individual scholarships, respectively the maximum grant amount awarded for selected projects, will depend on a number of elements:</a:t>
            </a:r>
          </a:p>
          <a:p>
            <a:r>
              <a:rPr lang="en-GB" sz="1200" b="0" i="0" u="none" strike="noStrike" kern="1200" baseline="0" dirty="0" smtClean="0">
                <a:solidFill>
                  <a:schemeClr val="tx1"/>
                </a:solidFill>
                <a:latin typeface="Verdana" pitchFamily="34" charset="0"/>
                <a:ea typeface="+mn-ea"/>
                <a:cs typeface="+mn-cs"/>
              </a:rPr>
              <a:t>a) the EMJMD length (60, 90 or 120 ECTS credits);</a:t>
            </a:r>
          </a:p>
          <a:p>
            <a:r>
              <a:rPr lang="en-GB" sz="1200" b="0" i="0" u="none" strike="noStrike" kern="1200" baseline="0" dirty="0" smtClean="0">
                <a:solidFill>
                  <a:schemeClr val="tx1"/>
                </a:solidFill>
                <a:latin typeface="Verdana" pitchFamily="34" charset="0"/>
                <a:ea typeface="+mn-ea"/>
                <a:cs typeface="+mn-cs"/>
              </a:rPr>
              <a:t>b) the EMJMD participation costs defined by the consortia</a:t>
            </a:r>
          </a:p>
          <a:p>
            <a:r>
              <a:rPr lang="en-GB" sz="1200" b="0" i="0" u="none" strike="noStrike" kern="1200" baseline="0" dirty="0" smtClean="0">
                <a:solidFill>
                  <a:schemeClr val="tx1"/>
                </a:solidFill>
                <a:latin typeface="Verdana" pitchFamily="34" charset="0"/>
                <a:ea typeface="+mn-ea"/>
                <a:cs typeface="+mn-cs"/>
              </a:rPr>
              <a:t>c) the implementation of the optional preparatory year;</a:t>
            </a:r>
          </a:p>
          <a:p>
            <a:r>
              <a:rPr lang="en-GB" sz="1200" b="0" i="0" u="none" strike="noStrike" kern="1200" baseline="0" dirty="0" smtClean="0">
                <a:solidFill>
                  <a:schemeClr val="tx1"/>
                </a:solidFill>
                <a:latin typeface="Verdana" pitchFamily="34" charset="0"/>
                <a:ea typeface="+mn-ea"/>
                <a:cs typeface="+mn-cs"/>
              </a:rPr>
              <a:t>d) the number of Programme/Partner country scholarships;</a:t>
            </a:r>
            <a:endParaRPr lang="en-GB" altLang="en-US" sz="2000" dirty="0">
              <a:latin typeface="Arial Unicode MS" pitchFamily="34" charset="-128"/>
              <a:ea typeface="Arial Unicode MS" pitchFamily="34" charset="-128"/>
              <a:cs typeface="Arial Unicode MS" pitchFamily="34" charset="-128"/>
            </a:endParaRPr>
          </a:p>
          <a:p>
            <a:endParaRPr lang="en-GB" dirty="0"/>
          </a:p>
        </p:txBody>
      </p:sp>
      <p:sp>
        <p:nvSpPr>
          <p:cNvPr id="4" name="Slide Number Placeholder 3"/>
          <p:cNvSpPr>
            <a:spLocks noGrp="1"/>
          </p:cNvSpPr>
          <p:nvPr>
            <p:ph type="sldNum" sz="quarter" idx="10"/>
          </p:nvPr>
        </p:nvSpPr>
        <p:spPr/>
        <p:txBody>
          <a:bodyPr/>
          <a:lstStyle/>
          <a:p>
            <a:fld id="{9AE58AA2-7774-4C51-BA74-587EBF68F257}" type="slidenum">
              <a:rPr lang="en-GB" smtClean="0"/>
              <a:pPr/>
              <a:t>24</a:t>
            </a:fld>
            <a:endParaRPr lang="en-GB"/>
          </a:p>
        </p:txBody>
      </p:sp>
    </p:spTree>
    <p:extLst>
      <p:ext uri="{BB962C8B-B14F-4D97-AF65-F5344CB8AC3E}">
        <p14:creationId xmlns:p14="http://schemas.microsoft.com/office/powerpoint/2010/main" val="805498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25</a:t>
            </a:fld>
            <a:endParaRPr lang="en-GB"/>
          </a:p>
        </p:txBody>
      </p:sp>
    </p:spTree>
    <p:extLst>
      <p:ext uri="{BB962C8B-B14F-4D97-AF65-F5344CB8AC3E}">
        <p14:creationId xmlns:p14="http://schemas.microsoft.com/office/powerpoint/2010/main" val="3064528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r>
              <a:rPr lang="en-GB" dirty="0"/>
              <a:t>EMJMDs are selected each year following an </a:t>
            </a:r>
            <a:r>
              <a:rPr lang="en-GB" b="1" dirty="0"/>
              <a:t>open Call for Proposals</a:t>
            </a:r>
            <a:r>
              <a:rPr lang="en-GB" dirty="0"/>
              <a:t>. The selection is based on a </a:t>
            </a:r>
            <a:r>
              <a:rPr lang="en-GB" b="1" dirty="0"/>
              <a:t>peer-review system</a:t>
            </a:r>
            <a:r>
              <a:rPr lang="en-GB" dirty="0"/>
              <a:t>: independent academic experts perform an assessment of the quality of each application, in light of the published </a:t>
            </a:r>
            <a:r>
              <a:rPr lang="en-GB" b="1" dirty="0"/>
              <a:t>award criteria</a:t>
            </a:r>
            <a:r>
              <a:rPr lang="en-GB" dirty="0"/>
              <a:t>.</a:t>
            </a:r>
            <a:endParaRPr lang="fr-BE"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27</a:t>
            </a:fld>
            <a:endParaRPr lang="en-GB"/>
          </a:p>
        </p:txBody>
      </p:sp>
    </p:spTree>
    <p:extLst>
      <p:ext uri="{BB962C8B-B14F-4D97-AF65-F5344CB8AC3E}">
        <p14:creationId xmlns:p14="http://schemas.microsoft.com/office/powerpoint/2010/main" val="4190493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endParaRPr lang="fr-BE"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28</a:t>
            </a:fld>
            <a:endParaRPr lang="en-GB"/>
          </a:p>
        </p:txBody>
      </p:sp>
    </p:spTree>
    <p:extLst>
      <p:ext uri="{BB962C8B-B14F-4D97-AF65-F5344CB8AC3E}">
        <p14:creationId xmlns:p14="http://schemas.microsoft.com/office/powerpoint/2010/main" val="4190493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692150" y="742950"/>
            <a:ext cx="5345113" cy="3700463"/>
          </a:xfrm>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j-lt"/>
              <a:buNone/>
            </a:pPr>
            <a:endParaRPr lang="en-GB" dirty="0" smtClean="0"/>
          </a:p>
        </p:txBody>
      </p:sp>
      <p:sp>
        <p:nvSpPr>
          <p:cNvPr id="4" name="Slide Number Placeholder 3"/>
          <p:cNvSpPr>
            <a:spLocks noGrp="1"/>
          </p:cNvSpPr>
          <p:nvPr>
            <p:ph type="sldNum" sz="quarter" idx="5"/>
          </p:nvPr>
        </p:nvSpPr>
        <p:spPr/>
        <p:txBody>
          <a:bodyPr/>
          <a:lstStyle/>
          <a:p>
            <a:pPr>
              <a:defRPr/>
            </a:pPr>
            <a:fld id="{916DAC40-54A7-447E-ADC8-D79983F82BEF}" type="slidenum">
              <a:rPr lang="en-GB" smtClean="0"/>
              <a:pPr>
                <a:defRPr/>
              </a:pPr>
              <a:t>29</a:t>
            </a:fld>
            <a:endParaRPr lang="en-GB"/>
          </a:p>
        </p:txBody>
      </p:sp>
    </p:spTree>
    <p:extLst>
      <p:ext uri="{BB962C8B-B14F-4D97-AF65-F5344CB8AC3E}">
        <p14:creationId xmlns:p14="http://schemas.microsoft.com/office/powerpoint/2010/main" val="1275949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692150" y="742950"/>
            <a:ext cx="5345113" cy="3700463"/>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761" eaLnBrk="1" hangingPunct="1">
              <a:spcBef>
                <a:spcPct val="0"/>
              </a:spcBef>
              <a:spcAft>
                <a:spcPts val="588"/>
              </a:spcAft>
              <a:buClr>
                <a:srgbClr val="C00000"/>
              </a:buClr>
              <a:buSzPct val="90000"/>
            </a:pPr>
            <a:endParaRPr lang="en-US" dirty="0" smtClean="0"/>
          </a:p>
        </p:txBody>
      </p:sp>
      <p:sp>
        <p:nvSpPr>
          <p:cNvPr id="4" name="Slide Number Placeholder 3"/>
          <p:cNvSpPr>
            <a:spLocks noGrp="1"/>
          </p:cNvSpPr>
          <p:nvPr>
            <p:ph type="sldNum" sz="quarter" idx="5"/>
          </p:nvPr>
        </p:nvSpPr>
        <p:spPr/>
        <p:txBody>
          <a:bodyPr/>
          <a:lstStyle/>
          <a:p>
            <a:pPr>
              <a:defRPr/>
            </a:pPr>
            <a:fld id="{8FA61799-E2F0-47A7-BEFB-4C79257344BD}" type="slidenum">
              <a:rPr lang="en-GB" smtClean="0"/>
              <a:pPr>
                <a:defRPr/>
              </a:pPr>
              <a:t>30</a:t>
            </a:fld>
            <a:endParaRPr lang="en-GB"/>
          </a:p>
        </p:txBody>
      </p:sp>
    </p:spTree>
    <p:extLst>
      <p:ext uri="{BB962C8B-B14F-4D97-AF65-F5344CB8AC3E}">
        <p14:creationId xmlns:p14="http://schemas.microsoft.com/office/powerpoint/2010/main" val="194285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r>
              <a:rPr lang="en-GB" b="1" dirty="0"/>
              <a:t>Erasmus+</a:t>
            </a:r>
            <a:r>
              <a:rPr lang="en-GB" dirty="0"/>
              <a:t> is the European Union (EU's) programme which supports </a:t>
            </a:r>
            <a:r>
              <a:rPr lang="en-GB" b="1" dirty="0"/>
              <a:t>projects, partnerships, events and mobility in the areas of education, training, youth and sport. </a:t>
            </a:r>
            <a:r>
              <a:rPr lang="en-GB" dirty="0"/>
              <a:t>The programme, which runs from </a:t>
            </a:r>
            <a:r>
              <a:rPr lang="en-GB" b="1" dirty="0"/>
              <a:t>2014 to 2020</a:t>
            </a:r>
            <a:r>
              <a:rPr lang="en-GB" dirty="0"/>
              <a:t>, provides funding opportunities for cooperation in all these areas, both among European countries and between European countries and Partner Countries throughout the world.</a:t>
            </a:r>
          </a:p>
          <a:p>
            <a:pPr defTabSz="922904">
              <a:defRPr/>
            </a:pPr>
            <a:endParaRPr lang="fr-BE" b="1" dirty="0"/>
          </a:p>
          <a:p>
            <a:endParaRPr lang="fr-BE" b="1" dirty="0" smtClean="0"/>
          </a:p>
          <a:p>
            <a:r>
              <a:rPr lang="fr-BE" b="1" dirty="0" smtClean="0"/>
              <a:t>Erasmus+ budget 2014</a:t>
            </a:r>
            <a:r>
              <a:rPr lang="fr-BE" b="1" baseline="0" dirty="0" smtClean="0"/>
              <a:t> – 2020: </a:t>
            </a:r>
          </a:p>
          <a:p>
            <a:r>
              <a:rPr lang="fr-BE" baseline="0" dirty="0" smtClean="0"/>
              <a:t>- </a:t>
            </a:r>
            <a:r>
              <a:rPr lang="en-GB" baseline="0" dirty="0" smtClean="0"/>
              <a:t>Almost €16.5 billion </a:t>
            </a:r>
          </a:p>
          <a:p>
            <a:r>
              <a:rPr lang="en-GB" baseline="0" dirty="0" smtClean="0"/>
              <a:t>- 40% budget increase</a:t>
            </a:r>
          </a:p>
          <a:p>
            <a:r>
              <a:rPr lang="en-GB" baseline="0" dirty="0" smtClean="0"/>
              <a:t>- EU and external budget</a:t>
            </a:r>
          </a:p>
          <a:p>
            <a:pPr defTabSz="922904">
              <a:defRPr/>
            </a:pPr>
            <a:endParaRPr lang="fr-BE" b="1" dirty="0" smtClean="0"/>
          </a:p>
          <a:p>
            <a:endParaRPr lang="fr-BE" b="1" dirty="0" smtClean="0"/>
          </a:p>
          <a:p>
            <a:r>
              <a:rPr lang="fr-BE" b="1" dirty="0" smtClean="0"/>
              <a:t>Erasmus+ replaces </a:t>
            </a:r>
            <a:r>
              <a:rPr lang="fr-BE" b="1" dirty="0" err="1" smtClean="0"/>
              <a:t>seven</a:t>
            </a:r>
            <a:r>
              <a:rPr lang="fr-BE" b="1" dirty="0" smtClean="0"/>
              <a:t> programmes</a:t>
            </a:r>
            <a:r>
              <a:rPr lang="fr-BE" b="0" dirty="0" smtClean="0"/>
              <a:t> </a:t>
            </a:r>
            <a:r>
              <a:rPr lang="fr-BE" b="0" dirty="0" err="1" smtClean="0"/>
              <a:t>bringing</a:t>
            </a:r>
            <a:r>
              <a:rPr lang="fr-BE" b="0" dirty="0" smtClean="0"/>
              <a:t>  </a:t>
            </a:r>
            <a:r>
              <a:rPr lang="fr-BE" b="0" dirty="0" err="1" smtClean="0"/>
              <a:t>together</a:t>
            </a:r>
            <a:r>
              <a:rPr lang="fr-BE" b="0" dirty="0" smtClean="0"/>
              <a:t> :</a:t>
            </a:r>
          </a:p>
          <a:p>
            <a:r>
              <a:rPr lang="fr-BE" dirty="0" smtClean="0"/>
              <a:t>- The </a:t>
            </a:r>
            <a:r>
              <a:rPr lang="fr-BE" dirty="0" err="1" smtClean="0"/>
              <a:t>Lifelong</a:t>
            </a:r>
            <a:r>
              <a:rPr lang="fr-BE" dirty="0" smtClean="0"/>
              <a:t> Learning Programme (Erasmus, Leonardo da Vinci, Comenius and Grundtvig, Jean Monnet)</a:t>
            </a:r>
          </a:p>
          <a:p>
            <a:r>
              <a:rPr lang="fr-BE" dirty="0" smtClean="0"/>
              <a:t>- The </a:t>
            </a:r>
            <a:r>
              <a:rPr lang="fr-BE" dirty="0" err="1" smtClean="0"/>
              <a:t>Youth</a:t>
            </a:r>
            <a:r>
              <a:rPr lang="fr-BE" dirty="0" smtClean="0"/>
              <a:t> in Action programme</a:t>
            </a:r>
          </a:p>
          <a:p>
            <a:r>
              <a:rPr lang="fr-BE" dirty="0" smtClean="0"/>
              <a:t>- Five international </a:t>
            </a:r>
            <a:r>
              <a:rPr lang="fr-BE" dirty="0" err="1" smtClean="0"/>
              <a:t>cooperation</a:t>
            </a:r>
            <a:r>
              <a:rPr lang="fr-BE" dirty="0" smtClean="0"/>
              <a:t> programmes (Erasmus </a:t>
            </a:r>
            <a:r>
              <a:rPr lang="fr-BE" dirty="0" err="1" smtClean="0"/>
              <a:t>Mundus</a:t>
            </a:r>
            <a:r>
              <a:rPr lang="fr-BE" dirty="0" smtClean="0"/>
              <a:t>, Tempus, Alfa, </a:t>
            </a:r>
            <a:r>
              <a:rPr lang="fr-BE" dirty="0" err="1" smtClean="0"/>
              <a:t>Edulink</a:t>
            </a:r>
            <a:r>
              <a:rPr lang="fr-BE" dirty="0" smtClean="0"/>
              <a:t>, the programme for </a:t>
            </a:r>
            <a:r>
              <a:rPr lang="fr-BE" dirty="0" err="1" smtClean="0"/>
              <a:t>cooperation</a:t>
            </a:r>
            <a:r>
              <a:rPr lang="fr-BE" dirty="0" smtClean="0"/>
              <a:t> </a:t>
            </a:r>
            <a:r>
              <a:rPr lang="fr-BE" dirty="0" err="1" smtClean="0"/>
              <a:t>with</a:t>
            </a:r>
            <a:r>
              <a:rPr lang="fr-BE" dirty="0" smtClean="0"/>
              <a:t> </a:t>
            </a:r>
            <a:r>
              <a:rPr lang="fr-BE" dirty="0" err="1" smtClean="0"/>
              <a:t>industrialised</a:t>
            </a:r>
            <a:r>
              <a:rPr lang="fr-BE" dirty="0" smtClean="0"/>
              <a:t> countries)</a:t>
            </a:r>
          </a:p>
          <a:p>
            <a:r>
              <a:rPr lang="fr-BE" dirty="0" smtClean="0"/>
              <a:t>- The new sport action.</a:t>
            </a:r>
          </a:p>
          <a:p>
            <a:r>
              <a:rPr lang="en-GB" dirty="0"/>
              <a:t> </a:t>
            </a:r>
            <a:endParaRPr lang="fr-BE" dirty="0"/>
          </a:p>
          <a:p>
            <a:r>
              <a:rPr lang="en-GB" dirty="0"/>
              <a:t>Erasmus+ recognises the </a:t>
            </a:r>
            <a:r>
              <a:rPr lang="en-GB" b="1" dirty="0"/>
              <a:t>importance of the extra-EU international dimension </a:t>
            </a:r>
            <a:r>
              <a:rPr lang="en-GB" dirty="0"/>
              <a:t>in all these areas, especially in higher education and supports the international exchange of students, academics, ideas and good practice between institutions. Erasmus+ provides more opportunities for individuals and for organisations, simplifies the way these scholarships and grants work and adds a range of new opportunities.</a:t>
            </a:r>
            <a:endParaRPr lang="fr-BE" dirty="0"/>
          </a:p>
          <a:p>
            <a:r>
              <a:rPr lang="en-GB" dirty="0"/>
              <a:t>These opportunities to get involved fall primarily under </a:t>
            </a:r>
            <a:r>
              <a:rPr lang="en-GB" u="sng" dirty="0"/>
              <a:t>Erasmus+ Key Action 1 (entitled 'Learning Mobility')</a:t>
            </a:r>
            <a:r>
              <a:rPr lang="en-GB" dirty="0"/>
              <a:t> and </a:t>
            </a:r>
            <a:r>
              <a:rPr lang="en-GB" u="sng" dirty="0"/>
              <a:t>Key Action 2 (entitled 'Cooperation for Innovation and the Exchange of Good Practices')</a:t>
            </a:r>
            <a:r>
              <a:rPr lang="en-GB" dirty="0"/>
              <a:t>.</a:t>
            </a:r>
          </a:p>
          <a:p>
            <a:endParaRPr lang="en-GB" dirty="0"/>
          </a:p>
          <a:p>
            <a:r>
              <a:rPr lang="en-US" dirty="0" smtClean="0"/>
              <a:t>The actions of the Erasmus + </a:t>
            </a:r>
            <a:r>
              <a:rPr lang="en-US" dirty="0" err="1" smtClean="0"/>
              <a:t>programme</a:t>
            </a:r>
            <a:r>
              <a:rPr lang="en-US" dirty="0" smtClean="0"/>
              <a:t> are divided into </a:t>
            </a:r>
            <a:r>
              <a:rPr lang="en-US" b="1" dirty="0" err="1" smtClean="0"/>
              <a:t>decentralised</a:t>
            </a:r>
            <a:r>
              <a:rPr lang="en-US" b="1" dirty="0" smtClean="0"/>
              <a:t> actions</a:t>
            </a:r>
            <a:r>
              <a:rPr lang="en-US" dirty="0" smtClean="0"/>
              <a:t> and </a:t>
            </a:r>
            <a:r>
              <a:rPr lang="en-US" b="1" dirty="0" err="1" smtClean="0"/>
              <a:t>centralised</a:t>
            </a:r>
            <a:r>
              <a:rPr lang="en-US" b="1" dirty="0" smtClean="0"/>
              <a:t> actions</a:t>
            </a:r>
            <a:r>
              <a:rPr lang="en-US" dirty="0" smtClean="0"/>
              <a:t>. The </a:t>
            </a:r>
            <a:r>
              <a:rPr lang="en-US" dirty="0" err="1" smtClean="0"/>
              <a:t>decentralised</a:t>
            </a:r>
            <a:r>
              <a:rPr lang="en-US" dirty="0" smtClean="0"/>
              <a:t> actions are managed in each </a:t>
            </a:r>
            <a:r>
              <a:rPr lang="en-US" dirty="0" err="1" smtClean="0"/>
              <a:t>programme</a:t>
            </a:r>
            <a:r>
              <a:rPr lang="en-US" dirty="0" smtClean="0"/>
              <a:t> country by</a:t>
            </a:r>
            <a:r>
              <a:rPr lang="en-US" baseline="0" dirty="0" smtClean="0"/>
              <a:t> the </a:t>
            </a:r>
            <a:r>
              <a:rPr lang="fr-BE" b="1" baseline="0" dirty="0" smtClean="0"/>
              <a:t>International Erasmus+ Contact point (</a:t>
            </a:r>
            <a:r>
              <a:rPr lang="fr-BE" b="1" baseline="0" dirty="0" err="1" smtClean="0"/>
              <a:t>ICPs</a:t>
            </a:r>
            <a:r>
              <a:rPr lang="fr-BE" b="1" baseline="0" dirty="0" smtClean="0"/>
              <a:t>) of the </a:t>
            </a:r>
            <a:r>
              <a:rPr lang="en-US" b="1" baseline="0" dirty="0" smtClean="0"/>
              <a:t>National Agencies</a:t>
            </a:r>
            <a:r>
              <a:rPr lang="en-US" dirty="0" smtClean="0"/>
              <a:t>. The </a:t>
            </a:r>
            <a:r>
              <a:rPr lang="en-US" dirty="0" err="1" smtClean="0"/>
              <a:t>centralised</a:t>
            </a:r>
            <a:r>
              <a:rPr lang="en-US" dirty="0" smtClean="0"/>
              <a:t> actions are managed at a European level by the</a:t>
            </a:r>
            <a:r>
              <a:rPr lang="en-US" b="1" dirty="0" smtClean="0"/>
              <a:t> Education, Audiovisual and Culture </a:t>
            </a:r>
          </a:p>
          <a:p>
            <a:r>
              <a:rPr lang="en-US" b="1" dirty="0" smtClean="0"/>
              <a:t>Executive Agency (EACEA)</a:t>
            </a:r>
            <a:r>
              <a:rPr lang="en-US" b="0" dirty="0" smtClean="0"/>
              <a:t>.</a:t>
            </a:r>
            <a:r>
              <a:rPr lang="en-US" dirty="0" smtClean="0"/>
              <a:t>For strands of the Erasmus+ </a:t>
            </a:r>
            <a:r>
              <a:rPr lang="en-US" dirty="0" err="1" smtClean="0"/>
              <a:t>programme</a:t>
            </a:r>
            <a:r>
              <a:rPr lang="en-US" dirty="0" smtClean="0"/>
              <a:t> that work with countries outside the EU and other Programme Countries (i.e. Partner Countries), National Erasmus+ Offices have been set up in a number of these eligible Partner Countries.</a:t>
            </a:r>
          </a:p>
          <a:p>
            <a:endParaRPr lang="en-US" dirty="0"/>
          </a:p>
          <a:p>
            <a:r>
              <a:rPr lang="en-US" dirty="0"/>
              <a:t>Key Action 1 – </a:t>
            </a:r>
            <a:r>
              <a:rPr lang="en-US" b="1" dirty="0"/>
              <a:t>Learning Mobility for Individuals  </a:t>
            </a:r>
            <a:r>
              <a:rPr lang="en-US" dirty="0"/>
              <a:t>(Higher Education area): </a:t>
            </a:r>
            <a:r>
              <a:rPr lang="en-US" b="1" dirty="0"/>
              <a:t>Erasmus Mundus Joint Master Degrees</a:t>
            </a:r>
          </a:p>
          <a:p>
            <a:r>
              <a:rPr lang="en-US" dirty="0"/>
              <a:t>Mobility Actions for Higher education students and staff (National Agencies)</a:t>
            </a:r>
          </a:p>
          <a:p>
            <a:r>
              <a:rPr lang="en-US" dirty="0"/>
              <a:t>Key Action 2 - </a:t>
            </a:r>
            <a:r>
              <a:rPr lang="en-US" b="1" dirty="0" smtClean="0"/>
              <a:t>Cooperation for innovation and the exchange of good practices: </a:t>
            </a:r>
          </a:p>
          <a:p>
            <a:pPr>
              <a:buFontTx/>
              <a:buChar char="-"/>
            </a:pPr>
            <a:r>
              <a:rPr lang="en-US" b="1" dirty="0" smtClean="0"/>
              <a:t>Capacity Building</a:t>
            </a:r>
            <a:r>
              <a:rPr lang="en-US" dirty="0" smtClean="0"/>
              <a:t> </a:t>
            </a:r>
            <a:r>
              <a:rPr lang="en-US" b="1" dirty="0" smtClean="0"/>
              <a:t>in the field of higher education </a:t>
            </a:r>
            <a:r>
              <a:rPr lang="en-US" dirty="0" smtClean="0"/>
              <a:t>supporting cooperation with Partner Countries.</a:t>
            </a:r>
          </a:p>
          <a:p>
            <a:pPr>
              <a:buFontTx/>
              <a:buChar char="-"/>
            </a:pPr>
            <a:endParaRPr lang="en-US" dirty="0" smtClean="0"/>
          </a:p>
          <a:p>
            <a:r>
              <a:rPr lang="en-US" b="1" dirty="0" smtClean="0"/>
              <a:t>- Knowledge Alliances</a:t>
            </a:r>
            <a:r>
              <a:rPr lang="en-US" dirty="0" smtClean="0"/>
              <a:t> cooperation between higher education institutions and enterprises;</a:t>
            </a:r>
          </a:p>
          <a:p>
            <a:pPr>
              <a:buFontTx/>
              <a:buChar char="-"/>
            </a:pPr>
            <a:r>
              <a:rPr lang="en-US" b="1" dirty="0" smtClean="0"/>
              <a:t> Sector Skills Alliances</a:t>
            </a:r>
            <a:r>
              <a:rPr lang="en-US" dirty="0" smtClean="0"/>
              <a:t> addressing skills gaps in specific economic sectors;</a:t>
            </a:r>
          </a:p>
          <a:p>
            <a:pPr>
              <a:buFontTx/>
              <a:buChar char="-"/>
            </a:pPr>
            <a:r>
              <a:rPr lang="en-US" dirty="0" smtClean="0"/>
              <a:t> May include higher</a:t>
            </a:r>
            <a:r>
              <a:rPr lang="en-US" baseline="0" dirty="0" smtClean="0"/>
              <a:t> education institutions from partner countries, but only if clear added value for the project</a:t>
            </a:r>
          </a:p>
          <a:p>
            <a:pPr>
              <a:buFontTx/>
              <a:buChar char="-"/>
            </a:pPr>
            <a:endParaRPr lang="en-US" baseline="0" dirty="0" smtClean="0"/>
          </a:p>
          <a:p>
            <a:pPr defTabSz="922904">
              <a:buFontTx/>
              <a:buChar char="-"/>
              <a:defRPr/>
            </a:pPr>
            <a:r>
              <a:rPr lang="en-GB" dirty="0" smtClean="0">
                <a:latin typeface="Verdana" pitchFamily="34" charset="0"/>
                <a:ea typeface="Verdana" pitchFamily="34" charset="0"/>
                <a:cs typeface="Verdana" pitchFamily="34" charset="0"/>
              </a:rPr>
              <a:t>Ad Degree mobility: the </a:t>
            </a:r>
            <a:r>
              <a:rPr lang="en-GB" u="sng" dirty="0" smtClean="0">
                <a:latin typeface="Verdana" pitchFamily="34" charset="0"/>
                <a:ea typeface="Verdana" pitchFamily="34" charset="0"/>
                <a:cs typeface="Verdana" pitchFamily="34" charset="0"/>
              </a:rPr>
              <a:t>former EM Joint Doctorates </a:t>
            </a:r>
            <a:r>
              <a:rPr lang="en-GB" dirty="0" smtClean="0">
                <a:latin typeface="Verdana" pitchFamily="34" charset="0"/>
                <a:ea typeface="Verdana" pitchFamily="34" charset="0"/>
                <a:cs typeface="Verdana" pitchFamily="34" charset="0"/>
              </a:rPr>
              <a:t>have been integrated under </a:t>
            </a:r>
            <a:r>
              <a:rPr lang="en-GB" i="1" dirty="0" smtClean="0">
                <a:latin typeface="Verdana" pitchFamily="34" charset="0"/>
                <a:ea typeface="Verdana" pitchFamily="34" charset="0"/>
                <a:cs typeface="Verdana" pitchFamily="34" charset="0"/>
              </a:rPr>
              <a:t>Marie </a:t>
            </a:r>
            <a:r>
              <a:rPr lang="en-GB" i="1" dirty="0" err="1" smtClean="0">
                <a:latin typeface="Verdana" pitchFamily="34" charset="0"/>
                <a:ea typeface="Verdana" pitchFamily="34" charset="0"/>
                <a:cs typeface="Verdana" pitchFamily="34" charset="0"/>
              </a:rPr>
              <a:t>Sklodowska</a:t>
            </a:r>
            <a:r>
              <a:rPr lang="en-GB" i="1" dirty="0" smtClean="0">
                <a:latin typeface="Verdana" pitchFamily="34" charset="0"/>
                <a:ea typeface="Verdana" pitchFamily="34" charset="0"/>
                <a:cs typeface="Verdana" pitchFamily="34" charset="0"/>
              </a:rPr>
              <a:t>-Curie Actions (Horizon 2020)</a:t>
            </a:r>
            <a:endParaRPr lang="en-GB" dirty="0" smtClean="0"/>
          </a:p>
          <a:p>
            <a:endParaRPr lang="fr-BE" b="1" dirty="0" smtClean="0"/>
          </a:p>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3</a:t>
            </a:fld>
            <a:endParaRPr lang="en-GB"/>
          </a:p>
        </p:txBody>
      </p:sp>
    </p:spTree>
    <p:extLst>
      <p:ext uri="{BB962C8B-B14F-4D97-AF65-F5344CB8AC3E}">
        <p14:creationId xmlns:p14="http://schemas.microsoft.com/office/powerpoint/2010/main" val="5364141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692150" y="742950"/>
            <a:ext cx="5345113" cy="3700463"/>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pc="182" dirty="0">
                <a:solidFill>
                  <a:schemeClr val="accent1">
                    <a:lumMod val="75000"/>
                  </a:schemeClr>
                </a:solidFill>
                <a:effectLst>
                  <a:outerShdw blurRad="50800" dist="38100" dir="2700000" algn="tl" rotWithShape="0">
                    <a:prstClr val="black">
                      <a:alpha val="40000"/>
                    </a:prstClr>
                  </a:outerShdw>
                </a:effectLst>
                <a:ea typeface="Verdana" pitchFamily="34" charset="0"/>
                <a:cs typeface="Verdana" pitchFamily="34" charset="0"/>
              </a:rPr>
              <a:t>EMJMD Students will:</a:t>
            </a:r>
          </a:p>
          <a:p>
            <a:endParaRPr lang="fr-BE" spc="182" dirty="0">
              <a:solidFill>
                <a:schemeClr val="accent1">
                  <a:lumMod val="75000"/>
                </a:schemeClr>
              </a:solidFill>
              <a:effectLst>
                <a:outerShdw blurRad="50800" dist="38100" dir="2700000" algn="tl" rotWithShape="0">
                  <a:prstClr val="black">
                    <a:alpha val="40000"/>
                  </a:prstClr>
                </a:outerShdw>
              </a:effectLst>
              <a:ea typeface="Verdana" pitchFamily="34" charset="0"/>
              <a:cs typeface="Verdana" pitchFamily="34" charset="0"/>
            </a:endParaRPr>
          </a:p>
          <a:p>
            <a:pPr marL="182658" indent="-182658">
              <a:spcBef>
                <a:spcPct val="50000"/>
              </a:spcBef>
              <a:buClr>
                <a:schemeClr val="accent3">
                  <a:lumMod val="75000"/>
                </a:schemeClr>
              </a:buClr>
              <a:buSzPct val="90000"/>
              <a:buFont typeface="Wingdings" panose="05000000000000000000" pitchFamily="2" charset="2"/>
              <a:buChar char="§"/>
              <a:tabLst>
                <a:tab pos="451838" algn="l"/>
              </a:tabLst>
              <a:defRPr/>
            </a:pPr>
            <a:r>
              <a:rPr lang="en-GB" dirty="0">
                <a:solidFill>
                  <a:srgbClr val="0F5494"/>
                </a:solidFill>
                <a:ea typeface="Verdana" pitchFamily="34" charset="0"/>
                <a:cs typeface="Verdana" pitchFamily="34" charset="0"/>
              </a:rPr>
              <a:t>Receive a full scholarship covering their participation costs, travel and living costs</a:t>
            </a:r>
          </a:p>
          <a:p>
            <a:pPr marL="182658" indent="-182658">
              <a:spcBef>
                <a:spcPct val="50000"/>
              </a:spcBef>
              <a:buClr>
                <a:schemeClr val="accent3">
                  <a:lumMod val="75000"/>
                </a:schemeClr>
              </a:buClr>
              <a:buSzPct val="90000"/>
              <a:buFont typeface="Wingdings" panose="05000000000000000000" pitchFamily="2" charset="2"/>
              <a:buChar char="§"/>
              <a:tabLst>
                <a:tab pos="451838" algn="l"/>
              </a:tabLst>
              <a:defRPr/>
            </a:pPr>
            <a:r>
              <a:rPr lang="en-GB" dirty="0">
                <a:solidFill>
                  <a:srgbClr val="0F5494"/>
                </a:solidFill>
                <a:ea typeface="Verdana" pitchFamily="34" charset="0"/>
                <a:cs typeface="Verdana" pitchFamily="34" charset="0"/>
              </a:rPr>
              <a:t>Be covered by health and accident insurance</a:t>
            </a:r>
          </a:p>
          <a:p>
            <a:pPr marL="182658" indent="-182658">
              <a:spcBef>
                <a:spcPct val="50000"/>
              </a:spcBef>
              <a:buClr>
                <a:schemeClr val="accent3">
                  <a:lumMod val="75000"/>
                </a:schemeClr>
              </a:buClr>
              <a:buSzPct val="90000"/>
              <a:buFont typeface="Wingdings" panose="05000000000000000000" pitchFamily="2" charset="2"/>
              <a:buChar char="§"/>
              <a:tabLst>
                <a:tab pos="451838" algn="l"/>
              </a:tabLst>
              <a:defRPr/>
            </a:pPr>
            <a:r>
              <a:rPr lang="en-GB" dirty="0">
                <a:solidFill>
                  <a:srgbClr val="0F5494"/>
                </a:solidFill>
                <a:ea typeface="Verdana" pitchFamily="34" charset="0"/>
                <a:cs typeface="Verdana" pitchFamily="34" charset="0"/>
              </a:rPr>
              <a:t>Study (perform research, undergo a placement) in at least two different Programme Countries of the EMJMD consortium (min. 30 ECTS each study period)</a:t>
            </a:r>
          </a:p>
          <a:p>
            <a:pPr marL="182658" lvl="1" indent="-182658">
              <a:spcBef>
                <a:spcPct val="50000"/>
              </a:spcBef>
              <a:buClr>
                <a:schemeClr val="accent3">
                  <a:lumMod val="75000"/>
                </a:schemeClr>
              </a:buClr>
              <a:buSzPct val="90000"/>
              <a:buFont typeface="Wingdings" panose="05000000000000000000" pitchFamily="2" charset="2"/>
              <a:buChar char="§"/>
              <a:tabLst>
                <a:tab pos="182658" algn="l"/>
              </a:tabLst>
              <a:defRPr/>
            </a:pPr>
            <a:r>
              <a:rPr lang="en-GB" dirty="0">
                <a:solidFill>
                  <a:srgbClr val="0F5494"/>
                </a:solidFill>
                <a:ea typeface="Verdana" pitchFamily="34" charset="0"/>
                <a:cs typeface="Verdana" pitchFamily="34" charset="0"/>
              </a:rPr>
              <a:t>Be awarded a fully recognised joint or multiple degree </a:t>
            </a:r>
            <a:br>
              <a:rPr lang="en-GB" dirty="0">
                <a:solidFill>
                  <a:srgbClr val="0F5494"/>
                </a:solidFill>
                <a:ea typeface="Verdana" pitchFamily="34" charset="0"/>
                <a:cs typeface="Verdana" pitchFamily="34" charset="0"/>
              </a:rPr>
            </a:br>
            <a:r>
              <a:rPr lang="en-GB" dirty="0">
                <a:solidFill>
                  <a:srgbClr val="0F5494"/>
                </a:solidFill>
                <a:ea typeface="Verdana" pitchFamily="34" charset="0"/>
                <a:cs typeface="Verdana" pitchFamily="34" charset="0"/>
              </a:rPr>
              <a:t>(comprising a Joint Diploma Supplement) after having successfully</a:t>
            </a:r>
            <a:br>
              <a:rPr lang="en-GB" dirty="0">
                <a:solidFill>
                  <a:srgbClr val="0F5494"/>
                </a:solidFill>
                <a:ea typeface="Verdana" pitchFamily="34" charset="0"/>
                <a:cs typeface="Verdana" pitchFamily="34" charset="0"/>
              </a:rPr>
            </a:br>
            <a:r>
              <a:rPr lang="en-GB" dirty="0">
                <a:solidFill>
                  <a:srgbClr val="0F5494"/>
                </a:solidFill>
                <a:ea typeface="Verdana" pitchFamily="34" charset="0"/>
                <a:cs typeface="Verdana" pitchFamily="34" charset="0"/>
              </a:rPr>
              <a:t>completed their master</a:t>
            </a:r>
          </a:p>
          <a:p>
            <a:pPr marL="182658" lvl="2" indent="-182658">
              <a:spcBef>
                <a:spcPct val="50000"/>
              </a:spcBef>
              <a:buClr>
                <a:schemeClr val="accent3">
                  <a:lumMod val="75000"/>
                </a:schemeClr>
              </a:buClr>
              <a:buSzPct val="90000"/>
              <a:buFont typeface="Wingdings" panose="05000000000000000000" pitchFamily="2" charset="2"/>
              <a:buChar char="§"/>
              <a:tabLst>
                <a:tab pos="182658" algn="l"/>
              </a:tabLst>
              <a:defRPr/>
            </a:pPr>
            <a:r>
              <a:rPr lang="en-GB" dirty="0">
                <a:solidFill>
                  <a:srgbClr val="0F5494"/>
                </a:solidFill>
                <a:ea typeface="Verdana" pitchFamily="34" charset="0"/>
                <a:cs typeface="Verdana" pitchFamily="34" charset="0"/>
              </a:rPr>
              <a:t>Join the Erasmus+ Student and Alumni Association</a:t>
            </a:r>
            <a:endParaRPr lang="en-GB" dirty="0">
              <a:ea typeface="Verdana" pitchFamily="34" charset="0"/>
              <a:cs typeface="Verdana" pitchFamily="34" charset="0"/>
            </a:endParaRPr>
          </a:p>
        </p:txBody>
      </p:sp>
      <p:sp>
        <p:nvSpPr>
          <p:cNvPr id="4" name="Slide Number Placeholder 3"/>
          <p:cNvSpPr>
            <a:spLocks noGrp="1"/>
          </p:cNvSpPr>
          <p:nvPr>
            <p:ph type="sldNum" sz="quarter" idx="5"/>
          </p:nvPr>
        </p:nvSpPr>
        <p:spPr/>
        <p:txBody>
          <a:bodyPr/>
          <a:lstStyle/>
          <a:p>
            <a:pPr>
              <a:defRPr/>
            </a:pPr>
            <a:fld id="{8FA61799-E2F0-47A7-BEFB-4C79257344BD}" type="slidenum">
              <a:rPr lang="en-GB" smtClean="0"/>
              <a:pPr>
                <a:defRPr/>
              </a:pPr>
              <a:t>31</a:t>
            </a:fld>
            <a:endParaRPr lang="en-GB"/>
          </a:p>
        </p:txBody>
      </p:sp>
    </p:spTree>
    <p:extLst>
      <p:ext uri="{BB962C8B-B14F-4D97-AF65-F5344CB8AC3E}">
        <p14:creationId xmlns:p14="http://schemas.microsoft.com/office/powerpoint/2010/main" val="545576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692150" y="742950"/>
            <a:ext cx="5345113" cy="3700463"/>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BE" b="0" u="none" dirty="0" smtClean="0"/>
              <a:t>Figures about the </a:t>
            </a:r>
            <a:r>
              <a:rPr lang="fr-BE" b="0" u="none" dirty="0" err="1" smtClean="0"/>
              <a:t>selection</a:t>
            </a:r>
            <a:r>
              <a:rPr lang="fr-BE" b="0" u="none" dirty="0" smtClean="0"/>
              <a:t> </a:t>
            </a:r>
            <a:r>
              <a:rPr lang="fr-BE" b="0" u="none" dirty="0" err="1" smtClean="0"/>
              <a:t>results</a:t>
            </a:r>
            <a:r>
              <a:rPr lang="fr-BE" b="0" u="none" dirty="0" smtClean="0"/>
              <a:t> for </a:t>
            </a:r>
            <a:r>
              <a:rPr lang="fr-BE" b="0" u="none" dirty="0" err="1" smtClean="0"/>
              <a:t>EMJMDs</a:t>
            </a:r>
            <a:r>
              <a:rPr lang="fr-BE" b="0" u="none" baseline="0" dirty="0" smtClean="0"/>
              <a:t> 2016 </a:t>
            </a:r>
            <a:r>
              <a:rPr lang="fr-BE" b="0" u="none" baseline="0" dirty="0" err="1" smtClean="0"/>
              <a:t>with</a:t>
            </a:r>
            <a:r>
              <a:rPr lang="fr-BE" b="0" u="none" baseline="0" dirty="0" smtClean="0"/>
              <a:t> breakdown per </a:t>
            </a:r>
            <a:r>
              <a:rPr lang="fr-BE" b="0" u="none" baseline="0" dirty="0" err="1" smtClean="0"/>
              <a:t>thematic</a:t>
            </a:r>
            <a:r>
              <a:rPr lang="fr-BE" b="0" u="none" baseline="0" dirty="0" smtClean="0"/>
              <a:t> </a:t>
            </a:r>
            <a:r>
              <a:rPr lang="fr-BE" b="0" u="none" baseline="0" dirty="0" err="1" smtClean="0"/>
              <a:t>fields</a:t>
            </a:r>
            <a:r>
              <a:rPr lang="fr-BE" b="0" u="none" baseline="0" dirty="0" smtClean="0"/>
              <a:t> (</a:t>
            </a:r>
            <a:r>
              <a:rPr lang="fr-BE" b="0" u="none" baseline="0" dirty="0" err="1" smtClean="0"/>
              <a:t>eligible</a:t>
            </a:r>
            <a:r>
              <a:rPr lang="fr-BE" b="0" u="none" baseline="0" dirty="0" smtClean="0"/>
              <a:t> applications and </a:t>
            </a:r>
            <a:r>
              <a:rPr lang="fr-BE" b="0" u="none" baseline="0" dirty="0" err="1" smtClean="0"/>
              <a:t>selected</a:t>
            </a:r>
            <a:r>
              <a:rPr lang="fr-BE" b="0" u="none" baseline="0" dirty="0" smtClean="0"/>
              <a:t> </a:t>
            </a:r>
            <a:r>
              <a:rPr lang="fr-BE" b="0" u="none" baseline="0" dirty="0" err="1" smtClean="0"/>
              <a:t>projects</a:t>
            </a:r>
            <a:r>
              <a:rPr lang="fr-BE" b="0" u="none" baseline="0" dirty="0" smtClean="0"/>
              <a:t>)</a:t>
            </a:r>
          </a:p>
          <a:p>
            <a:endParaRPr lang="fr-BE" b="0" u="none" baseline="0" dirty="0" smtClean="0"/>
          </a:p>
          <a:p>
            <a:r>
              <a:rPr lang="en-GB" b="1" u="sng" dirty="0"/>
              <a:t>2014:</a:t>
            </a:r>
            <a:endParaRPr lang="en-GB" dirty="0"/>
          </a:p>
          <a:p>
            <a:r>
              <a:rPr lang="en-GB" dirty="0"/>
              <a:t>Applications: 61 (out of which 58 eligible)</a:t>
            </a:r>
          </a:p>
          <a:p>
            <a:r>
              <a:rPr lang="fr-BE" dirty="0"/>
              <a:t> </a:t>
            </a:r>
            <a:endParaRPr lang="en-GB" dirty="0"/>
          </a:p>
          <a:p>
            <a:r>
              <a:rPr lang="en-GB" b="1" dirty="0"/>
              <a:t>Selected: 11 </a:t>
            </a:r>
          </a:p>
          <a:p>
            <a:r>
              <a:rPr lang="en-GB" dirty="0"/>
              <a:t>Life Science: 2</a:t>
            </a:r>
          </a:p>
          <a:p>
            <a:r>
              <a:rPr lang="en-GB" dirty="0"/>
              <a:t>Humanities: 6</a:t>
            </a:r>
          </a:p>
          <a:p>
            <a:r>
              <a:rPr lang="en-GB" dirty="0"/>
              <a:t>Hard Science: </a:t>
            </a:r>
            <a:r>
              <a:rPr lang="en-GB" dirty="0" smtClean="0"/>
              <a:t>3</a:t>
            </a:r>
          </a:p>
          <a:p>
            <a:endParaRPr lang="en-GB" dirty="0" smtClean="0"/>
          </a:p>
          <a:p>
            <a:r>
              <a:rPr lang="en-GB" b="1" u="sng" dirty="0" smtClean="0"/>
              <a:t>2015:</a:t>
            </a:r>
          </a:p>
          <a:p>
            <a:r>
              <a:rPr lang="en-GB" dirty="0" smtClean="0"/>
              <a:t>Applications </a:t>
            </a:r>
            <a:r>
              <a:rPr lang="en-GB" b="1" dirty="0" smtClean="0"/>
              <a:t>76</a:t>
            </a:r>
          </a:p>
          <a:p>
            <a:r>
              <a:rPr lang="en-GB" b="1" dirty="0" smtClean="0"/>
              <a:t>Selected 15</a:t>
            </a:r>
          </a:p>
          <a:p>
            <a:r>
              <a:rPr lang="en-GB" dirty="0" smtClean="0"/>
              <a:t>LS</a:t>
            </a:r>
            <a:r>
              <a:rPr lang="en-GB" baseline="0" dirty="0" smtClean="0"/>
              <a:t> = 2</a:t>
            </a:r>
          </a:p>
          <a:p>
            <a:r>
              <a:rPr lang="en-GB" baseline="0" dirty="0" smtClean="0"/>
              <a:t>HU = 5</a:t>
            </a:r>
          </a:p>
          <a:p>
            <a:r>
              <a:rPr lang="en-GB" baseline="0" dirty="0" smtClean="0"/>
              <a:t>HS = 8</a:t>
            </a:r>
            <a:endParaRPr lang="en-GB" dirty="0"/>
          </a:p>
        </p:txBody>
      </p:sp>
      <p:sp>
        <p:nvSpPr>
          <p:cNvPr id="4" name="Slide Number Placeholder 3"/>
          <p:cNvSpPr>
            <a:spLocks noGrp="1"/>
          </p:cNvSpPr>
          <p:nvPr>
            <p:ph type="sldNum" sz="quarter" idx="5"/>
          </p:nvPr>
        </p:nvSpPr>
        <p:spPr/>
        <p:txBody>
          <a:bodyPr/>
          <a:lstStyle/>
          <a:p>
            <a:pPr>
              <a:defRPr/>
            </a:pPr>
            <a:fld id="{8FA61799-E2F0-47A7-BEFB-4C79257344BD}" type="slidenum">
              <a:rPr lang="en-GB" smtClean="0"/>
              <a:pPr>
                <a:defRPr/>
              </a:pPr>
              <a:t>32</a:t>
            </a:fld>
            <a:endParaRPr lang="en-GB"/>
          </a:p>
        </p:txBody>
      </p:sp>
    </p:spTree>
    <p:extLst>
      <p:ext uri="{BB962C8B-B14F-4D97-AF65-F5344CB8AC3E}">
        <p14:creationId xmlns:p14="http://schemas.microsoft.com/office/powerpoint/2010/main" val="34752415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i="1" u="sng" dirty="0" smtClean="0"/>
              <a:t>267</a:t>
            </a:r>
            <a:r>
              <a:rPr lang="fr-BE" b="1" i="1" u="sng" baseline="0" dirty="0" smtClean="0"/>
              <a:t> institutions </a:t>
            </a:r>
            <a:r>
              <a:rPr lang="fr-BE" i="1" u="sng" baseline="0" dirty="0" err="1" smtClean="0"/>
              <a:t>from</a:t>
            </a:r>
            <a:r>
              <a:rPr lang="fr-BE" i="1" u="sng" baseline="0" dirty="0" smtClean="0"/>
              <a:t> </a:t>
            </a:r>
            <a:r>
              <a:rPr lang="fr-BE" b="1" i="1" u="sng" baseline="0" dirty="0" smtClean="0"/>
              <a:t>29 Programme countries </a:t>
            </a:r>
            <a:r>
              <a:rPr lang="fr-BE" i="1" u="sng" baseline="0" dirty="0" err="1" smtClean="0"/>
              <a:t>participated</a:t>
            </a:r>
            <a:r>
              <a:rPr lang="fr-BE" i="1" u="sng" baseline="0" dirty="0" smtClean="0"/>
              <a:t> in the 89 applications. Top 7 countries: </a:t>
            </a:r>
            <a:r>
              <a:rPr lang="fr-BE" b="1" i="1" u="sng" baseline="0" dirty="0" smtClean="0"/>
              <a:t>ES, IT, FR, PT</a:t>
            </a:r>
            <a:r>
              <a:rPr lang="fr-BE" i="1" u="sng" baseline="0" dirty="0" smtClean="0"/>
              <a:t> </a:t>
            </a:r>
            <a:r>
              <a:rPr lang="fr-BE" b="1" i="1" u="sng" baseline="0" dirty="0" smtClean="0"/>
              <a:t>, UK, NL, DE</a:t>
            </a:r>
          </a:p>
          <a:p>
            <a:endParaRPr lang="fr-BE" sz="1200" b="1" i="1" u="sng" strike="noStrike" kern="1200" baseline="0" dirty="0" smtClean="0">
              <a:solidFill>
                <a:schemeClr val="tx1"/>
              </a:solidFill>
              <a:effectLst/>
              <a:latin typeface="Arial" charset="0"/>
              <a:ea typeface="+mn-ea"/>
              <a:cs typeface="+mn-cs"/>
            </a:endParaRPr>
          </a:p>
          <a:p>
            <a:r>
              <a:rPr lang="it-IT" sz="1200" b="0" i="0" u="none" strike="noStrike" kern="1200" dirty="0" smtClean="0">
                <a:solidFill>
                  <a:schemeClr val="tx1"/>
                </a:solidFill>
                <a:effectLst/>
                <a:latin typeface="Arial" charset="0"/>
                <a:ea typeface="+mn-ea"/>
                <a:cs typeface="+mn-cs"/>
              </a:rPr>
              <a:t>No </a:t>
            </a:r>
            <a:r>
              <a:rPr lang="en-GB" sz="1200" b="0" i="0" u="none" strike="noStrike" kern="1200" noProof="0" dirty="0" smtClean="0">
                <a:solidFill>
                  <a:schemeClr val="tx1"/>
                </a:solidFill>
                <a:effectLst/>
                <a:latin typeface="Arial" charset="0"/>
                <a:ea typeface="+mn-ea"/>
                <a:cs typeface="+mn-cs"/>
              </a:rPr>
              <a:t>participation</a:t>
            </a:r>
            <a:r>
              <a:rPr lang="it-IT" sz="1200" b="0" i="0" u="none" strike="noStrike" kern="1200" dirty="0" smtClean="0">
                <a:solidFill>
                  <a:schemeClr val="tx1"/>
                </a:solidFill>
                <a:effectLst/>
                <a:latin typeface="Arial" charset="0"/>
                <a:ea typeface="+mn-ea"/>
                <a:cs typeface="+mn-cs"/>
              </a:rPr>
              <a:t> </a:t>
            </a:r>
            <a:r>
              <a:rPr lang="it-IT" sz="1200" b="0" i="0" u="none" strike="noStrike" kern="1200" dirty="0" err="1" smtClean="0">
                <a:solidFill>
                  <a:schemeClr val="tx1"/>
                </a:solidFill>
                <a:effectLst/>
                <a:latin typeface="Arial" charset="0"/>
                <a:ea typeface="+mn-ea"/>
                <a:cs typeface="+mn-cs"/>
              </a:rPr>
              <a:t>at</a:t>
            </a:r>
            <a:r>
              <a:rPr lang="it-IT" sz="1200" b="0" i="0" u="none" strike="noStrike" kern="1200" dirty="0" smtClean="0">
                <a:solidFill>
                  <a:schemeClr val="tx1"/>
                </a:solidFill>
                <a:effectLst/>
                <a:latin typeface="Arial" charset="0"/>
                <a:ea typeface="+mn-ea"/>
                <a:cs typeface="+mn-cs"/>
              </a:rPr>
              <a:t> </a:t>
            </a:r>
            <a:r>
              <a:rPr lang="it-IT" sz="1200" b="0" i="0" u="none" strike="noStrike" kern="1200" dirty="0" err="1" smtClean="0">
                <a:solidFill>
                  <a:schemeClr val="tx1"/>
                </a:solidFill>
                <a:effectLst/>
                <a:latin typeface="Arial" charset="0"/>
                <a:ea typeface="+mn-ea"/>
                <a:cs typeface="+mn-cs"/>
              </a:rPr>
              <a:t>all</a:t>
            </a:r>
            <a:r>
              <a:rPr lang="it-IT" sz="1200" b="0" i="0" u="none" strike="noStrike" kern="1200" dirty="0" smtClean="0">
                <a:solidFill>
                  <a:schemeClr val="tx1"/>
                </a:solidFill>
                <a:effectLst/>
                <a:latin typeface="Arial" charset="0"/>
                <a:ea typeface="+mn-ea"/>
                <a:cs typeface="+mn-cs"/>
              </a:rPr>
              <a:t> of:</a:t>
            </a:r>
          </a:p>
          <a:p>
            <a:r>
              <a:rPr lang="it-IT" sz="1200" b="0" i="0" u="none" strike="noStrike" kern="1200" dirty="0" smtClean="0">
                <a:solidFill>
                  <a:schemeClr val="tx1"/>
                </a:solidFill>
                <a:effectLst/>
                <a:latin typeface="Arial" charset="0"/>
                <a:ea typeface="+mn-ea"/>
                <a:cs typeface="+mn-cs"/>
              </a:rPr>
              <a:t>LI,</a:t>
            </a:r>
            <a:r>
              <a:rPr lang="it-IT" dirty="0" smtClean="0"/>
              <a:t> </a:t>
            </a:r>
            <a:r>
              <a:rPr lang="it-IT" sz="1200" b="0" i="0" u="none" strike="noStrike" kern="1200" dirty="0" smtClean="0">
                <a:solidFill>
                  <a:schemeClr val="tx1"/>
                </a:solidFill>
                <a:effectLst/>
                <a:latin typeface="Arial" charset="0"/>
                <a:ea typeface="+mn-ea"/>
                <a:cs typeface="+mn-cs"/>
              </a:rPr>
              <a:t>LU,</a:t>
            </a:r>
            <a:r>
              <a:rPr lang="it-IT" dirty="0" smtClean="0"/>
              <a:t> </a:t>
            </a:r>
            <a:r>
              <a:rPr lang="it-IT" sz="1200" b="0" i="0" u="none" strike="noStrike" kern="1200" dirty="0" smtClean="0">
                <a:solidFill>
                  <a:schemeClr val="tx1"/>
                </a:solidFill>
                <a:effectLst/>
                <a:latin typeface="Arial" charset="0"/>
                <a:ea typeface="+mn-ea"/>
                <a:cs typeface="+mn-cs"/>
              </a:rPr>
              <a:t>MK,</a:t>
            </a:r>
            <a:r>
              <a:rPr lang="it-IT" dirty="0" smtClean="0"/>
              <a:t> </a:t>
            </a:r>
            <a:r>
              <a:rPr lang="it-IT" sz="1200" b="0" i="0" u="none" strike="noStrike" kern="1200" dirty="0" smtClean="0">
                <a:solidFill>
                  <a:schemeClr val="tx1"/>
                </a:solidFill>
                <a:effectLst/>
                <a:latin typeface="Arial" charset="0"/>
                <a:ea typeface="+mn-ea"/>
                <a:cs typeface="+mn-cs"/>
              </a:rPr>
              <a:t>MT</a:t>
            </a:r>
          </a:p>
          <a:p>
            <a:pPr marL="0" marR="0" indent="0" algn="l" defTabSz="922904"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44BE3EBB-3FCF-47B1-A83A-0DB4B4D08807}" type="slidenum">
              <a:rPr lang="en-GB" smtClean="0"/>
              <a:pPr>
                <a:defRPr/>
              </a:pPr>
              <a:t>33</a:t>
            </a:fld>
            <a:endParaRPr lang="en-GB"/>
          </a:p>
        </p:txBody>
      </p:sp>
    </p:spTree>
    <p:extLst>
      <p:ext uri="{BB962C8B-B14F-4D97-AF65-F5344CB8AC3E}">
        <p14:creationId xmlns:p14="http://schemas.microsoft.com/office/powerpoint/2010/main" val="550916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baseline="0" dirty="0" err="1" smtClean="0">
                <a:solidFill>
                  <a:schemeClr val="accent3"/>
                </a:solidFill>
              </a:rPr>
              <a:t>EMJMDs</a:t>
            </a:r>
            <a:r>
              <a:rPr lang="fr-BE" b="1" baseline="0" dirty="0" smtClean="0">
                <a:solidFill>
                  <a:schemeClr val="accent3"/>
                </a:solidFill>
              </a:rPr>
              <a:t> 2016: 27 </a:t>
            </a:r>
            <a:r>
              <a:rPr lang="fr-BE" b="1" baseline="0" dirty="0" err="1" smtClean="0">
                <a:solidFill>
                  <a:schemeClr val="accent3"/>
                </a:solidFill>
              </a:rPr>
              <a:t>selected</a:t>
            </a:r>
            <a:r>
              <a:rPr lang="fr-BE" b="1" baseline="0" dirty="0" smtClean="0">
                <a:solidFill>
                  <a:schemeClr val="accent3"/>
                </a:solidFill>
              </a:rPr>
              <a:t> </a:t>
            </a:r>
            <a:r>
              <a:rPr lang="fr-BE" b="1" baseline="0" dirty="0" err="1" smtClean="0">
                <a:solidFill>
                  <a:schemeClr val="accent3"/>
                </a:solidFill>
              </a:rPr>
              <a:t>projects</a:t>
            </a:r>
            <a:r>
              <a:rPr lang="fr-BE" b="1" baseline="0" dirty="0" smtClean="0">
                <a:solidFill>
                  <a:schemeClr val="accent3"/>
                </a:solidFill>
              </a:rPr>
              <a:t>.</a:t>
            </a:r>
          </a:p>
          <a:p>
            <a:endParaRPr lang="fr-BE" baseline="0" dirty="0" smtClean="0">
              <a:solidFill>
                <a:schemeClr val="accent3"/>
              </a:solidFill>
            </a:endParaRPr>
          </a:p>
          <a:p>
            <a:r>
              <a:rPr lang="fr-BE" baseline="0" dirty="0" smtClean="0">
                <a:solidFill>
                  <a:schemeClr val="accent3"/>
                </a:solidFill>
              </a:rPr>
              <a:t>High </a:t>
            </a:r>
            <a:r>
              <a:rPr lang="fr-BE" baseline="0" dirty="0" err="1" smtClean="0">
                <a:solidFill>
                  <a:schemeClr val="accent3"/>
                </a:solidFill>
              </a:rPr>
              <a:t>number</a:t>
            </a:r>
            <a:r>
              <a:rPr lang="fr-BE" baseline="0" dirty="0" smtClean="0">
                <a:solidFill>
                  <a:schemeClr val="accent3"/>
                </a:solidFill>
              </a:rPr>
              <a:t> of </a:t>
            </a:r>
            <a:r>
              <a:rPr lang="fr-BE" baseline="0" dirty="0" err="1" smtClean="0">
                <a:solidFill>
                  <a:schemeClr val="accent3"/>
                </a:solidFill>
              </a:rPr>
              <a:t>selected</a:t>
            </a:r>
            <a:r>
              <a:rPr lang="fr-BE" baseline="0" dirty="0" smtClean="0">
                <a:solidFill>
                  <a:schemeClr val="accent3"/>
                </a:solidFill>
              </a:rPr>
              <a:t> </a:t>
            </a:r>
            <a:r>
              <a:rPr lang="fr-BE" baseline="0" dirty="0" err="1" smtClean="0">
                <a:solidFill>
                  <a:schemeClr val="accent3"/>
                </a:solidFill>
              </a:rPr>
              <a:t>coordinatinors</a:t>
            </a:r>
            <a:r>
              <a:rPr lang="fr-BE" baseline="0" dirty="0" smtClean="0">
                <a:solidFill>
                  <a:schemeClr val="accent3"/>
                </a:solidFill>
              </a:rPr>
              <a:t> </a:t>
            </a:r>
            <a:r>
              <a:rPr lang="fr-BE" baseline="0" dirty="0" err="1" smtClean="0">
                <a:solidFill>
                  <a:schemeClr val="accent3"/>
                </a:solidFill>
              </a:rPr>
              <a:t>from</a:t>
            </a:r>
            <a:r>
              <a:rPr lang="fr-BE" baseline="0" dirty="0" smtClean="0">
                <a:solidFill>
                  <a:schemeClr val="accent3"/>
                </a:solidFill>
              </a:rPr>
              <a:t> </a:t>
            </a:r>
            <a:r>
              <a:rPr lang="fr-BE" b="1" baseline="0" dirty="0" smtClean="0">
                <a:solidFill>
                  <a:schemeClr val="accent3"/>
                </a:solidFill>
              </a:rPr>
              <a:t>FR (8), 3 </a:t>
            </a:r>
            <a:r>
              <a:rPr lang="fr-BE" b="1" baseline="0" dirty="0" err="1" smtClean="0">
                <a:solidFill>
                  <a:schemeClr val="accent3"/>
                </a:solidFill>
              </a:rPr>
              <a:t>from</a:t>
            </a:r>
            <a:r>
              <a:rPr lang="fr-BE" b="1" baseline="0" dirty="0" smtClean="0">
                <a:solidFill>
                  <a:schemeClr val="accent3"/>
                </a:solidFill>
              </a:rPr>
              <a:t> ES, DE, UK, BE </a:t>
            </a:r>
            <a:r>
              <a:rPr lang="fr-BE" baseline="0" dirty="0" smtClean="0">
                <a:solidFill>
                  <a:schemeClr val="accent3"/>
                </a:solidFill>
              </a:rPr>
              <a:t>and </a:t>
            </a:r>
            <a:r>
              <a:rPr lang="fr-BE" b="1" baseline="0" dirty="0" smtClean="0">
                <a:solidFill>
                  <a:schemeClr val="accent3"/>
                </a:solidFill>
              </a:rPr>
              <a:t>1 </a:t>
            </a:r>
            <a:r>
              <a:rPr lang="fr-BE" b="1" baseline="0" dirty="0" err="1" smtClean="0">
                <a:solidFill>
                  <a:schemeClr val="accent3"/>
                </a:solidFill>
              </a:rPr>
              <a:t>from</a:t>
            </a:r>
            <a:r>
              <a:rPr lang="fr-BE" b="1" baseline="0" dirty="0" smtClean="0">
                <a:solidFill>
                  <a:schemeClr val="accent3"/>
                </a:solidFill>
              </a:rPr>
              <a:t> IT, CZ, DK, FI, HU,PT, NL</a:t>
            </a:r>
          </a:p>
          <a:p>
            <a:endParaRPr lang="fr-BE" baseline="0" dirty="0" smtClean="0">
              <a:solidFill>
                <a:schemeClr val="accent3"/>
              </a:solidFill>
            </a:endParaRPr>
          </a:p>
          <a:p>
            <a:endParaRPr lang="fr-BE" b="0" u="sng"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34</a:t>
            </a:fld>
            <a:endParaRPr lang="en-GB"/>
          </a:p>
        </p:txBody>
      </p:sp>
    </p:spTree>
    <p:extLst>
      <p:ext uri="{BB962C8B-B14F-4D97-AF65-F5344CB8AC3E}">
        <p14:creationId xmlns:p14="http://schemas.microsoft.com/office/powerpoint/2010/main" val="3474437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dirty="0" smtClean="0"/>
              <a:t>Full </a:t>
            </a:r>
            <a:r>
              <a:rPr lang="fr-BE" b="1" dirty="0" err="1" smtClean="0"/>
              <a:t>Partners</a:t>
            </a:r>
            <a:r>
              <a:rPr lang="fr-BE" dirty="0" smtClean="0"/>
              <a:t> </a:t>
            </a:r>
            <a:r>
              <a:rPr lang="fr-BE" dirty="0" err="1" smtClean="0"/>
              <a:t>from</a:t>
            </a:r>
            <a:r>
              <a:rPr lang="fr-BE" dirty="0" smtClean="0"/>
              <a:t> Argentina, </a:t>
            </a:r>
            <a:r>
              <a:rPr lang="fr-BE" dirty="0" err="1" smtClean="0"/>
              <a:t>Australia</a:t>
            </a:r>
            <a:r>
              <a:rPr lang="fr-BE" dirty="0" smtClean="0"/>
              <a:t>, Burkina</a:t>
            </a:r>
            <a:r>
              <a:rPr lang="fr-BE" baseline="0" dirty="0" smtClean="0"/>
              <a:t> Faso, </a:t>
            </a:r>
            <a:r>
              <a:rPr lang="fr-BE" baseline="0" dirty="0" err="1" smtClean="0"/>
              <a:t>Brazil</a:t>
            </a:r>
            <a:r>
              <a:rPr lang="fr-BE" baseline="0" dirty="0" smtClean="0"/>
              <a:t>, Canada, </a:t>
            </a:r>
            <a:r>
              <a:rPr lang="fr-BE" baseline="0" dirty="0" err="1" smtClean="0"/>
              <a:t>Switzerland</a:t>
            </a:r>
            <a:r>
              <a:rPr lang="fr-BE" baseline="0" dirty="0" smtClean="0"/>
              <a:t>, Chile, China, </a:t>
            </a:r>
            <a:r>
              <a:rPr lang="fr-BE" baseline="0" dirty="0" err="1" smtClean="0"/>
              <a:t>Egypt</a:t>
            </a:r>
            <a:r>
              <a:rPr lang="fr-BE" baseline="0" dirty="0" smtClean="0"/>
              <a:t>, </a:t>
            </a:r>
            <a:r>
              <a:rPr lang="fr-BE" baseline="0" dirty="0" err="1" smtClean="0"/>
              <a:t>India</a:t>
            </a:r>
            <a:r>
              <a:rPr lang="fr-BE" baseline="0" dirty="0" smtClean="0"/>
              <a:t>, South </a:t>
            </a:r>
            <a:r>
              <a:rPr lang="fr-BE" baseline="0" dirty="0" err="1" smtClean="0"/>
              <a:t>Korea</a:t>
            </a:r>
            <a:r>
              <a:rPr lang="fr-BE" baseline="0" dirty="0" smtClean="0"/>
              <a:t>, </a:t>
            </a:r>
            <a:r>
              <a:rPr lang="fr-BE" baseline="0" dirty="0" err="1" smtClean="0"/>
              <a:t>Morocco</a:t>
            </a:r>
            <a:r>
              <a:rPr lang="fr-BE" baseline="0" dirty="0" smtClean="0"/>
              <a:t>, Mexico, </a:t>
            </a:r>
            <a:r>
              <a:rPr lang="fr-BE" baseline="0" dirty="0" err="1" smtClean="0"/>
              <a:t>Puerto</a:t>
            </a:r>
            <a:r>
              <a:rPr lang="fr-BE" baseline="0" dirty="0" smtClean="0"/>
              <a:t> Rico, </a:t>
            </a:r>
            <a:r>
              <a:rPr lang="fr-BE" baseline="0" dirty="0" err="1" smtClean="0"/>
              <a:t>Sudan</a:t>
            </a:r>
            <a:r>
              <a:rPr lang="fr-BE" baseline="0" dirty="0" smtClean="0"/>
              <a:t>, Singapore, Uganda, US and South </a:t>
            </a:r>
            <a:r>
              <a:rPr lang="fr-BE" baseline="0" dirty="0" err="1" smtClean="0"/>
              <a:t>Africa</a:t>
            </a:r>
            <a:endParaRPr lang="fr-BE" dirty="0" smtClean="0"/>
          </a:p>
          <a:p>
            <a:endParaRPr lang="fr-BE" b="1" baseline="0" dirty="0" smtClean="0"/>
          </a:p>
          <a:p>
            <a:r>
              <a:rPr lang="fr-BE" b="1" baseline="0" dirty="0" smtClean="0"/>
              <a:t>High </a:t>
            </a:r>
            <a:r>
              <a:rPr lang="fr-BE" b="1" baseline="0" dirty="0" err="1" smtClean="0"/>
              <a:t>number</a:t>
            </a:r>
            <a:r>
              <a:rPr lang="fr-BE" b="1" baseline="0" dirty="0" smtClean="0"/>
              <a:t> of </a:t>
            </a:r>
            <a:r>
              <a:rPr lang="fr-BE" b="1" baseline="0" dirty="0" err="1" smtClean="0"/>
              <a:t>Associated</a:t>
            </a:r>
            <a:r>
              <a:rPr lang="fr-BE" b="1" baseline="0" dirty="0" smtClean="0"/>
              <a:t> </a:t>
            </a:r>
            <a:r>
              <a:rPr lang="fr-BE" b="1" baseline="0" dirty="0" err="1" smtClean="0"/>
              <a:t>Partners</a:t>
            </a:r>
            <a:r>
              <a:rPr lang="fr-BE" b="1" baseline="0" dirty="0" smtClean="0"/>
              <a:t> </a:t>
            </a:r>
            <a:r>
              <a:rPr lang="fr-BE" baseline="0" dirty="0" err="1" smtClean="0"/>
              <a:t>from</a:t>
            </a:r>
            <a:r>
              <a:rPr lang="fr-BE" baseline="0" dirty="0" smtClean="0"/>
              <a:t> US, South </a:t>
            </a:r>
            <a:r>
              <a:rPr lang="fr-BE" baseline="0" dirty="0" err="1" smtClean="0"/>
              <a:t>Africa</a:t>
            </a:r>
            <a:r>
              <a:rPr lang="fr-BE" baseline="0" dirty="0" smtClean="0"/>
              <a:t>, Canada, China, </a:t>
            </a:r>
            <a:r>
              <a:rPr lang="fr-BE" baseline="0" dirty="0" err="1" smtClean="0"/>
              <a:t>Brazil</a:t>
            </a:r>
            <a:r>
              <a:rPr lang="fr-BE" baseline="0" dirty="0" smtClean="0"/>
              <a:t>, </a:t>
            </a:r>
            <a:r>
              <a:rPr lang="fr-BE" baseline="0" dirty="0" err="1" smtClean="0"/>
              <a:t>Australia</a:t>
            </a:r>
            <a:r>
              <a:rPr lang="fr-BE" baseline="0" dirty="0" smtClean="0"/>
              <a:t>, </a:t>
            </a:r>
            <a:r>
              <a:rPr lang="fr-BE" baseline="0" dirty="0" err="1" smtClean="0"/>
              <a:t>Indonesia</a:t>
            </a:r>
            <a:r>
              <a:rPr lang="fr-BE" baseline="0" dirty="0" smtClean="0"/>
              <a:t>, </a:t>
            </a:r>
            <a:r>
              <a:rPr lang="fr-BE" baseline="0" dirty="0" err="1" smtClean="0"/>
              <a:t>Sudan</a:t>
            </a:r>
            <a:r>
              <a:rPr lang="fr-BE" baseline="0" dirty="0" smtClean="0"/>
              <a:t> and Vietnam</a:t>
            </a:r>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35</a:t>
            </a:fld>
            <a:endParaRPr lang="en-GB"/>
          </a:p>
        </p:txBody>
      </p:sp>
    </p:spTree>
    <p:extLst>
      <p:ext uri="{BB962C8B-B14F-4D97-AF65-F5344CB8AC3E}">
        <p14:creationId xmlns:p14="http://schemas.microsoft.com/office/powerpoint/2010/main" val="8487345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36</a:t>
            </a:fld>
            <a:endParaRPr lang="en-GB"/>
          </a:p>
        </p:txBody>
      </p:sp>
    </p:spTree>
    <p:extLst>
      <p:ext uri="{BB962C8B-B14F-4D97-AF65-F5344CB8AC3E}">
        <p14:creationId xmlns:p14="http://schemas.microsoft.com/office/powerpoint/2010/main" val="19548853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AE58AA2-7774-4C51-BA74-587EBF68F257}" type="slidenum">
              <a:rPr lang="en-GB" smtClean="0"/>
              <a:pPr/>
              <a:t>37</a:t>
            </a:fld>
            <a:endParaRPr lang="en-GB"/>
          </a:p>
        </p:txBody>
      </p:sp>
    </p:spTree>
    <p:extLst>
      <p:ext uri="{BB962C8B-B14F-4D97-AF65-F5344CB8AC3E}">
        <p14:creationId xmlns:p14="http://schemas.microsoft.com/office/powerpoint/2010/main" val="2486469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AE58AA2-7774-4C51-BA74-587EBF68F257}" type="slidenum">
              <a:rPr lang="en-GB" smtClean="0"/>
              <a:pPr/>
              <a:t>38</a:t>
            </a:fld>
            <a:endParaRPr lang="en-GB"/>
          </a:p>
        </p:txBody>
      </p:sp>
    </p:spTree>
    <p:extLst>
      <p:ext uri="{BB962C8B-B14F-4D97-AF65-F5344CB8AC3E}">
        <p14:creationId xmlns:p14="http://schemas.microsoft.com/office/powerpoint/2010/main" val="2486469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AE58AA2-7774-4C51-BA74-587EBF68F257}" type="slidenum">
              <a:rPr lang="en-GB" smtClean="0"/>
              <a:pPr/>
              <a:t>39</a:t>
            </a:fld>
            <a:endParaRPr lang="en-GB"/>
          </a:p>
        </p:txBody>
      </p:sp>
    </p:spTree>
    <p:extLst>
      <p:ext uri="{BB962C8B-B14F-4D97-AF65-F5344CB8AC3E}">
        <p14:creationId xmlns:p14="http://schemas.microsoft.com/office/powerpoint/2010/main" val="24864697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40</a:t>
            </a:fld>
            <a:endParaRPr lang="en-GB"/>
          </a:p>
        </p:txBody>
      </p:sp>
    </p:spTree>
    <p:extLst>
      <p:ext uri="{BB962C8B-B14F-4D97-AF65-F5344CB8AC3E}">
        <p14:creationId xmlns:p14="http://schemas.microsoft.com/office/powerpoint/2010/main" val="3513762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Clr>
                <a:schemeClr val="accent3">
                  <a:lumMod val="75000"/>
                </a:schemeClr>
              </a:buClr>
              <a:buFont typeface="Wingdings" pitchFamily="2" charset="2"/>
              <a:buChar char="ü"/>
            </a:pPr>
            <a:r>
              <a:rPr lang="ru-RU" sz="1200" dirty="0" smtClean="0">
                <a:solidFill>
                  <a:schemeClr val="tx2"/>
                </a:solidFill>
                <a:latin typeface="Arial" panose="020B0604020202020204" pitchFamily="34" charset="0"/>
                <a:ea typeface="Arial Unicode MS" panose="020B0604020202020204" pitchFamily="34" charset="-128"/>
              </a:rPr>
              <a:t>Высоко интегрированные совместные магистерские программы предлагаются международным консорциумом университетов</a:t>
            </a:r>
            <a:endParaRPr lang="en-GB" sz="1200"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1200" dirty="0" smtClean="0">
                <a:solidFill>
                  <a:schemeClr val="tx2"/>
                </a:solidFill>
                <a:latin typeface="Arial" panose="020B0604020202020204" pitchFamily="34" charset="0"/>
                <a:ea typeface="Arial Unicode MS" panose="020B0604020202020204" pitchFamily="34" charset="-128"/>
              </a:rPr>
              <a:t>Нет ограничений в дисциплинах</a:t>
            </a:r>
            <a:endParaRPr lang="en-GB" sz="1200"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en-GB" sz="1200" dirty="0" smtClean="0">
                <a:solidFill>
                  <a:schemeClr val="tx2"/>
                </a:solidFill>
                <a:latin typeface="Arial" panose="020B0604020202020204" pitchFamily="34" charset="0"/>
                <a:ea typeface="Arial Unicode MS" panose="020B0604020202020204" pitchFamily="34" charset="-128"/>
              </a:rPr>
              <a:t>3 </a:t>
            </a:r>
            <a:r>
              <a:rPr lang="ru-RU" sz="1200" dirty="0" smtClean="0">
                <a:solidFill>
                  <a:schemeClr val="tx2"/>
                </a:solidFill>
                <a:latin typeface="Arial" panose="020B0604020202020204" pitchFamily="34" charset="0"/>
                <a:ea typeface="Arial Unicode MS" panose="020B0604020202020204" pitchFamily="34" charset="-128"/>
              </a:rPr>
              <a:t>последовательных набора студентов</a:t>
            </a:r>
            <a:endParaRPr lang="en-GB" sz="1200"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1200" dirty="0" smtClean="0">
                <a:solidFill>
                  <a:schemeClr val="tx2"/>
                </a:solidFill>
                <a:latin typeface="Arial" panose="020B0604020202020204" pitchFamily="34" charset="0"/>
                <a:ea typeface="Arial Unicode MS" panose="020B0604020202020204" pitchFamily="34" charset="-128"/>
              </a:rPr>
              <a:t>Присвоение совместной или множественной магистерской степени</a:t>
            </a:r>
            <a:endParaRPr lang="fr-BE" sz="1200" dirty="0" smtClean="0">
              <a:solidFill>
                <a:schemeClr val="tx2"/>
              </a:solidFill>
              <a:latin typeface="Arial" panose="020B0604020202020204" pitchFamily="34" charset="0"/>
              <a:ea typeface="Arial Unicode MS" panose="020B0604020202020204" pitchFamily="34" charset="-128"/>
            </a:endParaRPr>
          </a:p>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a:t>
            </a:fld>
            <a:endParaRPr lang="en-GB"/>
          </a:p>
        </p:txBody>
      </p:sp>
    </p:spTree>
    <p:extLst>
      <p:ext uri="{BB962C8B-B14F-4D97-AF65-F5344CB8AC3E}">
        <p14:creationId xmlns:p14="http://schemas.microsoft.com/office/powerpoint/2010/main" val="5364141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41</a:t>
            </a:fld>
            <a:endParaRPr lang="en-GB"/>
          </a:p>
        </p:txBody>
      </p:sp>
    </p:spTree>
    <p:extLst>
      <p:ext uri="{BB962C8B-B14F-4D97-AF65-F5344CB8AC3E}">
        <p14:creationId xmlns:p14="http://schemas.microsoft.com/office/powerpoint/2010/main" val="35137625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42</a:t>
            </a:fld>
            <a:endParaRPr lang="en-GB"/>
          </a:p>
        </p:txBody>
      </p:sp>
    </p:spTree>
    <p:extLst>
      <p:ext uri="{BB962C8B-B14F-4D97-AF65-F5344CB8AC3E}">
        <p14:creationId xmlns:p14="http://schemas.microsoft.com/office/powerpoint/2010/main" val="73103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endParaRPr lang="en-GB"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5</a:t>
            </a:fld>
            <a:endParaRPr lang="en-GB"/>
          </a:p>
        </p:txBody>
      </p:sp>
    </p:spTree>
    <p:extLst>
      <p:ext uri="{BB962C8B-B14F-4D97-AF65-F5344CB8AC3E}">
        <p14:creationId xmlns:p14="http://schemas.microsoft.com/office/powerpoint/2010/main" val="53641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smtClean="0">
              <a:solidFill>
                <a:srgbClr val="FF0000"/>
              </a:solidFill>
              <a:latin typeface="Comic Sans MS" panose="030F0702030302020204" pitchFamily="66" charset="0"/>
              <a:cs typeface="Consolas" panose="020B0609020204030204" pitchFamily="49"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6</a:t>
            </a:fld>
            <a:endParaRPr lang="en-GB"/>
          </a:p>
        </p:txBody>
      </p:sp>
    </p:spTree>
    <p:extLst>
      <p:ext uri="{BB962C8B-B14F-4D97-AF65-F5344CB8AC3E}">
        <p14:creationId xmlns:p14="http://schemas.microsoft.com/office/powerpoint/2010/main" val="53641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742950"/>
            <a:ext cx="5345113" cy="37004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7</a:t>
            </a:fld>
            <a:endParaRPr lang="en-GB"/>
          </a:p>
        </p:txBody>
      </p:sp>
    </p:spTree>
    <p:extLst>
      <p:ext uri="{BB962C8B-B14F-4D97-AF65-F5344CB8AC3E}">
        <p14:creationId xmlns:p14="http://schemas.microsoft.com/office/powerpoint/2010/main" val="396398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err="1" smtClean="0"/>
              <a:t>Jointness</a:t>
            </a:r>
            <a:r>
              <a:rPr lang="en-GB" b="1" u="sng" dirty="0" smtClean="0"/>
              <a:t>:</a:t>
            </a:r>
            <a:r>
              <a:rPr lang="en-GB" b="1" baseline="0" dirty="0" smtClean="0"/>
              <a:t> </a:t>
            </a:r>
            <a:r>
              <a:rPr lang="en-GB" b="0" baseline="0" dirty="0" smtClean="0"/>
              <a:t>The programme is </a:t>
            </a:r>
            <a:r>
              <a:rPr lang="en-GB" b="0" u="sng" baseline="0" dirty="0" smtClean="0"/>
              <a:t>developed jointly by all consortium partners and jointly implemented</a:t>
            </a:r>
            <a:r>
              <a:rPr lang="en-GB" b="0" baseline="0" dirty="0" smtClean="0"/>
              <a:t>: </a:t>
            </a:r>
          </a:p>
          <a:p>
            <a:endParaRPr lang="en-GB" b="0" baseline="0" dirty="0" smtClean="0"/>
          </a:p>
          <a:p>
            <a:pPr marL="173044" indent="-173044">
              <a:buFontTx/>
              <a:buChar char="-"/>
            </a:pPr>
            <a:r>
              <a:rPr lang="fr-BE" b="1" baseline="0" dirty="0" err="1" smtClean="0"/>
              <a:t>Jointly</a:t>
            </a:r>
            <a:r>
              <a:rPr lang="fr-BE" b="1" baseline="0" dirty="0" smtClean="0"/>
              <a:t> </a:t>
            </a:r>
            <a:r>
              <a:rPr lang="fr-BE" b="1" baseline="0" dirty="0" err="1" smtClean="0"/>
              <a:t>developed</a:t>
            </a:r>
            <a:r>
              <a:rPr lang="fr-BE" b="1" baseline="0" dirty="0" smtClean="0"/>
              <a:t> curriculum</a:t>
            </a:r>
          </a:p>
          <a:p>
            <a:pPr marL="173044" indent="-173044">
              <a:buFontTx/>
              <a:buChar char="-"/>
            </a:pPr>
            <a:r>
              <a:rPr lang="fr-BE" b="1" baseline="0" dirty="0" smtClean="0"/>
              <a:t>Joint application </a:t>
            </a:r>
            <a:r>
              <a:rPr lang="fr-BE" b="1" baseline="0" dirty="0" err="1" smtClean="0"/>
              <a:t>procedure</a:t>
            </a:r>
            <a:r>
              <a:rPr lang="fr-BE" b="1" baseline="0" dirty="0" smtClean="0"/>
              <a:t> and </a:t>
            </a:r>
            <a:r>
              <a:rPr lang="fr-BE" b="1" baseline="0" dirty="0" err="1" smtClean="0"/>
              <a:t>selection</a:t>
            </a:r>
            <a:r>
              <a:rPr lang="fr-BE" b="1" baseline="0" dirty="0" smtClean="0"/>
              <a:t> of </a:t>
            </a:r>
            <a:r>
              <a:rPr lang="fr-BE" b="1" baseline="0" dirty="0" err="1" smtClean="0"/>
              <a:t>students</a:t>
            </a:r>
            <a:endParaRPr lang="fr-BE" b="1" baseline="0" dirty="0" smtClean="0"/>
          </a:p>
          <a:p>
            <a:pPr marL="173044" indent="-173044">
              <a:buFontTx/>
              <a:buChar char="-"/>
            </a:pPr>
            <a:r>
              <a:rPr lang="fr-BE" b="1" baseline="0" dirty="0" smtClean="0"/>
              <a:t>Joint </a:t>
            </a:r>
            <a:r>
              <a:rPr lang="fr-BE" b="1" baseline="0" dirty="0" err="1" smtClean="0"/>
              <a:t>quality</a:t>
            </a:r>
            <a:r>
              <a:rPr lang="fr-BE" b="1" baseline="0" dirty="0" smtClean="0"/>
              <a:t> </a:t>
            </a:r>
            <a:r>
              <a:rPr lang="fr-BE" b="1" baseline="0" dirty="0" err="1" smtClean="0"/>
              <a:t>review</a:t>
            </a:r>
            <a:r>
              <a:rPr lang="fr-BE" b="1" baseline="0" dirty="0" smtClean="0"/>
              <a:t> and </a:t>
            </a:r>
            <a:r>
              <a:rPr lang="fr-BE" b="1" baseline="0" dirty="0" err="1" smtClean="0"/>
              <a:t>examination</a:t>
            </a:r>
            <a:r>
              <a:rPr lang="fr-BE" b="1" baseline="0" dirty="0" smtClean="0"/>
              <a:t> of </a:t>
            </a:r>
            <a:r>
              <a:rPr lang="fr-BE" b="1" baseline="0" dirty="0" err="1" smtClean="0"/>
              <a:t>students</a:t>
            </a:r>
            <a:endParaRPr lang="fr-BE" b="1" baseline="0" dirty="0" smtClean="0"/>
          </a:p>
          <a:p>
            <a:endParaRPr lang="en-GB"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8</a:t>
            </a:fld>
            <a:endParaRPr lang="en-GB"/>
          </a:p>
        </p:txBody>
      </p:sp>
    </p:spTree>
    <p:extLst>
      <p:ext uri="{BB962C8B-B14F-4D97-AF65-F5344CB8AC3E}">
        <p14:creationId xmlns:p14="http://schemas.microsoft.com/office/powerpoint/2010/main" val="218437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r>
              <a:rPr lang="en-GB" b="1" dirty="0" smtClean="0"/>
              <a:t>Sustainability:</a:t>
            </a:r>
            <a:r>
              <a:rPr lang="en-GB" baseline="0" dirty="0" smtClean="0"/>
              <a:t> A</a:t>
            </a:r>
            <a:r>
              <a:rPr lang="en-GB" dirty="0" smtClean="0"/>
              <a:t>ssociated partners, </a:t>
            </a:r>
            <a:r>
              <a:rPr lang="en-GB" dirty="0" err="1" smtClean="0"/>
              <a:t>self</a:t>
            </a:r>
            <a:r>
              <a:rPr lang="en-GB" baseline="0" dirty="0" err="1" smtClean="0"/>
              <a:t> paying</a:t>
            </a:r>
            <a:r>
              <a:rPr lang="en-GB" baseline="0" dirty="0" smtClean="0"/>
              <a:t> students, etc.</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9</a:t>
            </a:fld>
            <a:endParaRPr lang="en-GB"/>
          </a:p>
        </p:txBody>
      </p:sp>
    </p:spTree>
    <p:extLst>
      <p:ext uri="{BB962C8B-B14F-4D97-AF65-F5344CB8AC3E}">
        <p14:creationId xmlns:p14="http://schemas.microsoft.com/office/powerpoint/2010/main" val="3513762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8" y="0"/>
            <a:ext cx="9920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149" name="Rectangle 5"/>
          <p:cNvSpPr>
            <a:spLocks noGrp="1" noChangeArrowheads="1"/>
          </p:cNvSpPr>
          <p:nvPr>
            <p:ph type="subTitle" idx="1"/>
          </p:nvPr>
        </p:nvSpPr>
        <p:spPr>
          <a:xfrm>
            <a:off x="1485900" y="3886200"/>
            <a:ext cx="6934200" cy="1752600"/>
          </a:xfrm>
        </p:spPr>
        <p:txBody>
          <a:bodyPr/>
          <a:lstStyle>
            <a:lvl1pPr marL="0" indent="0" algn="ctr">
              <a:buFontTx/>
              <a:buNone/>
              <a:defRPr>
                <a:solidFill>
                  <a:schemeClr val="bg1"/>
                </a:solidFill>
              </a:defRPr>
            </a:lvl1pPr>
          </a:lstStyle>
          <a:p>
            <a:r>
              <a:rPr lang="en-US" smtClean="0"/>
              <a:t>Click to edit Master subtitle style</a:t>
            </a:r>
            <a:endParaRPr lang="en-GB" dirty="0"/>
          </a:p>
        </p:txBody>
      </p:sp>
      <p:sp>
        <p:nvSpPr>
          <p:cNvPr id="390154" name="Rectangle 10"/>
          <p:cNvSpPr>
            <a:spLocks noGrp="1" noChangeArrowheads="1"/>
          </p:cNvSpPr>
          <p:nvPr>
            <p:ph type="ctrTitle"/>
          </p:nvPr>
        </p:nvSpPr>
        <p:spPr>
          <a:xfrm>
            <a:off x="755650" y="2155829"/>
            <a:ext cx="8420100" cy="1470025"/>
          </a:xfrm>
        </p:spPr>
        <p:txBody>
          <a:bodyPr/>
          <a:lstStyle>
            <a:lvl1pPr algn="ctr">
              <a:defRPr sz="3600">
                <a:solidFill>
                  <a:schemeClr val="bg1"/>
                </a:solidFill>
              </a:defRPr>
            </a:lvl1pPr>
          </a:lstStyle>
          <a:p>
            <a:r>
              <a:rPr lang="en-US" smtClean="0"/>
              <a:t>Click to edit Master title style</a:t>
            </a:r>
            <a:endParaRPr lang="en-GB" dirty="0"/>
          </a:p>
        </p:txBody>
      </p:sp>
      <p:sp>
        <p:nvSpPr>
          <p:cNvPr id="5" name="Rectangle 6"/>
          <p:cNvSpPr>
            <a:spLocks noGrp="1" noChangeArrowheads="1"/>
          </p:cNvSpPr>
          <p:nvPr>
            <p:ph type="dt" sz="half" idx="10"/>
          </p:nvPr>
        </p:nvSpPr>
        <p:spPr>
          <a:xfrm>
            <a:off x="736600" y="6245225"/>
            <a:ext cx="2311400" cy="476250"/>
          </a:xfrm>
        </p:spPr>
        <p:txBody>
          <a:bodyPr/>
          <a:lstStyle>
            <a:lvl1pPr>
              <a:defRPr>
                <a:solidFill>
                  <a:schemeClr val="bg1"/>
                </a:solidFill>
              </a:defRPr>
            </a:lvl1pPr>
          </a:lstStyle>
          <a:p>
            <a:pPr>
              <a:defRPr/>
            </a:pPr>
            <a:fld id="{DB1ADFD6-5259-40CA-85C2-C72EBF12FAB1}" type="datetime1">
              <a:rPr lang="en-US" smtClean="0"/>
              <a:t>10/13/2016</a:t>
            </a:fld>
            <a:endParaRPr lang="en-GB" dirty="0"/>
          </a:p>
        </p:txBody>
      </p:sp>
      <p:sp>
        <p:nvSpPr>
          <p:cNvPr id="6" name="Rectangle 5"/>
          <p:cNvSpPr>
            <a:spLocks noGrp="1" noChangeArrowheads="1"/>
          </p:cNvSpPr>
          <p:nvPr>
            <p:ph type="sldNum" sz="quarter" idx="11"/>
          </p:nvPr>
        </p:nvSpPr>
        <p:spPr/>
        <p:txBody>
          <a:bodyPr/>
          <a:lstStyle>
            <a:lvl1pPr>
              <a:defRPr>
                <a:solidFill>
                  <a:schemeClr val="bg1"/>
                </a:solidFill>
              </a:defRPr>
            </a:lvl1pPr>
          </a:lstStyle>
          <a:p>
            <a:pPr>
              <a:defRPr/>
            </a:pPr>
            <a:fld id="{491E08DD-CC73-4417-9095-F13875BE92F9}" type="slidenum">
              <a:rPr lang="en-GB"/>
              <a:pPr>
                <a:defRPr/>
              </a:pPr>
              <a:t>‹#›</a:t>
            </a:fld>
            <a:endParaRPr lang="en-GB" dirty="0"/>
          </a:p>
        </p:txBody>
      </p:sp>
    </p:spTree>
    <p:extLst>
      <p:ext uri="{BB962C8B-B14F-4D97-AF65-F5344CB8AC3E}">
        <p14:creationId xmlns:p14="http://schemas.microsoft.com/office/powerpoint/2010/main" val="151745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C7F43ED-2B61-4325-8D75-2252EDBBC782}" type="datetime1">
              <a:rPr lang="en-US" smtClean="0"/>
              <a:t>10/13/2016</a:t>
            </a:fld>
            <a:endParaRPr lang="en-GB"/>
          </a:p>
        </p:txBody>
      </p:sp>
      <p:sp>
        <p:nvSpPr>
          <p:cNvPr id="5" name="Footer Placeholder 4"/>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6" name="Slide Number Placeholder 5"/>
          <p:cNvSpPr>
            <a:spLocks noGrp="1"/>
          </p:cNvSpPr>
          <p:nvPr>
            <p:ph type="sldNum" sz="quarter" idx="12"/>
          </p:nvPr>
        </p:nvSpPr>
        <p:spPr/>
        <p:txBody>
          <a:bodyPr/>
          <a:lstStyle>
            <a:lvl1pPr>
              <a:defRPr/>
            </a:lvl1pPr>
          </a:lstStyle>
          <a:p>
            <a:pPr>
              <a:defRPr/>
            </a:pPr>
            <a:fld id="{80DFBD01-1C8E-4E2E-9A3B-9D4654F44943}" type="slidenum">
              <a:rPr lang="en-GB"/>
              <a:pPr>
                <a:defRPr/>
              </a:pPr>
              <a:t>‹#›</a:t>
            </a:fld>
            <a:endParaRPr lang="en-GB"/>
          </a:p>
        </p:txBody>
      </p:sp>
    </p:spTree>
    <p:extLst>
      <p:ext uri="{BB962C8B-B14F-4D97-AF65-F5344CB8AC3E}">
        <p14:creationId xmlns:p14="http://schemas.microsoft.com/office/powerpoint/2010/main" val="242743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2500" y="184154"/>
            <a:ext cx="2336800" cy="57388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92100" y="184154"/>
            <a:ext cx="6858001" cy="5738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8EDE781-FA9E-4760-A5E7-C65A031AB163}" type="datetime1">
              <a:rPr lang="en-US" smtClean="0"/>
              <a:t>10/13/2016</a:t>
            </a:fld>
            <a:endParaRPr lang="en-GB"/>
          </a:p>
        </p:txBody>
      </p:sp>
      <p:sp>
        <p:nvSpPr>
          <p:cNvPr id="5" name="Footer Placeholder 4"/>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6" name="Slide Number Placeholder 5"/>
          <p:cNvSpPr>
            <a:spLocks noGrp="1"/>
          </p:cNvSpPr>
          <p:nvPr>
            <p:ph type="sldNum" sz="quarter" idx="12"/>
          </p:nvPr>
        </p:nvSpPr>
        <p:spPr/>
        <p:txBody>
          <a:bodyPr/>
          <a:lstStyle>
            <a:lvl1pPr>
              <a:defRPr/>
            </a:lvl1pPr>
          </a:lstStyle>
          <a:p>
            <a:pPr>
              <a:defRPr/>
            </a:pPr>
            <a:fld id="{94443B0B-E5E6-4BBE-97A3-3CEFD549C02D}" type="slidenum">
              <a:rPr lang="en-GB"/>
              <a:pPr>
                <a:defRPr/>
              </a:pPr>
              <a:t>‹#›</a:t>
            </a:fld>
            <a:endParaRPr lang="en-GB"/>
          </a:p>
        </p:txBody>
      </p:sp>
    </p:spTree>
    <p:extLst>
      <p:ext uri="{BB962C8B-B14F-4D97-AF65-F5344CB8AC3E}">
        <p14:creationId xmlns:p14="http://schemas.microsoft.com/office/powerpoint/2010/main" val="167548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906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rgbClr val="FFFFFF"/>
              </a:solidFill>
              <a:latin typeface="Verdana"/>
            </a:endParaRPr>
          </a:p>
        </p:txBody>
      </p:sp>
      <p:sp>
        <p:nvSpPr>
          <p:cNvPr id="6" name="Rectangle 5"/>
          <p:cNvSpPr/>
          <p:nvPr userDrawn="1"/>
        </p:nvSpPr>
        <p:spPr>
          <a:xfrm>
            <a:off x="4582500" y="6669360"/>
            <a:ext cx="741231"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2" name="Title 1"/>
          <p:cNvSpPr>
            <a:spLocks noGrp="1"/>
          </p:cNvSpPr>
          <p:nvPr>
            <p:ph type="title" hasCustomPrompt="1"/>
          </p:nvPr>
        </p:nvSpPr>
        <p:spPr>
          <a:xfrm>
            <a:off x="4484948" y="1641600"/>
            <a:ext cx="4914546" cy="2088232"/>
          </a:xfrm>
        </p:spPr>
        <p:txBody>
          <a:bodyPr/>
          <a:lstStyle>
            <a:lvl1pPr indent="0">
              <a:defRPr sz="48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506506" y="3933056"/>
            <a:ext cx="4056451"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a:solidFill>
                <a:srgbClr val="FFFFFF"/>
              </a:solidFill>
            </a:endParaRPr>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a:solidFill>
                <a:srgbClr val="FFFFFF"/>
              </a:solidFill>
            </a:endParaRPr>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solidFill>
                  <a:srgbClr val="FFFFFF"/>
                </a:solidFill>
              </a:rPr>
              <a:pPr>
                <a:defRPr/>
              </a:pPr>
              <a:t>‹#›</a:t>
            </a:fld>
            <a:endParaRPr lang="en-GB" dirty="0">
              <a:solidFill>
                <a:srgbClr val="FFFFFF"/>
              </a:solidFill>
            </a:endParaRPr>
          </a:p>
        </p:txBody>
      </p:sp>
      <p:sp>
        <p:nvSpPr>
          <p:cNvPr id="13" name="Rectangle 12"/>
          <p:cNvSpPr>
            <a:spLocks noChangeArrowheads="1"/>
          </p:cNvSpPr>
          <p:nvPr userDrawn="1"/>
        </p:nvSpPr>
        <p:spPr bwMode="auto">
          <a:xfrm>
            <a:off x="4579039" y="6597353"/>
            <a:ext cx="744691" cy="287908"/>
          </a:xfrm>
          <a:prstGeom prst="rect">
            <a:avLst/>
          </a:prstGeom>
          <a:solidFill>
            <a:srgbClr val="0077C8"/>
          </a:solidFill>
          <a:ln w="9525" algn="ctr">
            <a:solidFill>
              <a:srgbClr val="0077C8"/>
            </a:solidFill>
            <a:miter lim="800000"/>
            <a:headEnd/>
            <a:tailEnd/>
          </a:ln>
          <a:effectLst/>
        </p:spPr>
        <p:txBody>
          <a:bodyPr anchor="ctr"/>
          <a:lstStyle/>
          <a:p>
            <a:pPr algn="ctr" fontAlgn="auto">
              <a:spcBef>
                <a:spcPts val="0"/>
              </a:spcBef>
              <a:spcAft>
                <a:spcPts val="0"/>
              </a:spcAft>
              <a:defRPr/>
            </a:pPr>
            <a:endParaRPr lang="en-US" sz="7600" b="1">
              <a:solidFill>
                <a:srgbClr val="FFFFFF"/>
              </a:solidFill>
              <a:latin typeface="Verdana"/>
            </a:endParaRPr>
          </a:p>
        </p:txBody>
      </p:sp>
      <p:sp>
        <p:nvSpPr>
          <p:cNvPr id="14" name="Footer Placeholder 4"/>
          <p:cNvSpPr txBox="1">
            <a:spLocks/>
          </p:cNvSpPr>
          <p:nvPr userDrawn="1"/>
        </p:nvSpPr>
        <p:spPr bwMode="auto">
          <a:xfrm>
            <a:off x="4552738" y="6597353"/>
            <a:ext cx="712297"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lang="en-GB" sz="1400" b="0" kern="1200" dirty="0">
                <a:solidFill>
                  <a:schemeClr val="tx1"/>
                </a:solidFill>
                <a:latin typeface="+mj-lt"/>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r>
              <a:rPr lang="fr-BE" sz="700" i="1" smtClean="0">
                <a:solidFill>
                  <a:srgbClr val="FFFFFF"/>
                </a:solidFill>
              </a:rPr>
              <a:t>Erasmus+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68963" y="-36909"/>
            <a:ext cx="6768304" cy="1435310"/>
          </a:xfrm>
          <a:prstGeom prst="rect">
            <a:avLst/>
          </a:prstGeom>
        </p:spPr>
      </p:pic>
    </p:spTree>
    <p:extLst>
      <p:ext uri="{BB962C8B-B14F-4D97-AF65-F5344CB8AC3E}">
        <p14:creationId xmlns:p14="http://schemas.microsoft.com/office/powerpoint/2010/main" val="41432261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1"/>
            <a:ext cx="9906000" cy="9890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2" name="Title 1"/>
          <p:cNvSpPr>
            <a:spLocks noGrp="1"/>
          </p:cNvSpPr>
          <p:nvPr>
            <p:ph type="title"/>
          </p:nvPr>
        </p:nvSpPr>
        <p:spPr>
          <a:xfrm>
            <a:off x="507339" y="1556272"/>
            <a:ext cx="8915400" cy="936625"/>
          </a:xfrm>
        </p:spPr>
        <p:txBody>
          <a:bodyPr/>
          <a:lstStyle/>
          <a:p>
            <a:r>
              <a:rPr lang="en-US" dirty="0" smtClean="0"/>
              <a:t>Click to edit Master title style</a:t>
            </a:r>
            <a:endParaRPr lang="en-GB" dirty="0"/>
          </a:p>
        </p:txBody>
      </p:sp>
      <p:sp>
        <p:nvSpPr>
          <p:cNvPr id="7" name="Rectangle 4"/>
          <p:cNvSpPr>
            <a:spLocks noGrp="1" noChangeArrowheads="1"/>
          </p:cNvSpPr>
          <p:nvPr>
            <p:ph type="dt" sz="half" idx="10"/>
          </p:nvPr>
        </p:nvSpPr>
        <p:spPr/>
        <p:txBody>
          <a:bodyPr/>
          <a:lstStyle>
            <a:lvl1pPr>
              <a:defRPr/>
            </a:lvl1pPr>
          </a:lstStyle>
          <a:p>
            <a:pPr>
              <a:defRPr/>
            </a:pPr>
            <a:endParaRPr lang="en-GB" dirty="0">
              <a:solidFill>
                <a:srgbClr val="000000"/>
              </a:solidFill>
            </a:endParaRPr>
          </a:p>
        </p:txBody>
      </p:sp>
      <p:sp>
        <p:nvSpPr>
          <p:cNvPr id="8" name="Rectangle 5"/>
          <p:cNvSpPr>
            <a:spLocks noGrp="1" noChangeArrowheads="1"/>
          </p:cNvSpPr>
          <p:nvPr>
            <p:ph type="ftr" sz="quarter" idx="11"/>
          </p:nvPr>
        </p:nvSpPr>
        <p:spPr>
          <a:xfrm>
            <a:off x="3384550" y="6237289"/>
            <a:ext cx="3136900" cy="484187"/>
          </a:xfrm>
        </p:spPr>
        <p:txBody>
          <a:bodyPr/>
          <a:lstStyle>
            <a:lvl1pPr>
              <a:defRPr/>
            </a:lvl1pPr>
          </a:lstStyle>
          <a:p>
            <a:pPr>
              <a:defRPr/>
            </a:pPr>
            <a:endParaRPr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46861DAA-5BBC-4812-876F-0D7C7B9EA75C}" type="slidenum">
              <a:rPr lang="en-GB">
                <a:solidFill>
                  <a:srgbClr val="000000"/>
                </a:solidFill>
              </a:rPr>
              <a:pPr>
                <a:defRPr/>
              </a:pPr>
              <a:t>‹#›</a:t>
            </a:fld>
            <a:endParaRPr lang="en-GB">
              <a:solidFill>
                <a:srgbClr val="000000"/>
              </a:solidFill>
            </a:endParaRPr>
          </a:p>
        </p:txBody>
      </p:sp>
      <p:sp>
        <p:nvSpPr>
          <p:cNvPr id="10" name="Content Placeholder 2"/>
          <p:cNvSpPr>
            <a:spLocks noGrp="1"/>
          </p:cNvSpPr>
          <p:nvPr>
            <p:ph idx="1"/>
          </p:nvPr>
        </p:nvSpPr>
        <p:spPr>
          <a:xfrm>
            <a:off x="495300" y="2564904"/>
            <a:ext cx="8915400" cy="3633788"/>
          </a:xfrm>
        </p:spPr>
        <p:txBody>
          <a:bodyPr/>
          <a:lstStyle>
            <a:lvl1pPr marL="342900" indent="-342900">
              <a:buClr>
                <a:srgbClr val="0F5494"/>
              </a:buClr>
              <a:buFont typeface="Arial" pitchFamily="34" charset="0"/>
              <a:buChar char="•"/>
              <a:defRPr i="0"/>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Rectangle 10"/>
          <p:cNvSpPr>
            <a:spLocks noChangeArrowheads="1"/>
          </p:cNvSpPr>
          <p:nvPr userDrawn="1"/>
        </p:nvSpPr>
        <p:spPr bwMode="auto">
          <a:xfrm>
            <a:off x="4579039" y="6597353"/>
            <a:ext cx="744691" cy="287908"/>
          </a:xfrm>
          <a:prstGeom prst="rect">
            <a:avLst/>
          </a:prstGeom>
          <a:solidFill>
            <a:srgbClr val="0077C8"/>
          </a:solidFill>
          <a:ln w="9525" algn="ctr">
            <a:solidFill>
              <a:srgbClr val="0077C8"/>
            </a:solidFill>
            <a:miter lim="800000"/>
            <a:headEnd/>
            <a:tailEnd/>
          </a:ln>
          <a:effectLst/>
        </p:spPr>
        <p:txBody>
          <a:bodyPr anchor="ctr"/>
          <a:lstStyle/>
          <a:p>
            <a:pPr algn="ctr" fontAlgn="auto">
              <a:spcBef>
                <a:spcPts val="0"/>
              </a:spcBef>
              <a:spcAft>
                <a:spcPts val="0"/>
              </a:spcAft>
              <a:defRPr/>
            </a:pPr>
            <a:endParaRPr lang="en-US" sz="7600" b="1">
              <a:solidFill>
                <a:srgbClr val="FFFFFF"/>
              </a:solidFill>
              <a:latin typeface="Verdana"/>
            </a:endParaRPr>
          </a:p>
        </p:txBody>
      </p:sp>
      <p:sp>
        <p:nvSpPr>
          <p:cNvPr id="14" name="Footer Placeholder 4"/>
          <p:cNvSpPr txBox="1">
            <a:spLocks/>
          </p:cNvSpPr>
          <p:nvPr userDrawn="1"/>
        </p:nvSpPr>
        <p:spPr bwMode="auto">
          <a:xfrm>
            <a:off x="4552738" y="6597353"/>
            <a:ext cx="712297"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lang="en-GB" sz="1400" b="0" kern="1200" dirty="0">
                <a:solidFill>
                  <a:schemeClr val="tx1"/>
                </a:solidFill>
                <a:latin typeface="+mj-lt"/>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r>
              <a:rPr lang="fr-BE" sz="700" i="1" smtClean="0">
                <a:solidFill>
                  <a:srgbClr val="FFFFFF"/>
                </a:solidFill>
              </a:rPr>
              <a:t>Erasmus+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39778" y="299571"/>
            <a:ext cx="1544785" cy="997764"/>
          </a:xfrm>
          <a:prstGeom prst="rect">
            <a:avLst/>
          </a:prstGeom>
        </p:spPr>
      </p:pic>
    </p:spTree>
    <p:extLst>
      <p:ext uri="{BB962C8B-B14F-4D97-AF65-F5344CB8AC3E}">
        <p14:creationId xmlns:p14="http://schemas.microsoft.com/office/powerpoint/2010/main" val="12825502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176564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2387600"/>
            <a:ext cx="437515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2387600"/>
            <a:ext cx="437515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58801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8320975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081592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352342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50833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C986BFD-35D7-45B1-BA03-95CFFB0C7464}" type="datetime1">
              <a:rPr lang="en-US" smtClean="0"/>
              <a:t>10/13/2016</a:t>
            </a:fld>
            <a:endParaRPr lang="en-GB"/>
          </a:p>
        </p:txBody>
      </p:sp>
      <p:sp>
        <p:nvSpPr>
          <p:cNvPr id="5" name="Footer Placeholder 4"/>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6" name="Slide Number Placeholder 5"/>
          <p:cNvSpPr>
            <a:spLocks noGrp="1"/>
          </p:cNvSpPr>
          <p:nvPr>
            <p:ph type="sldNum" sz="quarter" idx="12"/>
          </p:nvPr>
        </p:nvSpPr>
        <p:spPr/>
        <p:txBody>
          <a:bodyPr/>
          <a:lstStyle>
            <a:lvl1pPr>
              <a:defRPr/>
            </a:lvl1pPr>
          </a:lstStyle>
          <a:p>
            <a:pPr>
              <a:defRPr/>
            </a:pPr>
            <a:fld id="{27349BAE-6A15-444E-8485-A170D5234E2A}" type="slidenum">
              <a:rPr lang="en-GB"/>
              <a:pPr>
                <a:defRPr/>
              </a:pPr>
              <a:t>‹#›</a:t>
            </a:fld>
            <a:endParaRPr lang="en-GB"/>
          </a:p>
        </p:txBody>
      </p:sp>
    </p:spTree>
    <p:extLst>
      <p:ext uri="{BB962C8B-B14F-4D97-AF65-F5344CB8AC3E}">
        <p14:creationId xmlns:p14="http://schemas.microsoft.com/office/powerpoint/2010/main" val="299710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60835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7619613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2169" y="1123950"/>
            <a:ext cx="2230570"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123950"/>
            <a:ext cx="6531769"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21852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4"/>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DA19B4-5816-4EEC-9508-C47508CDBA67}" type="datetime1">
              <a:rPr lang="en-US" smtClean="0"/>
              <a:t>10/13/2016</a:t>
            </a:fld>
            <a:endParaRPr lang="en-GB"/>
          </a:p>
        </p:txBody>
      </p:sp>
      <p:sp>
        <p:nvSpPr>
          <p:cNvPr id="5" name="Footer Placeholder 4"/>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6" name="Slide Number Placeholder 5"/>
          <p:cNvSpPr>
            <a:spLocks noGrp="1"/>
          </p:cNvSpPr>
          <p:nvPr>
            <p:ph type="sldNum" sz="quarter" idx="12"/>
          </p:nvPr>
        </p:nvSpPr>
        <p:spPr/>
        <p:txBody>
          <a:bodyPr/>
          <a:lstStyle>
            <a:lvl1pPr>
              <a:defRPr/>
            </a:lvl1pPr>
          </a:lstStyle>
          <a:p>
            <a:pPr>
              <a:defRPr/>
            </a:pPr>
            <a:fld id="{99CCF803-B00B-48BD-8C3B-B6971F15D42A}" type="slidenum">
              <a:rPr lang="en-GB"/>
              <a:pPr>
                <a:defRPr/>
              </a:pPr>
              <a:t>‹#›</a:t>
            </a:fld>
            <a:endParaRPr lang="en-GB"/>
          </a:p>
        </p:txBody>
      </p:sp>
    </p:spTree>
    <p:extLst>
      <p:ext uri="{BB962C8B-B14F-4D97-AF65-F5344CB8AC3E}">
        <p14:creationId xmlns:p14="http://schemas.microsoft.com/office/powerpoint/2010/main" val="82129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92100" y="1397002"/>
            <a:ext cx="4597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41900" y="1397002"/>
            <a:ext cx="4597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fld id="{AEFF211C-6508-46B8-9C81-36DDFD785144}" type="datetime1">
              <a:rPr lang="en-US" smtClean="0"/>
              <a:t>10/13/2016</a:t>
            </a:fld>
            <a:endParaRPr lang="en-GB"/>
          </a:p>
        </p:txBody>
      </p:sp>
      <p:sp>
        <p:nvSpPr>
          <p:cNvPr id="6" name="Footer Placeholder 5"/>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7" name="Slide Number Placeholder 6"/>
          <p:cNvSpPr>
            <a:spLocks noGrp="1"/>
          </p:cNvSpPr>
          <p:nvPr>
            <p:ph type="sldNum" sz="quarter" idx="12"/>
          </p:nvPr>
        </p:nvSpPr>
        <p:spPr/>
        <p:txBody>
          <a:bodyPr/>
          <a:lstStyle>
            <a:lvl1pPr>
              <a:defRPr/>
            </a:lvl1pPr>
          </a:lstStyle>
          <a:p>
            <a:pPr>
              <a:defRPr/>
            </a:pPr>
            <a:fld id="{D11EABFD-D3DF-4772-871E-CBE98C54B006}" type="slidenum">
              <a:rPr lang="en-GB"/>
              <a:pPr>
                <a:defRPr/>
              </a:pPr>
              <a:t>‹#›</a:t>
            </a:fld>
            <a:endParaRPr lang="en-GB"/>
          </a:p>
        </p:txBody>
      </p:sp>
    </p:spTree>
    <p:extLst>
      <p:ext uri="{BB962C8B-B14F-4D97-AF65-F5344CB8AC3E}">
        <p14:creationId xmlns:p14="http://schemas.microsoft.com/office/powerpoint/2010/main" val="419452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fld id="{9968A420-DDC6-41B6-8D39-E11961EFCAD7}" type="datetime1">
              <a:rPr lang="en-US" smtClean="0"/>
              <a:t>10/13/2016</a:t>
            </a:fld>
            <a:endParaRPr lang="en-GB"/>
          </a:p>
        </p:txBody>
      </p:sp>
      <p:sp>
        <p:nvSpPr>
          <p:cNvPr id="8" name="Footer Placeholder 7"/>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9" name="Slide Number Placeholder 8"/>
          <p:cNvSpPr>
            <a:spLocks noGrp="1"/>
          </p:cNvSpPr>
          <p:nvPr>
            <p:ph type="sldNum" sz="quarter" idx="12"/>
          </p:nvPr>
        </p:nvSpPr>
        <p:spPr/>
        <p:txBody>
          <a:bodyPr/>
          <a:lstStyle>
            <a:lvl1pPr>
              <a:defRPr/>
            </a:lvl1pPr>
          </a:lstStyle>
          <a:p>
            <a:pPr>
              <a:defRPr/>
            </a:pPr>
            <a:fld id="{CD1E20F5-7DB7-4BEA-B158-06544A7A3E05}" type="slidenum">
              <a:rPr lang="en-GB"/>
              <a:pPr>
                <a:defRPr/>
              </a:pPr>
              <a:t>‹#›</a:t>
            </a:fld>
            <a:endParaRPr lang="en-GB"/>
          </a:p>
        </p:txBody>
      </p:sp>
    </p:spTree>
    <p:extLst>
      <p:ext uri="{BB962C8B-B14F-4D97-AF65-F5344CB8AC3E}">
        <p14:creationId xmlns:p14="http://schemas.microsoft.com/office/powerpoint/2010/main" val="391235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B34BA380-6793-4FDB-95D0-ECA05360AAD3}" type="datetime1">
              <a:rPr lang="en-US" smtClean="0"/>
              <a:t>10/13/2016</a:t>
            </a:fld>
            <a:endParaRPr lang="en-GB"/>
          </a:p>
        </p:txBody>
      </p:sp>
      <p:sp>
        <p:nvSpPr>
          <p:cNvPr id="4" name="Footer Placeholder 3"/>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5" name="Slide Number Placeholder 4"/>
          <p:cNvSpPr>
            <a:spLocks noGrp="1"/>
          </p:cNvSpPr>
          <p:nvPr>
            <p:ph type="sldNum" sz="quarter" idx="12"/>
          </p:nvPr>
        </p:nvSpPr>
        <p:spPr/>
        <p:txBody>
          <a:bodyPr/>
          <a:lstStyle>
            <a:lvl1pPr>
              <a:defRPr/>
            </a:lvl1pPr>
          </a:lstStyle>
          <a:p>
            <a:pPr>
              <a:defRPr/>
            </a:pPr>
            <a:fld id="{C9188BF0-3387-40F0-BFED-6AFBC6D8CEA2}" type="slidenum">
              <a:rPr lang="en-GB"/>
              <a:pPr>
                <a:defRPr/>
              </a:pPr>
              <a:t>‹#›</a:t>
            </a:fld>
            <a:endParaRPr lang="en-GB"/>
          </a:p>
        </p:txBody>
      </p:sp>
    </p:spTree>
    <p:extLst>
      <p:ext uri="{BB962C8B-B14F-4D97-AF65-F5344CB8AC3E}">
        <p14:creationId xmlns:p14="http://schemas.microsoft.com/office/powerpoint/2010/main" val="33398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E08EA97-9D3B-43B8-B367-64629ED22D18}" type="datetime1">
              <a:rPr lang="en-US" smtClean="0"/>
              <a:t>10/13/2016</a:t>
            </a:fld>
            <a:endParaRPr lang="en-GB"/>
          </a:p>
        </p:txBody>
      </p:sp>
      <p:sp>
        <p:nvSpPr>
          <p:cNvPr id="3" name="Footer Placeholder 2"/>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4" name="Slide Number Placeholder 3"/>
          <p:cNvSpPr>
            <a:spLocks noGrp="1"/>
          </p:cNvSpPr>
          <p:nvPr>
            <p:ph type="sldNum" sz="quarter" idx="12"/>
          </p:nvPr>
        </p:nvSpPr>
        <p:spPr/>
        <p:txBody>
          <a:bodyPr/>
          <a:lstStyle>
            <a:lvl1pPr>
              <a:defRPr/>
            </a:lvl1pPr>
          </a:lstStyle>
          <a:p>
            <a:pPr>
              <a:defRPr/>
            </a:pPr>
            <a:fld id="{DC7CCB53-76B3-4B63-9DC0-1E700FE8DDAD}" type="slidenum">
              <a:rPr lang="en-GB"/>
              <a:pPr>
                <a:defRPr/>
              </a:pPr>
              <a:t>‹#›</a:t>
            </a:fld>
            <a:endParaRPr lang="en-GB"/>
          </a:p>
        </p:txBody>
      </p:sp>
    </p:spTree>
    <p:extLst>
      <p:ext uri="{BB962C8B-B14F-4D97-AF65-F5344CB8AC3E}">
        <p14:creationId xmlns:p14="http://schemas.microsoft.com/office/powerpoint/2010/main" val="401639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5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2"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C8E8E3E-7AF5-49F0-A68F-BDF987C73677}" type="datetime1">
              <a:rPr lang="en-US" smtClean="0"/>
              <a:t>10/13/2016</a:t>
            </a:fld>
            <a:endParaRPr lang="en-GB"/>
          </a:p>
        </p:txBody>
      </p:sp>
      <p:sp>
        <p:nvSpPr>
          <p:cNvPr id="6" name="Footer Placeholder 5"/>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7" name="Slide Number Placeholder 6"/>
          <p:cNvSpPr>
            <a:spLocks noGrp="1"/>
          </p:cNvSpPr>
          <p:nvPr>
            <p:ph type="sldNum" sz="quarter" idx="12"/>
          </p:nvPr>
        </p:nvSpPr>
        <p:spPr/>
        <p:txBody>
          <a:bodyPr/>
          <a:lstStyle>
            <a:lvl1pPr>
              <a:defRPr/>
            </a:lvl1pPr>
          </a:lstStyle>
          <a:p>
            <a:pPr>
              <a:defRPr/>
            </a:pPr>
            <a:fld id="{6F6F7610-9228-42BF-B3E9-AC962BAFA881}" type="slidenum">
              <a:rPr lang="en-GB"/>
              <a:pPr>
                <a:defRPr/>
              </a:pPr>
              <a:t>‹#›</a:t>
            </a:fld>
            <a:endParaRPr lang="en-GB"/>
          </a:p>
        </p:txBody>
      </p:sp>
    </p:spTree>
    <p:extLst>
      <p:ext uri="{BB962C8B-B14F-4D97-AF65-F5344CB8AC3E}">
        <p14:creationId xmlns:p14="http://schemas.microsoft.com/office/powerpoint/2010/main" val="395197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08B7AF2-C910-421E-BEDB-19A882DF3E2A}" type="datetime1">
              <a:rPr lang="en-US" smtClean="0"/>
              <a:t>10/13/2016</a:t>
            </a:fld>
            <a:endParaRPr lang="en-GB"/>
          </a:p>
        </p:txBody>
      </p:sp>
      <p:sp>
        <p:nvSpPr>
          <p:cNvPr id="6" name="Footer Placeholder 5"/>
          <p:cNvSpPr>
            <a:spLocks noGrp="1"/>
          </p:cNvSpPr>
          <p:nvPr>
            <p:ph type="ftr" sz="quarter" idx="11"/>
          </p:nvPr>
        </p:nvSpPr>
        <p:spPr>
          <a:xfrm>
            <a:off x="1403350" y="6245225"/>
            <a:ext cx="7048500" cy="476250"/>
          </a:xfrm>
          <a:prstGeom prst="rect">
            <a:avLst/>
          </a:prstGeom>
        </p:spPr>
        <p:txBody>
          <a:bodyPr/>
          <a:lstStyle>
            <a:lvl1pPr>
              <a:spcBef>
                <a:spcPct val="50000"/>
              </a:spcBef>
              <a:defRPr>
                <a:cs typeface="+mn-cs"/>
              </a:defRPr>
            </a:lvl1pPr>
          </a:lstStyle>
          <a:p>
            <a:pPr>
              <a:defRPr/>
            </a:pPr>
            <a:r>
              <a:rPr lang="en-GB" smtClean="0"/>
              <a:t>Education  and Culture</a:t>
            </a:r>
            <a:endParaRPr lang="en-GB"/>
          </a:p>
        </p:txBody>
      </p:sp>
      <p:sp>
        <p:nvSpPr>
          <p:cNvPr id="7" name="Slide Number Placeholder 6"/>
          <p:cNvSpPr>
            <a:spLocks noGrp="1"/>
          </p:cNvSpPr>
          <p:nvPr>
            <p:ph type="sldNum" sz="quarter" idx="12"/>
          </p:nvPr>
        </p:nvSpPr>
        <p:spPr/>
        <p:txBody>
          <a:bodyPr/>
          <a:lstStyle>
            <a:lvl1pPr>
              <a:defRPr/>
            </a:lvl1pPr>
          </a:lstStyle>
          <a:p>
            <a:pPr>
              <a:defRPr/>
            </a:pPr>
            <a:fld id="{34FD2472-834A-4DB3-9440-050E8DACC469}" type="slidenum">
              <a:rPr lang="en-GB"/>
              <a:pPr>
                <a:defRPr/>
              </a:pPr>
              <a:t>‹#›</a:t>
            </a:fld>
            <a:endParaRPr lang="en-GB"/>
          </a:p>
        </p:txBody>
      </p:sp>
    </p:spTree>
    <p:extLst>
      <p:ext uri="{BB962C8B-B14F-4D97-AF65-F5344CB8AC3E}">
        <p14:creationId xmlns:p14="http://schemas.microsoft.com/office/powerpoint/2010/main" val="172600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190500" y="1968500"/>
            <a:ext cx="9448800" cy="395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166688" y="6467475"/>
            <a:ext cx="18732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rgbClr val="808080"/>
                </a:solidFill>
                <a:cs typeface="+mn-cs"/>
              </a:defRPr>
            </a:lvl1pPr>
          </a:lstStyle>
          <a:p>
            <a:pPr>
              <a:defRPr/>
            </a:pPr>
            <a:fld id="{1A630761-66C9-4F4F-B4FA-A2359C1AF308}" type="datetime1">
              <a:rPr lang="en-US" smtClean="0"/>
              <a:t>10/13/2016</a:t>
            </a:fld>
            <a:endParaRPr lang="en-GB" dirty="0"/>
          </a:p>
        </p:txBody>
      </p:sp>
      <p:sp>
        <p:nvSpPr>
          <p:cNvPr id="1030" name="Rectangle 6"/>
          <p:cNvSpPr>
            <a:spLocks noGrp="1" noChangeArrowheads="1"/>
          </p:cNvSpPr>
          <p:nvPr>
            <p:ph type="sldNum" sz="quarter" idx="4"/>
          </p:nvPr>
        </p:nvSpPr>
        <p:spPr bwMode="auto">
          <a:xfrm>
            <a:off x="7391400" y="64674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rgbClr val="808080"/>
                </a:solidFill>
                <a:cs typeface="+mn-cs"/>
              </a:defRPr>
            </a:lvl1pPr>
          </a:lstStyle>
          <a:p>
            <a:pPr>
              <a:defRPr/>
            </a:pPr>
            <a:fld id="{352A6F92-22E4-4A3E-AA16-54D3A4D142AC}" type="slidenum">
              <a:rPr lang="en-GB"/>
              <a:pPr>
                <a:defRPr/>
              </a:pPr>
              <a:t>‹#›</a:t>
            </a:fld>
            <a:endParaRPr lang="en-GB" dirty="0"/>
          </a:p>
        </p:txBody>
      </p:sp>
      <p:sp>
        <p:nvSpPr>
          <p:cNvPr id="2054" name="Rectangle 9"/>
          <p:cNvSpPr>
            <a:spLocks noGrp="1" noChangeArrowheads="1"/>
          </p:cNvSpPr>
          <p:nvPr>
            <p:ph type="title"/>
          </p:nvPr>
        </p:nvSpPr>
        <p:spPr bwMode="auto">
          <a:xfrm>
            <a:off x="190500" y="1193804"/>
            <a:ext cx="94742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Verdana" pitchFamily="34" charset="0"/>
        </a:defRPr>
      </a:lvl2pPr>
      <a:lvl3pPr algn="l" rtl="0" eaLnBrk="0" fontAlgn="base" hangingPunct="0">
        <a:spcBef>
          <a:spcPct val="0"/>
        </a:spcBef>
        <a:spcAft>
          <a:spcPct val="0"/>
        </a:spcAft>
        <a:defRPr sz="2800" b="1">
          <a:solidFill>
            <a:srgbClr val="336699"/>
          </a:solidFill>
          <a:latin typeface="Verdana" pitchFamily="34" charset="0"/>
        </a:defRPr>
      </a:lvl3pPr>
      <a:lvl4pPr algn="l" rtl="0" eaLnBrk="0" fontAlgn="base" hangingPunct="0">
        <a:spcBef>
          <a:spcPct val="0"/>
        </a:spcBef>
        <a:spcAft>
          <a:spcPct val="0"/>
        </a:spcAft>
        <a:defRPr sz="2800" b="1">
          <a:solidFill>
            <a:srgbClr val="336699"/>
          </a:solidFill>
          <a:latin typeface="Verdana" pitchFamily="34" charset="0"/>
        </a:defRPr>
      </a:lvl4pPr>
      <a:lvl5pPr algn="l" rtl="0" eaLnBrk="0" fontAlgn="base" hangingPunct="0">
        <a:spcBef>
          <a:spcPct val="0"/>
        </a:spcBef>
        <a:spcAft>
          <a:spcPct val="0"/>
        </a:spcAft>
        <a:defRPr sz="2800" b="1">
          <a:solidFill>
            <a:srgbClr val="336699"/>
          </a:solidFill>
          <a:latin typeface="Verdana" pitchFamily="34" charset="0"/>
        </a:defRPr>
      </a:lvl5pPr>
      <a:lvl6pPr marL="457200" algn="l" rtl="0" eaLnBrk="1" fontAlgn="base" hangingPunct="1">
        <a:spcBef>
          <a:spcPct val="0"/>
        </a:spcBef>
        <a:spcAft>
          <a:spcPct val="0"/>
        </a:spcAft>
        <a:defRPr sz="2800" b="1">
          <a:solidFill>
            <a:schemeClr val="bg1"/>
          </a:solidFill>
          <a:latin typeface="Verdana" pitchFamily="34" charset="0"/>
        </a:defRPr>
      </a:lvl6pPr>
      <a:lvl7pPr marL="914400" algn="l" rtl="0" eaLnBrk="1" fontAlgn="base" hangingPunct="1">
        <a:spcBef>
          <a:spcPct val="0"/>
        </a:spcBef>
        <a:spcAft>
          <a:spcPct val="0"/>
        </a:spcAft>
        <a:defRPr sz="2800" b="1">
          <a:solidFill>
            <a:schemeClr val="bg1"/>
          </a:solidFill>
          <a:latin typeface="Verdana" pitchFamily="34" charset="0"/>
        </a:defRPr>
      </a:lvl7pPr>
      <a:lvl8pPr marL="1371600" algn="l" rtl="0" eaLnBrk="1" fontAlgn="base" hangingPunct="1">
        <a:spcBef>
          <a:spcPct val="0"/>
        </a:spcBef>
        <a:spcAft>
          <a:spcPct val="0"/>
        </a:spcAft>
        <a:defRPr sz="2800" b="1">
          <a:solidFill>
            <a:schemeClr val="bg1"/>
          </a:solidFill>
          <a:latin typeface="Verdana" pitchFamily="34" charset="0"/>
        </a:defRPr>
      </a:lvl8pPr>
      <a:lvl9pPr marL="1828800" algn="l" rtl="0" eaLnBrk="1" fontAlgn="base" hangingPunct="1">
        <a:spcBef>
          <a:spcPct val="0"/>
        </a:spcBef>
        <a:spcAft>
          <a:spcPct val="0"/>
        </a:spcAft>
        <a:defRPr sz="2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eaLnBrk="1" fontAlgn="base" hangingPunct="1">
        <a:spcBef>
          <a:spcPct val="20000"/>
        </a:spcBef>
        <a:spcAft>
          <a:spcPct val="0"/>
        </a:spcAft>
        <a:buChar char="»"/>
        <a:defRPr sz="2000">
          <a:solidFill>
            <a:srgbClr val="336699"/>
          </a:solidFill>
          <a:latin typeface="+mn-lt"/>
        </a:defRPr>
      </a:lvl6pPr>
      <a:lvl7pPr marL="2971800" indent="-228600" algn="l" rtl="0" eaLnBrk="1" fontAlgn="base" hangingPunct="1">
        <a:spcBef>
          <a:spcPct val="20000"/>
        </a:spcBef>
        <a:spcAft>
          <a:spcPct val="0"/>
        </a:spcAft>
        <a:buChar char="»"/>
        <a:defRPr sz="2000">
          <a:solidFill>
            <a:srgbClr val="336699"/>
          </a:solidFill>
          <a:latin typeface="+mn-lt"/>
        </a:defRPr>
      </a:lvl7pPr>
      <a:lvl8pPr marL="3429000" indent="-228600" algn="l" rtl="0" eaLnBrk="1" fontAlgn="base" hangingPunct="1">
        <a:spcBef>
          <a:spcPct val="20000"/>
        </a:spcBef>
        <a:spcAft>
          <a:spcPct val="0"/>
        </a:spcAft>
        <a:buChar char="»"/>
        <a:defRPr sz="2000">
          <a:solidFill>
            <a:srgbClr val="336699"/>
          </a:solidFill>
          <a:latin typeface="+mn-lt"/>
        </a:defRPr>
      </a:lvl8pPr>
      <a:lvl9pPr marL="3886200" indent="-228600" algn="l" rtl="0" eaLnBrk="1" fontAlgn="base" hangingPunct="1">
        <a:spcBef>
          <a:spcPct val="20000"/>
        </a:spcBef>
        <a:spcAft>
          <a:spcPct val="0"/>
        </a:spcAft>
        <a:buChar char="»"/>
        <a:defRPr sz="2000">
          <a:solidFill>
            <a:srgbClr val="3366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7339" y="1123951"/>
            <a:ext cx="89154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95300" y="2387600"/>
            <a:ext cx="89154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435706776"/>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iming>
    <p:tnLst>
      <p:par>
        <p:cTn id="1" dur="indefinite" restart="never" nodeType="tmRoot"/>
      </p:par>
    </p:tnLst>
  </p:timing>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acea.ec.europa.eu/erasmus-plus/funding/key-action-1-erasmus-mundus-joint-master-degrees_e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acea.ec.europa.eu/erasmus-plus/actions/key-action-1-learning-mobility-individuals/erasmus-mundus-joint-master-degrees_en"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acea.ec.europa.eu/erasmus-plus/actions/key-action-1-learning-mobility-individuals/joint-master-degrees/scholarships_en"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hyperlink" Target="http://www.em-a.eu/" TargetMode="Externa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eacea.ec.europa.eu/sites/eacea-site/files/2016_emjmd-selection_results_27.xlsx.pdf" TargetMode="External"/><Relationship Id="rId3" Type="http://schemas.openxmlformats.org/officeDocument/2006/relationships/hyperlink" Target="http://ec.europa.eu/programmes/erasmus-plus/index_en.htm" TargetMode="External"/><Relationship Id="rId7" Type="http://schemas.openxmlformats.org/officeDocument/2006/relationships/hyperlink" Target="https://eacea.ec.europa.eu/sites/eacea-site/files/e_2015_emjmd_selected_for_funding_2015.07.28_ats.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eacea.ec.europa.eu/sites/eacea-site/files/selection_results_en_25112014.pdf" TargetMode="External"/><Relationship Id="rId5" Type="http://schemas.openxmlformats.org/officeDocument/2006/relationships/hyperlink" Target="https://eacea.ec.europa.eu/erasmus-plus/funding_en" TargetMode="External"/><Relationship Id="rId4" Type="http://schemas.openxmlformats.org/officeDocument/2006/relationships/hyperlink" Target="http://eacea.ec.europa.eu/erasmus-plus_en" TargetMode="External"/><Relationship Id="rId9" Type="http://schemas.openxmlformats.org/officeDocument/2006/relationships/image" Target="../media/image11.png"/></Relationships>
</file>

<file path=ppt/slides/_rels/slide38.xml.rels><?xml version="1.0" encoding="UTF-8" standalone="yes"?>
<Relationships xmlns="http://schemas.openxmlformats.org/package/2006/relationships"><Relationship Id="rId3" Type="http://schemas.openxmlformats.org/officeDocument/2006/relationships/hyperlink" Target="http://eacea.ec.europa.eu/erasmus_mundus/tools/good_practices_en.ph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bookshop.europa.eu/en/joint-international-master-programmes-pbEC0313346/" TargetMode="External"/><Relationship Id="rId4" Type="http://schemas.openxmlformats.org/officeDocument/2006/relationships/hyperlink" Target="https://www.nuffic.nl/en/expertise/jdaz"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bookshop.europa.eu/en/come-to-study-or-teach-in-europe-pbNC0313339/"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bookshop.europa.eu/en/work-together-with-european-higher-education-institutions-pbNC0213245/"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eacea.ec.europa.eu/about-eacea/working-expert_en"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hyperlink" Target="http://ec.europa.eu/education/participants/portal/desktop/en/experts/index.html"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1"/>
          <p:cNvSpPr txBox="1">
            <a:spLocks/>
          </p:cNvSpPr>
          <p:nvPr/>
        </p:nvSpPr>
        <p:spPr bwMode="auto">
          <a:xfrm>
            <a:off x="4562061" y="2267744"/>
            <a:ext cx="5343939" cy="195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Bold"/>
              </a:defRPr>
            </a:lvl1pPr>
            <a:lvl2pPr>
              <a:defRPr sz="2800">
                <a:solidFill>
                  <a:schemeClr val="tx1"/>
                </a:solidFill>
                <a:latin typeface="Verdana Bold"/>
              </a:defRPr>
            </a:lvl2pPr>
            <a:lvl3pPr>
              <a:defRPr sz="2400">
                <a:solidFill>
                  <a:schemeClr val="tx1"/>
                </a:solidFill>
                <a:latin typeface="Verdana Bold"/>
              </a:defRPr>
            </a:lvl3pPr>
            <a:lvl4pPr>
              <a:defRPr sz="2000">
                <a:solidFill>
                  <a:schemeClr val="tx1"/>
                </a:solidFill>
                <a:latin typeface="Verdana Bold"/>
              </a:defRPr>
            </a:lvl4pPr>
            <a:lvl5pPr>
              <a:defRPr sz="2000">
                <a:solidFill>
                  <a:schemeClr val="tx1"/>
                </a:solidFill>
                <a:latin typeface="Verdana Bold"/>
              </a:defRPr>
            </a:lvl5pPr>
            <a:lvl6pPr eaLnBrk="0" fontAlgn="base" hangingPunct="0">
              <a:spcAft>
                <a:spcPct val="0"/>
              </a:spcAft>
              <a:buChar char="»"/>
              <a:defRPr sz="2000">
                <a:solidFill>
                  <a:schemeClr val="tx1"/>
                </a:solidFill>
                <a:latin typeface="Verdana Bold"/>
              </a:defRPr>
            </a:lvl6pPr>
            <a:lvl7pPr eaLnBrk="0" fontAlgn="base" hangingPunct="0">
              <a:spcAft>
                <a:spcPct val="0"/>
              </a:spcAft>
              <a:buChar char="»"/>
              <a:defRPr sz="2000">
                <a:solidFill>
                  <a:schemeClr val="tx1"/>
                </a:solidFill>
                <a:latin typeface="Verdana Bold"/>
              </a:defRPr>
            </a:lvl7pPr>
            <a:lvl8pPr eaLnBrk="0" fontAlgn="base" hangingPunct="0">
              <a:spcAft>
                <a:spcPct val="0"/>
              </a:spcAft>
              <a:buChar char="»"/>
              <a:defRPr sz="2000">
                <a:solidFill>
                  <a:schemeClr val="tx1"/>
                </a:solidFill>
                <a:latin typeface="Verdana Bold"/>
              </a:defRPr>
            </a:lvl8pPr>
            <a:lvl9pPr eaLnBrk="0" fontAlgn="base" hangingPunct="0">
              <a:spcAft>
                <a:spcPct val="0"/>
              </a:spcAft>
              <a:buChar char="»"/>
              <a:defRPr sz="2000">
                <a:solidFill>
                  <a:schemeClr val="tx1"/>
                </a:solidFill>
                <a:latin typeface="Verdana Bold"/>
              </a:defRPr>
            </a:lvl9pPr>
          </a:lstStyle>
          <a:p>
            <a:pPr algn="ctr" eaLnBrk="0" hangingPunct="0">
              <a:lnSpc>
                <a:spcPct val="150000"/>
              </a:lnSpc>
              <a:spcBef>
                <a:spcPts val="0"/>
              </a:spcBef>
              <a:buFont typeface="Arial" pitchFamily="34" charset="0"/>
              <a:buNone/>
              <a:defRPr/>
            </a:pPr>
            <a:r>
              <a:rPr lang="ru-RU" altLang="fr-FR" sz="2400" b="1" dirty="0" smtClean="0">
                <a:solidFill>
                  <a:srgbClr val="FFD624"/>
                </a:solidFill>
                <a:latin typeface="Verdana"/>
                <a:ea typeface="+mj-ea"/>
                <a:cs typeface="+mj-cs"/>
              </a:rPr>
              <a:t>Ключевое </a:t>
            </a:r>
            <a:r>
              <a:rPr lang="ru-RU" altLang="fr-FR" sz="2400" b="1" dirty="0" smtClean="0">
                <a:solidFill>
                  <a:srgbClr val="FFD624"/>
                </a:solidFill>
                <a:latin typeface="Verdana"/>
                <a:ea typeface="+mj-ea"/>
                <a:cs typeface="+mj-cs"/>
              </a:rPr>
              <a:t>Действие </a:t>
            </a:r>
            <a:r>
              <a:rPr lang="en-GB" altLang="fr-FR" sz="2400" b="1" dirty="0" smtClean="0">
                <a:solidFill>
                  <a:srgbClr val="FFD624"/>
                </a:solidFill>
                <a:latin typeface="Verdana"/>
                <a:ea typeface="+mj-ea"/>
                <a:cs typeface="+mj-cs"/>
              </a:rPr>
              <a:t>1</a:t>
            </a:r>
            <a:endParaRPr lang="en-GB" altLang="fr-FR" sz="2400" b="1" dirty="0">
              <a:solidFill>
                <a:srgbClr val="FFD624"/>
              </a:solidFill>
              <a:latin typeface="Verdana"/>
              <a:ea typeface="+mj-ea"/>
              <a:cs typeface="+mj-cs"/>
            </a:endParaRPr>
          </a:p>
          <a:p>
            <a:pPr algn="ctr" eaLnBrk="0" hangingPunct="0">
              <a:spcBef>
                <a:spcPts val="0"/>
              </a:spcBef>
              <a:defRPr/>
            </a:pPr>
            <a:r>
              <a:rPr lang="ru-RU" altLang="fr-FR" sz="2800" b="1" dirty="0">
                <a:solidFill>
                  <a:srgbClr val="FFD624"/>
                </a:solidFill>
                <a:latin typeface="Verdana"/>
                <a:ea typeface="+mj-ea"/>
                <a:cs typeface="+mj-cs"/>
              </a:rPr>
              <a:t>Совместные магистерские степени</a:t>
            </a:r>
            <a:endParaRPr lang="fr-BE" altLang="fr-FR" sz="2800" b="1" dirty="0">
              <a:solidFill>
                <a:srgbClr val="FFD624"/>
              </a:solidFill>
              <a:latin typeface="Verdana"/>
              <a:ea typeface="+mj-ea"/>
              <a:cs typeface="+mj-cs"/>
            </a:endParaRPr>
          </a:p>
          <a:p>
            <a:pPr algn="ctr" eaLnBrk="0" hangingPunct="0">
              <a:spcBef>
                <a:spcPts val="0"/>
              </a:spcBef>
              <a:buFont typeface="Arial" pitchFamily="34" charset="0"/>
              <a:buNone/>
              <a:defRPr/>
            </a:pPr>
            <a:r>
              <a:rPr lang="ru-RU" altLang="fr-FR" sz="2800" b="1" dirty="0" err="1" smtClean="0">
                <a:solidFill>
                  <a:srgbClr val="FFD624"/>
                </a:solidFill>
                <a:latin typeface="Verdana"/>
                <a:ea typeface="+mj-ea"/>
                <a:cs typeface="+mj-cs"/>
              </a:rPr>
              <a:t>Эразмус</a:t>
            </a:r>
            <a:r>
              <a:rPr lang="ru-RU" altLang="fr-FR" sz="2800" b="1" dirty="0" smtClean="0">
                <a:solidFill>
                  <a:srgbClr val="FFD624"/>
                </a:solidFill>
                <a:latin typeface="Verdana"/>
                <a:ea typeface="+mj-ea"/>
                <a:cs typeface="+mj-cs"/>
              </a:rPr>
              <a:t> </a:t>
            </a:r>
            <a:r>
              <a:rPr lang="ru-RU" altLang="fr-FR" sz="2800" b="1" dirty="0" err="1" smtClean="0">
                <a:solidFill>
                  <a:srgbClr val="FFD624"/>
                </a:solidFill>
                <a:latin typeface="Verdana"/>
                <a:ea typeface="+mj-ea"/>
                <a:cs typeface="+mj-cs"/>
              </a:rPr>
              <a:t>Мундус</a:t>
            </a:r>
            <a:endParaRPr lang="en-GB" altLang="fr-FR" sz="2800" b="1" dirty="0">
              <a:solidFill>
                <a:srgbClr val="FFD624"/>
              </a:solidFill>
              <a:latin typeface="Verdana"/>
              <a:ea typeface="+mj-ea"/>
              <a:cs typeface="+mj-cs"/>
            </a:endParaRPr>
          </a:p>
        </p:txBody>
      </p:sp>
      <p:sp>
        <p:nvSpPr>
          <p:cNvPr id="6" name="Content Placeholder 2"/>
          <p:cNvSpPr txBox="1">
            <a:spLocks/>
          </p:cNvSpPr>
          <p:nvPr/>
        </p:nvSpPr>
        <p:spPr bwMode="auto">
          <a:xfrm>
            <a:off x="4763663" y="1471911"/>
            <a:ext cx="5168376"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spcBef>
                <a:spcPts val="0"/>
              </a:spcBef>
              <a:buClr>
                <a:srgbClr val="FFFFFF"/>
              </a:buClr>
              <a:defRPr/>
            </a:pPr>
            <a:r>
              <a:rPr lang="ru-RU" altLang="fr-FR" sz="4800" dirty="0" smtClean="0">
                <a:solidFill>
                  <a:srgbClr val="FFD624"/>
                </a:solidFill>
                <a:ea typeface="+mj-ea"/>
                <a:cs typeface="+mj-cs"/>
              </a:rPr>
              <a:t>ЭРАЗМУС</a:t>
            </a:r>
            <a:r>
              <a:rPr lang="fr-BE" altLang="fr-FR" sz="4800" dirty="0" smtClean="0">
                <a:solidFill>
                  <a:srgbClr val="FFD624"/>
                </a:solidFill>
                <a:ea typeface="+mj-ea"/>
                <a:cs typeface="+mj-cs"/>
              </a:rPr>
              <a:t>+</a:t>
            </a:r>
            <a:endParaRPr lang="en-GB" sz="4800" dirty="0">
              <a:solidFill>
                <a:srgbClr val="FFD624"/>
              </a:solidFill>
              <a:ea typeface="+mj-ea"/>
              <a:cs typeface="+mj-cs"/>
            </a:endParaRPr>
          </a:p>
        </p:txBody>
      </p:sp>
      <p:sp>
        <p:nvSpPr>
          <p:cNvPr id="7" name="Content Placeholder 2"/>
          <p:cNvSpPr txBox="1">
            <a:spLocks/>
          </p:cNvSpPr>
          <p:nvPr/>
        </p:nvSpPr>
        <p:spPr bwMode="auto">
          <a:xfrm>
            <a:off x="0" y="3810000"/>
            <a:ext cx="6515100" cy="304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endParaRPr lang="ru-RU" sz="1800" dirty="0" smtClean="0"/>
          </a:p>
          <a:p>
            <a:pPr algn="ctr"/>
            <a:r>
              <a:rPr lang="ru-RU" sz="2000" dirty="0" smtClean="0"/>
              <a:t>Анне </a:t>
            </a:r>
            <a:r>
              <a:rPr lang="ru-RU" sz="2000" dirty="0" err="1" smtClean="0"/>
              <a:t>Спангемахер</a:t>
            </a:r>
            <a:r>
              <a:rPr lang="ru-RU" sz="2000" dirty="0" smtClean="0"/>
              <a:t>,</a:t>
            </a:r>
          </a:p>
          <a:p>
            <a:pPr algn="ctr"/>
            <a:r>
              <a:rPr lang="ru-RU" sz="2000" dirty="0" smtClean="0"/>
              <a:t>Руководитель проектов, </a:t>
            </a:r>
            <a:r>
              <a:rPr lang="en-US" sz="2000" dirty="0" smtClean="0"/>
              <a:t>EACEA</a:t>
            </a:r>
            <a:r>
              <a:rPr lang="ru-RU" sz="2000" dirty="0"/>
              <a:t>,</a:t>
            </a:r>
            <a:r>
              <a:rPr lang="ru-RU" sz="2000" dirty="0" smtClean="0"/>
              <a:t> </a:t>
            </a:r>
            <a:r>
              <a:rPr lang="ru-RU" sz="2000" dirty="0"/>
              <a:t>Брюссель </a:t>
            </a:r>
            <a:endParaRPr lang="ru-RU" sz="2000" kern="0" dirty="0" smtClean="0">
              <a:latin typeface="+mj-lt"/>
              <a:cs typeface="Arial" panose="020B0604020202020204" pitchFamily="34" charset="0"/>
            </a:endParaRPr>
          </a:p>
          <a:p>
            <a:pPr algn="ctr"/>
            <a:endParaRPr lang="ru-RU" sz="1800" kern="0" dirty="0" smtClean="0">
              <a:latin typeface="+mj-lt"/>
              <a:cs typeface="Arial" panose="020B0604020202020204" pitchFamily="34" charset="0"/>
            </a:endParaRPr>
          </a:p>
          <a:p>
            <a:pPr algn="ctr"/>
            <a:r>
              <a:rPr lang="ru-RU" sz="1800" kern="0" dirty="0" smtClean="0">
                <a:latin typeface="+mj-lt"/>
                <a:cs typeface="Arial" panose="020B0604020202020204" pitchFamily="34" charset="0"/>
              </a:rPr>
              <a:t>Информационный день, </a:t>
            </a:r>
            <a:r>
              <a:rPr lang="ru-RU" sz="1800" kern="0" dirty="0" err="1" smtClean="0">
                <a:latin typeface="+mj-lt"/>
                <a:cs typeface="Arial" panose="020B0604020202020204" pitchFamily="34" charset="0"/>
              </a:rPr>
              <a:t>КазНАУ</a:t>
            </a:r>
            <a:r>
              <a:rPr lang="ru-RU" sz="1800" kern="0" dirty="0" smtClean="0">
                <a:latin typeface="+mj-lt"/>
                <a:cs typeface="Arial" panose="020B0604020202020204" pitchFamily="34" charset="0"/>
              </a:rPr>
              <a:t>, </a:t>
            </a:r>
            <a:r>
              <a:rPr lang="ru-RU" sz="1800" kern="0" dirty="0" err="1" smtClean="0">
                <a:latin typeface="+mj-lt"/>
                <a:cs typeface="Arial" panose="020B0604020202020204" pitchFamily="34" charset="0"/>
              </a:rPr>
              <a:t>г.Алматы</a:t>
            </a:r>
            <a:endParaRPr lang="ru-RU" sz="1800" kern="0" dirty="0" smtClean="0">
              <a:latin typeface="+mj-lt"/>
              <a:cs typeface="Arial" panose="020B0604020202020204" pitchFamily="34" charset="0"/>
            </a:endParaRPr>
          </a:p>
          <a:p>
            <a:pPr algn="ctr"/>
            <a:r>
              <a:rPr lang="ru-RU" sz="1800" kern="0" dirty="0" smtClean="0">
                <a:latin typeface="+mj-lt"/>
                <a:cs typeface="Arial" panose="020B0604020202020204" pitchFamily="34" charset="0"/>
              </a:rPr>
              <a:t>17 октября </a:t>
            </a:r>
            <a:r>
              <a:rPr lang="ru-RU" sz="1800" kern="0" dirty="0" smtClean="0">
                <a:latin typeface="+mj-lt"/>
                <a:cs typeface="Arial" panose="020B0604020202020204" pitchFamily="34" charset="0"/>
              </a:rPr>
              <a:t>2016 </a:t>
            </a:r>
            <a:endParaRPr lang="ru-RU" sz="1800" kern="0" dirty="0" smtClean="0">
              <a:latin typeface="+mj-lt"/>
              <a:cs typeface="Arial" panose="020B0604020202020204" pitchFamily="34" charset="0"/>
            </a:endParaRPr>
          </a:p>
          <a:p>
            <a:pPr algn="ctr"/>
            <a:endParaRPr lang="ru-RU" sz="1800" kern="0" dirty="0" smtClean="0">
              <a:latin typeface="+mj-lt"/>
              <a:cs typeface="Arial" panose="020B0604020202020204" pitchFamily="34" charset="0"/>
            </a:endParaRPr>
          </a:p>
        </p:txBody>
      </p:sp>
    </p:spTree>
    <p:extLst>
      <p:ext uri="{BB962C8B-B14F-4D97-AF65-F5344CB8AC3E}">
        <p14:creationId xmlns:p14="http://schemas.microsoft.com/office/powerpoint/2010/main" val="2887541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52529" y="1268764"/>
            <a:ext cx="8647461" cy="553998"/>
          </a:xfrm>
          <a:prstGeom prst="rect">
            <a:avLst/>
          </a:prstGeom>
          <a:noFill/>
        </p:spPr>
        <p:txBody>
          <a:bodyPr wrap="square" rtlCol="0">
            <a:spAutoFit/>
          </a:bodyPr>
          <a:lstStyle/>
          <a:p>
            <a:pPr algn="ctr"/>
            <a:r>
              <a:rPr lang="ru-RU" sz="3000" b="1"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rPr>
              <a:t>Возможности для вузов</a:t>
            </a:r>
            <a:endParaRPr lang="en-GB" sz="3000" b="1"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endParaRPr>
          </a:p>
        </p:txBody>
      </p:sp>
      <p:graphicFrame>
        <p:nvGraphicFramePr>
          <p:cNvPr id="13" name="Diagram 12"/>
          <p:cNvGraphicFramePr/>
          <p:nvPr>
            <p:extLst>
              <p:ext uri="{D42A27DB-BD31-4B8C-83A1-F6EECF244321}">
                <p14:modId xmlns:p14="http://schemas.microsoft.com/office/powerpoint/2010/main" val="3419553589"/>
              </p:ext>
            </p:extLst>
          </p:nvPr>
        </p:nvGraphicFramePr>
        <p:xfrm>
          <a:off x="279400" y="2082800"/>
          <a:ext cx="9499600" cy="3822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10</a:t>
            </a:fld>
            <a:endParaRPr lang="en-GB" sz="1000" dirty="0"/>
          </a:p>
        </p:txBody>
      </p:sp>
    </p:spTree>
    <p:extLst>
      <p:ext uri="{BB962C8B-B14F-4D97-AF65-F5344CB8AC3E}">
        <p14:creationId xmlns:p14="http://schemas.microsoft.com/office/powerpoint/2010/main" val="331347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52529" y="1268764"/>
            <a:ext cx="8647461" cy="553998"/>
          </a:xfrm>
          <a:prstGeom prst="rect">
            <a:avLst/>
          </a:prstGeom>
          <a:noFill/>
        </p:spPr>
        <p:txBody>
          <a:bodyPr wrap="square" rtlCol="0">
            <a:spAutoFit/>
          </a:bodyPr>
          <a:lstStyle/>
          <a:p>
            <a:pPr algn="ctr"/>
            <a:r>
              <a:rPr lang="ru-RU" sz="3000" b="1"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rPr>
              <a:t>Возможности для вузов</a:t>
            </a:r>
            <a:endParaRPr lang="en-GB" sz="3000" b="1"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endParaRPr>
          </a:p>
        </p:txBody>
      </p:sp>
      <p:graphicFrame>
        <p:nvGraphicFramePr>
          <p:cNvPr id="13" name="Diagram 12"/>
          <p:cNvGraphicFramePr/>
          <p:nvPr>
            <p:extLst>
              <p:ext uri="{D42A27DB-BD31-4B8C-83A1-F6EECF244321}">
                <p14:modId xmlns:p14="http://schemas.microsoft.com/office/powerpoint/2010/main" val="1144788587"/>
              </p:ext>
            </p:extLst>
          </p:nvPr>
        </p:nvGraphicFramePr>
        <p:xfrm>
          <a:off x="279400" y="2082800"/>
          <a:ext cx="9499600" cy="3822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11</a:t>
            </a:fld>
            <a:endParaRPr lang="en-GB" sz="1000" dirty="0"/>
          </a:p>
        </p:txBody>
      </p:sp>
    </p:spTree>
    <p:extLst>
      <p:ext uri="{BB962C8B-B14F-4D97-AF65-F5344CB8AC3E}">
        <p14:creationId xmlns:p14="http://schemas.microsoft.com/office/powerpoint/2010/main" val="102008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52529" y="1268764"/>
            <a:ext cx="8647461" cy="553998"/>
          </a:xfrm>
          <a:prstGeom prst="rect">
            <a:avLst/>
          </a:prstGeom>
          <a:noFill/>
        </p:spPr>
        <p:txBody>
          <a:bodyPr wrap="square" rtlCol="0">
            <a:spAutoFit/>
          </a:bodyPr>
          <a:lstStyle/>
          <a:p>
            <a:pPr algn="ctr"/>
            <a:r>
              <a:rPr lang="ru-RU" sz="3000" b="1"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rPr>
              <a:t>Возможности для студентов</a:t>
            </a:r>
            <a:endParaRPr lang="en-GB" sz="3000" b="1"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endParaRPr>
          </a:p>
        </p:txBody>
      </p:sp>
      <p:graphicFrame>
        <p:nvGraphicFramePr>
          <p:cNvPr id="7" name="Diagram 6"/>
          <p:cNvGraphicFramePr/>
          <p:nvPr>
            <p:extLst>
              <p:ext uri="{D42A27DB-BD31-4B8C-83A1-F6EECF244321}">
                <p14:modId xmlns:p14="http://schemas.microsoft.com/office/powerpoint/2010/main" val="3053948266"/>
              </p:ext>
            </p:extLst>
          </p:nvPr>
        </p:nvGraphicFramePr>
        <p:xfrm>
          <a:off x="162959" y="1775479"/>
          <a:ext cx="9626600" cy="4705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258539" y="6210300"/>
            <a:ext cx="8647461" cy="400110"/>
          </a:xfrm>
          <a:prstGeom prst="rect">
            <a:avLst/>
          </a:prstGeom>
          <a:noFill/>
        </p:spPr>
        <p:txBody>
          <a:bodyPr wrap="square" rtlCol="0" anchor="ctr">
            <a:spAutoFit/>
          </a:bodyPr>
          <a:lstStyle/>
          <a:p>
            <a:r>
              <a:rPr lang="ru-RU" sz="2000" i="1" dirty="0">
                <a:solidFill>
                  <a:schemeClr val="accent1">
                    <a:lumMod val="50000"/>
                  </a:schemeClr>
                </a:solidFill>
                <a:latin typeface="Arial" panose="020B0604020202020204" pitchFamily="34" charset="0"/>
              </a:rPr>
              <a:t>Э</a:t>
            </a:r>
            <a:r>
              <a:rPr lang="fr-BE" sz="2000" i="1" dirty="0">
                <a:solidFill>
                  <a:schemeClr val="accent1">
                    <a:lumMod val="50000"/>
                  </a:schemeClr>
                </a:solidFill>
                <a:latin typeface="Arial" panose="020B0604020202020204" pitchFamily="34" charset="0"/>
              </a:rPr>
              <a:t>MA = </a:t>
            </a:r>
            <a:r>
              <a:rPr lang="ru-RU" sz="2000" i="1" dirty="0">
                <a:solidFill>
                  <a:schemeClr val="accent1">
                    <a:lumMod val="50000"/>
                  </a:schemeClr>
                </a:solidFill>
                <a:latin typeface="Arial" panose="020B0604020202020204" pitchFamily="34" charset="0"/>
              </a:rPr>
              <a:t>Ассоциация выпускников Эразмус Мундус </a:t>
            </a:r>
            <a:endParaRPr lang="en-GB" sz="2000" i="1" dirty="0">
              <a:solidFill>
                <a:schemeClr val="accent1">
                  <a:lumMod val="50000"/>
                </a:schemeClr>
              </a:solidFill>
              <a:latin typeface="Arial" panose="020B0604020202020204" pitchFamily="34" charset="0"/>
            </a:endParaRPr>
          </a:p>
        </p:txBody>
      </p:sp>
      <p:sp>
        <p:nvSpPr>
          <p:cNvPr id="10"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12</a:t>
            </a:fld>
            <a:endParaRPr lang="en-GB" sz="1000" dirty="0"/>
          </a:p>
        </p:txBody>
      </p:sp>
    </p:spTree>
    <p:extLst>
      <p:ext uri="{BB962C8B-B14F-4D97-AF65-F5344CB8AC3E}">
        <p14:creationId xmlns:p14="http://schemas.microsoft.com/office/powerpoint/2010/main" val="3022297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360000" y="1224000"/>
            <a:ext cx="9131298" cy="936000"/>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chemeClr val="tx2"/>
              </a:solidFill>
              <a:effectLst/>
              <a:latin typeface="Verdana" pitchFamily="34" charset="0"/>
              <a:sym typeface="Webdings" pitchFamily="18" charset="2"/>
            </a:endParaRPr>
          </a:p>
        </p:txBody>
      </p:sp>
      <p:sp>
        <p:nvSpPr>
          <p:cNvPr id="495618" name="Rectangle 2"/>
          <p:cNvSpPr>
            <a:spLocks noGrp="1" noChangeArrowheads="1"/>
          </p:cNvSpPr>
          <p:nvPr>
            <p:ph type="title"/>
          </p:nvPr>
        </p:nvSpPr>
        <p:spPr>
          <a:xfrm>
            <a:off x="93306" y="1306290"/>
            <a:ext cx="9657184" cy="771892"/>
          </a:xfrm>
        </p:spPr>
        <p:txBody>
          <a:bodyPr/>
          <a:lstStyle/>
          <a:p>
            <a:pPr algn="ctr" eaLnBrk="1" hangingPunct="1"/>
            <a:r>
              <a:rPr lang="ru-RU"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Извлеченные уроки из ЭМ СМС за </a:t>
            </a:r>
            <a:r>
              <a:rPr lang="en-GB"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2004-2013</a:t>
            </a:r>
            <a:r>
              <a:rPr lang="ru-RU" sz="3000" dirty="0" err="1"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гг</a:t>
            </a:r>
            <a:endParaRPr lang="en-GB"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7" name="Content Placeholder 6"/>
          <p:cNvSpPr>
            <a:spLocks noGrp="1"/>
          </p:cNvSpPr>
          <p:nvPr>
            <p:ph idx="1"/>
          </p:nvPr>
        </p:nvSpPr>
        <p:spPr>
          <a:xfrm>
            <a:off x="93306" y="2173188"/>
            <a:ext cx="9666514" cy="4429497"/>
          </a:xfrm>
        </p:spPr>
        <p:txBody>
          <a:bodyPr anchor="ctr"/>
          <a:lstStyle/>
          <a:p>
            <a:pPr marL="342900" lvl="1" indent="-342900">
              <a:spcBef>
                <a:spcPts val="0"/>
              </a:spcBef>
              <a:buClr>
                <a:srgbClr val="C00000"/>
              </a:buClr>
              <a:buFont typeface="Wingdings" panose="05000000000000000000" pitchFamily="2" charset="2"/>
              <a:buChar char="§"/>
            </a:pP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Инвестировать в программы </a:t>
            </a: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стажировки</a:t>
            </a:r>
            <a:endParaRPr lang="en-GB" sz="2400" b="1"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endParaRPr lang="en-GB" sz="2400" b="1"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r>
              <a:rPr lang="ru-RU" sz="2400" b="1" dirty="0" smtClean="0">
                <a:solidFill>
                  <a:schemeClr val="tx2"/>
                </a:solidFill>
                <a:latin typeface="Arial" panose="020B0604020202020204" pitchFamily="34" charset="0"/>
                <a:ea typeface="Arial Unicode MS" pitchFamily="34" charset="-128"/>
                <a:cs typeface="Arial" panose="020B0604020202020204" pitchFamily="34" charset="0"/>
              </a:rPr>
              <a:t>Участие неакадемических организаций в разработке учебной программы и оценке выполнения </a:t>
            </a: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Разработка дополнительных компетенций для студентов ЭМ</a:t>
            </a: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r>
              <a:rPr lang="ru-RU" sz="2400" b="1" dirty="0" smtClean="0">
                <a:solidFill>
                  <a:schemeClr val="tx2"/>
                </a:solidFill>
                <a:latin typeface="Arial" panose="020B0604020202020204" pitchFamily="34" charset="0"/>
                <a:ea typeface="Arial Unicode MS" pitchFamily="34" charset="-128"/>
                <a:cs typeface="Arial" panose="020B0604020202020204" pitchFamily="34" charset="0"/>
              </a:rPr>
              <a:t>Бизнес план и план по маркетингу для обеспечения финансовой устойчивости </a:t>
            </a: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342900" lvl="1" indent="-342900">
              <a:spcBef>
                <a:spcPts val="0"/>
              </a:spcBef>
              <a:buClr>
                <a:srgbClr val="C00000"/>
              </a:buClr>
              <a:buFont typeface="Wingdings" panose="05000000000000000000" pitchFamily="2" charset="2"/>
              <a:buChar char="§"/>
            </a:pP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Мероприятия по распространению с целью повышения узнаваемости и признания присвоенных совместных степеней </a:t>
            </a:r>
            <a:r>
              <a:rPr lang="en-GB" sz="24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среди академического и бизнес сообществ</a:t>
            </a:r>
            <a:endParaRPr lang="en-GB" sz="2400" dirty="0">
              <a:solidFill>
                <a:schemeClr val="tx2"/>
              </a:solidFill>
              <a:latin typeface="Arial" panose="020B0604020202020204" pitchFamily="34" charset="0"/>
              <a:cs typeface="Arial" panose="020B0604020202020204" pitchFamily="34" charset="0"/>
            </a:endParaRPr>
          </a:p>
        </p:txBody>
      </p:sp>
      <p:sp>
        <p:nvSpPr>
          <p:cNvPr id="8"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13</a:t>
            </a:fld>
            <a:endParaRPr lang="en-GB" sz="1000" dirty="0"/>
          </a:p>
        </p:txBody>
      </p:sp>
    </p:spTree>
    <p:extLst>
      <p:ext uri="{BB962C8B-B14F-4D97-AF65-F5344CB8AC3E}">
        <p14:creationId xmlns:p14="http://schemas.microsoft.com/office/powerpoint/2010/main" val="3651745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0" y="2082800"/>
            <a:ext cx="9906000" cy="3886200"/>
          </a:xfrm>
        </p:spPr>
        <p:txBody>
          <a:bodyPr anchor="ctr"/>
          <a:lstStyle/>
          <a:p>
            <a:pPr marL="533400" lvl="1" indent="-533400">
              <a:lnSpc>
                <a:spcPct val="150000"/>
              </a:lnSpc>
              <a:spcBef>
                <a:spcPts val="0"/>
              </a:spcBef>
              <a:spcAft>
                <a:spcPts val="1200"/>
              </a:spcAft>
              <a:buClr>
                <a:srgbClr val="C00000"/>
              </a:buClr>
              <a:buSzPct val="90000"/>
              <a:buFont typeface="Wingdings" panose="05000000000000000000" pitchFamily="2" charset="2"/>
              <a:buChar char="v"/>
              <a:defRPr/>
            </a:pP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Оценка заявок по одноэтапной процедуре </a:t>
            </a:r>
            <a:endParaRPr lang="fr-BE"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533400" lvl="1" indent="-533400">
              <a:spcBef>
                <a:spcPts val="0"/>
              </a:spcBef>
              <a:spcAft>
                <a:spcPts val="600"/>
              </a:spcAft>
              <a:buClr>
                <a:srgbClr val="C00000"/>
              </a:buClr>
              <a:buSzPct val="90000"/>
              <a:buFont typeface="Wingdings" panose="05000000000000000000" pitchFamily="2" charset="2"/>
              <a:buChar char="v"/>
              <a:defRPr/>
            </a:pP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Упрощенная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оценка по дополнительным критериям присвоения </a:t>
            </a:r>
            <a:r>
              <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линия </a:t>
            </a:r>
            <a:r>
              <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4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и стипендии </a:t>
            </a:r>
            <a:r>
              <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EDF)</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endParaRPr lang="fr-BE"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533400" lvl="1" indent="-533400">
              <a:spcBef>
                <a:spcPts val="0"/>
              </a:spcBef>
              <a:spcAft>
                <a:spcPts val="1200"/>
              </a:spcAft>
              <a:buClr>
                <a:srgbClr val="C00000"/>
              </a:buClr>
              <a:buSzPct val="90000"/>
              <a:buFont typeface="Wingdings" panose="05000000000000000000" pitchFamily="2" charset="2"/>
              <a:buChar char="v"/>
              <a:defRPr/>
            </a:pP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Возросшее </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и гарантированное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количество</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ЭМ СМС стипендий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(максимум 20</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стипендий для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набора) и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ряд </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проектов ЭМ СМС,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запланированных к финансированию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a:t>
            </a:r>
            <a:r>
              <a:rPr lang="en-GB"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35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ЭМ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СМС)</a:t>
            </a:r>
            <a:endParaRPr lang="en-GB" altLang="en-US" kern="1200" dirty="0">
              <a:solidFill>
                <a:schemeClr val="tx2"/>
              </a:solidFill>
              <a:latin typeface="Arial" panose="020B0604020202020204" pitchFamily="34" charset="0"/>
              <a:cs typeface="Arial" panose="020B0604020202020204" pitchFamily="34" charset="0"/>
              <a:sym typeface="Webdings" pitchFamily="18" charset="2"/>
            </a:endParaRPr>
          </a:p>
          <a:p>
            <a:pPr marL="533400" lvl="1" indent="-533400">
              <a:spcBef>
                <a:spcPts val="0"/>
              </a:spcBef>
              <a:spcAft>
                <a:spcPts val="1200"/>
              </a:spcAft>
              <a:buClr>
                <a:srgbClr val="C00000"/>
              </a:buClr>
              <a:buSzPct val="90000"/>
              <a:buFont typeface="Wingdings" panose="05000000000000000000" pitchFamily="2" charset="2"/>
              <a:buChar char="v"/>
              <a:defRPr/>
            </a:pPr>
            <a:r>
              <a:rPr lang="ru-RU" altLang="en-US" kern="1200" dirty="0" smtClean="0">
                <a:solidFill>
                  <a:schemeClr val="tx2"/>
                </a:solidFill>
                <a:latin typeface="Arial" panose="020B0604020202020204" pitchFamily="34" charset="0"/>
                <a:ea typeface="+mn-ea"/>
                <a:cs typeface="Arial" panose="020B0604020202020204" pitchFamily="34" charset="0"/>
                <a:sym typeface="Webdings" pitchFamily="18" charset="2"/>
              </a:rPr>
              <a:t>Консорциум может получить до 8 дополнительных стипендий за один набор из целевых регионов </a:t>
            </a:r>
            <a:endParaRPr lang="en-GB" altLang="en-US" b="1" kern="1200" dirty="0" smtClean="0">
              <a:solidFill>
                <a:schemeClr val="tx2"/>
              </a:solidFill>
              <a:latin typeface="Arial" panose="020B0604020202020204" pitchFamily="34" charset="0"/>
              <a:ea typeface="+mn-ea"/>
              <a:cs typeface="Arial" panose="020B0604020202020204" pitchFamily="34" charset="0"/>
              <a:sym typeface="Webdings" pitchFamily="18" charset="2"/>
            </a:endParaRPr>
          </a:p>
        </p:txBody>
      </p:sp>
      <p:sp>
        <p:nvSpPr>
          <p:cNvPr id="20482" name="Title 1"/>
          <p:cNvSpPr>
            <a:spLocks noGrp="1"/>
          </p:cNvSpPr>
          <p:nvPr>
            <p:ph type="title"/>
          </p:nvPr>
        </p:nvSpPr>
        <p:spPr>
          <a:xfrm>
            <a:off x="177800" y="1244604"/>
            <a:ext cx="9474200" cy="663575"/>
          </a:xfrm>
        </p:spPr>
        <p:txBody>
          <a:bodyPr/>
          <a:lstStyle/>
          <a:p>
            <a:pPr algn="ctr" eaLnBrk="1" hangingPunct="1"/>
            <a:r>
              <a:rPr lang="ru-RU" altLang="en-US" sz="3200" spc="2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Новые элементы в Конкурсе ЭМ </a:t>
            </a:r>
            <a:r>
              <a:rPr lang="ru-RU" altLang="en-US" sz="3200" spc="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СМС в 2017 г</a:t>
            </a:r>
            <a:endParaRPr lang="en-GB" altLang="en-US" sz="3000" u="sng" spc="2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5"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14</a:t>
            </a:fld>
            <a:endParaRPr lang="en-GB" sz="1000" dirty="0"/>
          </a:p>
        </p:txBody>
      </p:sp>
    </p:spTree>
    <p:extLst>
      <p:ext uri="{BB962C8B-B14F-4D97-AF65-F5344CB8AC3E}">
        <p14:creationId xmlns:p14="http://schemas.microsoft.com/office/powerpoint/2010/main" val="206630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 y="1193804"/>
            <a:ext cx="8509000" cy="663575"/>
          </a:xfrm>
        </p:spPr>
        <p:txBody>
          <a:bodyPr/>
          <a:lstStyle/>
          <a:p>
            <a:pPr algn="r" eaLnBrk="1" hangingPunct="1">
              <a:defRPr/>
            </a:pP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Участие в качестве Организации </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(1)</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24579" name="Content Placeholder 2"/>
          <p:cNvSpPr>
            <a:spLocks noGrp="1"/>
          </p:cNvSpPr>
          <p:nvPr>
            <p:ph idx="1"/>
          </p:nvPr>
        </p:nvSpPr>
        <p:spPr>
          <a:xfrm>
            <a:off x="0" y="2103438"/>
            <a:ext cx="9906000" cy="4487862"/>
          </a:xfrm>
        </p:spPr>
        <p:txBody>
          <a:bodyPr anchor="ctr"/>
          <a:lstStyle/>
          <a:p>
            <a:pPr marL="542925" indent="-361950" eaLnBrk="1" hangingPunct="1">
              <a:spcBef>
                <a:spcPct val="0"/>
              </a:spcBef>
              <a:spcAft>
                <a:spcPts val="600"/>
              </a:spcAft>
              <a:buClr>
                <a:srgbClr val="C00000"/>
              </a:buClr>
              <a:buSzPct val="90000"/>
              <a:buFont typeface="Wingdings" pitchFamily="2" charset="2"/>
              <a:buChar char="§"/>
              <a:defRPr/>
            </a:pPr>
            <a:r>
              <a:rPr lang="ru-RU" altLang="en-US" sz="2400" dirty="0" smtClean="0">
                <a:solidFill>
                  <a:schemeClr val="tx2"/>
                </a:solidFill>
                <a:latin typeface="Arial" panose="020B0604020202020204" pitchFamily="34" charset="0"/>
                <a:cs typeface="Arial" panose="020B0604020202020204" pitchFamily="34" charset="0"/>
              </a:rPr>
              <a:t>ЭМ СМС </a:t>
            </a:r>
            <a:r>
              <a:rPr lang="ru-RU" altLang="en-US" sz="2400" dirty="0">
                <a:solidFill>
                  <a:schemeClr val="tx2"/>
                </a:solidFill>
                <a:latin typeface="Arial" panose="020B0604020202020204" pitchFamily="34" charset="0"/>
                <a:cs typeface="Arial" panose="020B0604020202020204" pitchFamily="34" charset="0"/>
              </a:rPr>
              <a:t>открыты для </a:t>
            </a:r>
            <a:r>
              <a:rPr lang="ru-RU" altLang="en-US" sz="2400" b="1" dirty="0">
                <a:solidFill>
                  <a:schemeClr val="tx2"/>
                </a:solidFill>
                <a:latin typeface="Arial" panose="020B0604020202020204" pitchFamily="34" charset="0"/>
                <a:cs typeface="Arial" panose="020B0604020202020204" pitchFamily="34" charset="0"/>
              </a:rPr>
              <a:t>государственных</a:t>
            </a:r>
            <a:r>
              <a:rPr lang="ru-RU" altLang="en-US" sz="2400" dirty="0">
                <a:solidFill>
                  <a:schemeClr val="tx2"/>
                </a:solidFill>
                <a:latin typeface="Arial" panose="020B0604020202020204" pitchFamily="34" charset="0"/>
                <a:cs typeface="Arial" panose="020B0604020202020204" pitchFamily="34" charset="0"/>
              </a:rPr>
              <a:t> или </a:t>
            </a:r>
            <a:r>
              <a:rPr lang="ru-RU" altLang="en-US" sz="2400" b="1" dirty="0">
                <a:solidFill>
                  <a:schemeClr val="tx2"/>
                </a:solidFill>
                <a:latin typeface="Arial" panose="020B0604020202020204" pitchFamily="34" charset="0"/>
                <a:cs typeface="Arial" panose="020B0604020202020204" pitchFamily="34" charset="0"/>
              </a:rPr>
              <a:t>частных</a:t>
            </a:r>
            <a:r>
              <a:rPr lang="ru-RU" altLang="en-US" sz="2400" dirty="0">
                <a:solidFill>
                  <a:schemeClr val="tx2"/>
                </a:solidFill>
                <a:latin typeface="Arial" panose="020B0604020202020204" pitchFamily="34" charset="0"/>
                <a:cs typeface="Arial" panose="020B0604020202020204" pitchFamily="34" charset="0"/>
              </a:rPr>
              <a:t> организаций в </a:t>
            </a:r>
            <a:r>
              <a:rPr lang="ru-RU" altLang="en-US" sz="2400" dirty="0" smtClean="0">
                <a:solidFill>
                  <a:schemeClr val="tx2"/>
                </a:solidFill>
                <a:latin typeface="Arial" panose="020B0604020202020204" pitchFamily="34" charset="0"/>
                <a:cs typeface="Arial" panose="020B0604020202020204" pitchFamily="34" charset="0"/>
              </a:rPr>
              <a:t>Странах </a:t>
            </a:r>
            <a:r>
              <a:rPr lang="ru-RU" altLang="en-US" sz="2400" b="1" dirty="0" smtClean="0">
                <a:solidFill>
                  <a:schemeClr val="tx2"/>
                </a:solidFill>
                <a:latin typeface="Arial" panose="020B0604020202020204" pitchFamily="34" charset="0"/>
                <a:cs typeface="Arial" panose="020B0604020202020204" pitchFamily="34" charset="0"/>
              </a:rPr>
              <a:t>Программы</a:t>
            </a:r>
            <a:r>
              <a:rPr lang="ru-RU" altLang="en-US" sz="2400" dirty="0" smtClean="0">
                <a:solidFill>
                  <a:schemeClr val="tx2"/>
                </a:solidFill>
                <a:latin typeface="Arial" panose="020B0604020202020204" pitchFamily="34" charset="0"/>
                <a:cs typeface="Arial" panose="020B0604020202020204" pitchFamily="34" charset="0"/>
              </a:rPr>
              <a:t> </a:t>
            </a:r>
            <a:r>
              <a:rPr lang="ru-RU" altLang="en-US" sz="2400" dirty="0">
                <a:solidFill>
                  <a:schemeClr val="tx2"/>
                </a:solidFill>
                <a:latin typeface="Arial" panose="020B0604020202020204" pitchFamily="34" charset="0"/>
                <a:cs typeface="Arial" panose="020B0604020202020204" pitchFamily="34" charset="0"/>
              </a:rPr>
              <a:t>или </a:t>
            </a:r>
            <a:r>
              <a:rPr lang="ru-RU" altLang="en-US" sz="2400" dirty="0" smtClean="0">
                <a:solidFill>
                  <a:schemeClr val="tx2"/>
                </a:solidFill>
                <a:latin typeface="Arial" panose="020B0604020202020204" pitchFamily="34" charset="0"/>
                <a:cs typeface="Arial" panose="020B0604020202020204" pitchFamily="34" charset="0"/>
              </a:rPr>
              <a:t>Странах </a:t>
            </a:r>
            <a:r>
              <a:rPr lang="ru-RU" altLang="en-US" sz="2400" b="1" dirty="0" smtClean="0">
                <a:solidFill>
                  <a:schemeClr val="tx2"/>
                </a:solidFill>
                <a:latin typeface="Arial" panose="020B0604020202020204" pitchFamily="34" charset="0"/>
                <a:cs typeface="Arial" panose="020B0604020202020204" pitchFamily="34" charset="0"/>
              </a:rPr>
              <a:t>Партнерах</a:t>
            </a:r>
            <a:endParaRPr lang="en-GB" altLang="en-US" sz="2400" dirty="0" smtClean="0">
              <a:solidFill>
                <a:schemeClr val="tx2"/>
              </a:solidFill>
              <a:latin typeface="Arial" panose="020B0604020202020204" pitchFamily="34" charset="0"/>
              <a:cs typeface="Arial" panose="020B0604020202020204" pitchFamily="34" charset="0"/>
            </a:endParaRPr>
          </a:p>
          <a:p>
            <a:pPr marL="885825" lvl="1" indent="-342900" eaLnBrk="1" hangingPunct="1">
              <a:spcBef>
                <a:spcPct val="0"/>
              </a:spcBef>
              <a:buClr>
                <a:srgbClr val="C00000"/>
              </a:buClr>
              <a:buSzPct val="90000"/>
              <a:buFont typeface="Wingdings" panose="05000000000000000000" pitchFamily="2" charset="2"/>
              <a:buChar char="Ø"/>
              <a:defRPr/>
            </a:pPr>
            <a:r>
              <a:rPr lang="ru-RU" altLang="en-US" sz="2000" dirty="0" smtClean="0">
                <a:solidFill>
                  <a:schemeClr val="tx2"/>
                </a:solidFill>
                <a:latin typeface="Arial" panose="020B0604020202020204" pitchFamily="34" charset="0"/>
                <a:cs typeface="Arial" panose="020B0604020202020204" pitchFamily="34" charset="0"/>
              </a:rPr>
              <a:t>ВУЗов</a:t>
            </a:r>
            <a:endParaRPr lang="en-GB" altLang="en-US" sz="2000" dirty="0" smtClean="0">
              <a:solidFill>
                <a:schemeClr val="tx2"/>
              </a:solidFill>
              <a:latin typeface="Arial" panose="020B0604020202020204" pitchFamily="34" charset="0"/>
              <a:cs typeface="Arial" panose="020B0604020202020204" pitchFamily="34" charset="0"/>
            </a:endParaRPr>
          </a:p>
          <a:p>
            <a:pPr marL="885825" lvl="1" indent="-342900" eaLnBrk="1" hangingPunct="1">
              <a:spcBef>
                <a:spcPct val="0"/>
              </a:spcBef>
              <a:spcAft>
                <a:spcPts val="600"/>
              </a:spcAft>
              <a:buClr>
                <a:srgbClr val="C00000"/>
              </a:buClr>
              <a:buSzPct val="90000"/>
              <a:buFont typeface="Wingdings" panose="05000000000000000000" pitchFamily="2" charset="2"/>
              <a:buChar char="Ø"/>
              <a:defRPr/>
            </a:pPr>
            <a:r>
              <a:rPr lang="ru-RU" altLang="en-US" sz="2000" dirty="0" smtClean="0">
                <a:solidFill>
                  <a:schemeClr val="tx2"/>
                </a:solidFill>
                <a:latin typeface="Arial" panose="020B0604020202020204" pitchFamily="34" charset="0"/>
                <a:cs typeface="Arial" panose="020B0604020202020204" pitchFamily="34" charset="0"/>
              </a:rPr>
              <a:t>Неакадемических </a:t>
            </a:r>
            <a:r>
              <a:rPr lang="ru-RU" altLang="en-US" sz="2000" dirty="0">
                <a:solidFill>
                  <a:schemeClr val="tx2"/>
                </a:solidFill>
                <a:latin typeface="Arial" panose="020B0604020202020204" pitchFamily="34" charset="0"/>
                <a:cs typeface="Arial" panose="020B0604020202020204" pitchFamily="34" charset="0"/>
              </a:rPr>
              <a:t>партнеров (предприятий, некоммерческих организаций, НПО, </a:t>
            </a:r>
            <a:r>
              <a:rPr lang="ru-RU" altLang="en-US" sz="2000" dirty="0" smtClean="0">
                <a:solidFill>
                  <a:schemeClr val="tx2"/>
                </a:solidFill>
                <a:latin typeface="Arial" panose="020B0604020202020204" pitchFamily="34" charset="0"/>
                <a:cs typeface="Arial" panose="020B0604020202020204" pitchFamily="34" charset="0"/>
              </a:rPr>
              <a:t>фондов </a:t>
            </a:r>
            <a:r>
              <a:rPr lang="ru-RU" altLang="en-US" sz="2000" dirty="0">
                <a:solidFill>
                  <a:schemeClr val="tx2"/>
                </a:solidFill>
                <a:latin typeface="Arial" panose="020B0604020202020204" pitchFamily="34" charset="0"/>
                <a:cs typeface="Arial" panose="020B0604020202020204" pitchFamily="34" charset="0"/>
              </a:rPr>
              <a:t>и т.д</a:t>
            </a:r>
            <a:r>
              <a:rPr lang="ru-RU" altLang="en-US" sz="2000" dirty="0" smtClean="0">
                <a:solidFill>
                  <a:schemeClr val="tx2"/>
                </a:solidFill>
                <a:latin typeface="Arial" panose="020B0604020202020204" pitchFamily="34" charset="0"/>
                <a:cs typeface="Arial" panose="020B0604020202020204" pitchFamily="34" charset="0"/>
              </a:rPr>
              <a:t>.</a:t>
            </a:r>
            <a:r>
              <a:rPr lang="en-GB" altLang="en-US" sz="2000" dirty="0" smtClean="0">
                <a:solidFill>
                  <a:schemeClr val="tx2"/>
                </a:solidFill>
                <a:latin typeface="Arial" panose="020B0604020202020204" pitchFamily="34" charset="0"/>
                <a:cs typeface="Arial" panose="020B0604020202020204" pitchFamily="34" charset="0"/>
              </a:rPr>
              <a:t>)</a:t>
            </a:r>
          </a:p>
          <a:p>
            <a:pPr marL="542925" indent="-361950" eaLnBrk="1" hangingPunct="1">
              <a:spcBef>
                <a:spcPts val="600"/>
              </a:spcBef>
              <a:spcAft>
                <a:spcPts val="600"/>
              </a:spcAft>
              <a:buClr>
                <a:srgbClr val="C00000"/>
              </a:buClr>
              <a:buSzPct val="90000"/>
              <a:buFont typeface="Wingdings" pitchFamily="2" charset="2"/>
              <a:buChar char="§"/>
              <a:defRPr/>
            </a:pPr>
            <a:r>
              <a:rPr lang="ru-RU" altLang="en-US" sz="2400" b="1" u="sng" dirty="0" smtClean="0">
                <a:solidFill>
                  <a:schemeClr val="tx2"/>
                </a:solidFill>
                <a:latin typeface="Arial" panose="020B0604020202020204" pitchFamily="34" charset="0"/>
                <a:cs typeface="Arial" panose="020B0604020202020204" pitchFamily="34" charset="0"/>
              </a:rPr>
              <a:t>Заявителем</a:t>
            </a:r>
            <a:r>
              <a:rPr lang="ru-RU" altLang="en-US" sz="2400" b="1" dirty="0" smtClean="0">
                <a:solidFill>
                  <a:schemeClr val="tx2"/>
                </a:solidFill>
                <a:latin typeface="Arial" panose="020B0604020202020204" pitchFamily="34" charset="0"/>
                <a:cs typeface="Arial" panose="020B0604020202020204" pitchFamily="34" charset="0"/>
              </a:rPr>
              <a:t> </a:t>
            </a:r>
            <a:r>
              <a:rPr lang="ru-RU" altLang="en-US" sz="2400" dirty="0" smtClean="0">
                <a:solidFill>
                  <a:schemeClr val="tx2"/>
                </a:solidFill>
                <a:latin typeface="Arial" panose="020B0604020202020204" pitchFamily="34" charset="0"/>
                <a:cs typeface="Arial" panose="020B0604020202020204" pitchFamily="34" charset="0"/>
              </a:rPr>
              <a:t>должен </a:t>
            </a:r>
            <a:r>
              <a:rPr lang="ru-RU" altLang="en-US" sz="2400" dirty="0">
                <a:solidFill>
                  <a:schemeClr val="tx2"/>
                </a:solidFill>
                <a:latin typeface="Arial" panose="020B0604020202020204" pitchFamily="34" charset="0"/>
                <a:cs typeface="Arial" panose="020B0604020202020204" pitchFamily="34" charset="0"/>
              </a:rPr>
              <a:t>быть </a:t>
            </a:r>
            <a:r>
              <a:rPr lang="ru-RU" altLang="en-US" sz="2400" b="1" dirty="0" smtClean="0">
                <a:solidFill>
                  <a:schemeClr val="tx2"/>
                </a:solidFill>
                <a:latin typeface="Arial" panose="020B0604020202020204" pitchFamily="34" charset="0"/>
                <a:cs typeface="Arial" panose="020B0604020202020204" pitchFamily="34" charset="0"/>
              </a:rPr>
              <a:t>ВУЗ</a:t>
            </a:r>
            <a:r>
              <a:rPr lang="ru-RU" altLang="en-US" sz="2400" dirty="0" smtClean="0">
                <a:solidFill>
                  <a:schemeClr val="tx2"/>
                </a:solidFill>
                <a:latin typeface="Arial" panose="020B0604020202020204" pitchFamily="34" charset="0"/>
                <a:cs typeface="Arial" panose="020B0604020202020204" pitchFamily="34" charset="0"/>
              </a:rPr>
              <a:t>, основанный </a:t>
            </a:r>
            <a:r>
              <a:rPr lang="ru-RU" altLang="en-US" sz="2400" dirty="0">
                <a:solidFill>
                  <a:schemeClr val="tx2"/>
                </a:solidFill>
                <a:latin typeface="Arial" panose="020B0604020202020204" pitchFamily="34" charset="0"/>
                <a:cs typeface="Arial" panose="020B0604020202020204" pitchFamily="34" charset="0"/>
              </a:rPr>
              <a:t>в </a:t>
            </a:r>
            <a:r>
              <a:rPr lang="ru-RU" altLang="en-US" sz="2400" dirty="0" smtClean="0">
                <a:solidFill>
                  <a:schemeClr val="tx2"/>
                </a:solidFill>
                <a:latin typeface="Arial" panose="020B0604020202020204" pitchFamily="34" charset="0"/>
                <a:cs typeface="Arial" panose="020B0604020202020204" pitchFamily="34" charset="0"/>
              </a:rPr>
              <a:t>Стране Программы</a:t>
            </a:r>
            <a:r>
              <a:rPr lang="ru-RU" altLang="en-US" sz="2400" dirty="0">
                <a:solidFill>
                  <a:schemeClr val="tx2"/>
                </a:solidFill>
                <a:latin typeface="Arial" panose="020B0604020202020204" pitchFamily="34" charset="0"/>
                <a:cs typeface="Arial" panose="020B0604020202020204" pitchFamily="34" charset="0"/>
              </a:rPr>
              <a:t>. </a:t>
            </a:r>
            <a:r>
              <a:rPr lang="ru-RU" altLang="en-US" sz="2400" dirty="0" smtClean="0">
                <a:solidFill>
                  <a:schemeClr val="tx2"/>
                </a:solidFill>
                <a:latin typeface="Arial" panose="020B0604020202020204" pitchFamily="34" charset="0"/>
                <a:cs typeface="Arial" panose="020B0604020202020204" pitchFamily="34" charset="0"/>
              </a:rPr>
              <a:t>Этот </a:t>
            </a:r>
            <a:r>
              <a:rPr lang="ru-RU" altLang="en-US" sz="2400" dirty="0">
                <a:solidFill>
                  <a:schemeClr val="tx2"/>
                </a:solidFill>
                <a:latin typeface="Arial" panose="020B0604020202020204" pitchFamily="34" charset="0"/>
                <a:cs typeface="Arial" panose="020B0604020202020204" pitchFamily="34" charset="0"/>
              </a:rPr>
              <a:t>вуз </a:t>
            </a:r>
            <a:r>
              <a:rPr lang="ru-RU" altLang="en-US" sz="2400" dirty="0" smtClean="0">
                <a:solidFill>
                  <a:schemeClr val="tx2"/>
                </a:solidFill>
                <a:latin typeface="Arial" panose="020B0604020202020204" pitchFamily="34" charset="0"/>
                <a:cs typeface="Arial" panose="020B0604020202020204" pitchFamily="34" charset="0"/>
              </a:rPr>
              <a:t>подает заявку </a:t>
            </a:r>
            <a:r>
              <a:rPr lang="ru-RU" altLang="en-US" sz="2400" dirty="0">
                <a:solidFill>
                  <a:schemeClr val="tx2"/>
                </a:solidFill>
                <a:latin typeface="Arial" panose="020B0604020202020204" pitchFamily="34" charset="0"/>
                <a:cs typeface="Arial" panose="020B0604020202020204" pitchFamily="34" charset="0"/>
              </a:rPr>
              <a:t>от имени консорциума </a:t>
            </a:r>
            <a:r>
              <a:rPr lang="ru-RU" altLang="en-US" sz="2400" dirty="0" smtClean="0">
                <a:solidFill>
                  <a:schemeClr val="tx2"/>
                </a:solidFill>
                <a:latin typeface="Arial" panose="020B0604020202020204" pitchFamily="34" charset="0"/>
                <a:cs typeface="Arial" panose="020B0604020202020204" pitchFamily="34" charset="0"/>
              </a:rPr>
              <a:t>ЭМ СМС</a:t>
            </a:r>
            <a:r>
              <a:rPr lang="en-GB" altLang="en-US" sz="2400" dirty="0" smtClean="0">
                <a:solidFill>
                  <a:schemeClr val="tx2"/>
                </a:solidFill>
                <a:latin typeface="Arial" panose="020B0604020202020204" pitchFamily="34" charset="0"/>
                <a:cs typeface="Arial" panose="020B0604020202020204" pitchFamily="34" charset="0"/>
              </a:rPr>
              <a:t>.</a:t>
            </a:r>
          </a:p>
          <a:p>
            <a:pPr marL="542925" indent="-361950" eaLnBrk="1" hangingPunct="1">
              <a:spcBef>
                <a:spcPts val="600"/>
              </a:spcBef>
              <a:spcAft>
                <a:spcPts val="600"/>
              </a:spcAft>
              <a:buClr>
                <a:srgbClr val="C00000"/>
              </a:buClr>
              <a:buSzPct val="90000"/>
              <a:buFont typeface="Wingdings" pitchFamily="2" charset="2"/>
              <a:buChar char="§"/>
              <a:defRPr/>
            </a:pPr>
            <a:r>
              <a:rPr lang="ru-RU" altLang="en-US" sz="2400" b="1" u="sng" dirty="0">
                <a:solidFill>
                  <a:schemeClr val="tx2"/>
                </a:solidFill>
                <a:latin typeface="Arial" panose="020B0604020202020204" pitchFamily="34" charset="0"/>
                <a:cs typeface="Arial" panose="020B0604020202020204" pitchFamily="34" charset="0"/>
              </a:rPr>
              <a:t>Минимальный </a:t>
            </a:r>
            <a:r>
              <a:rPr lang="ru-RU" altLang="en-US" sz="2400" b="1" dirty="0">
                <a:solidFill>
                  <a:schemeClr val="tx2"/>
                </a:solidFill>
                <a:latin typeface="Arial" panose="020B0604020202020204" pitchFamily="34" charset="0"/>
                <a:cs typeface="Arial" panose="020B0604020202020204" pitchFamily="34" charset="0"/>
              </a:rPr>
              <a:t>состав </a:t>
            </a:r>
            <a:r>
              <a:rPr lang="ru-RU" altLang="en-US" sz="2400" b="1" dirty="0" smtClean="0">
                <a:solidFill>
                  <a:schemeClr val="tx2"/>
                </a:solidFill>
                <a:latin typeface="Arial" panose="020B0604020202020204" pitchFamily="34" charset="0"/>
                <a:cs typeface="Arial" panose="020B0604020202020204" pitchFamily="34" charset="0"/>
              </a:rPr>
              <a:t>консорциума ЭМ СМС: </a:t>
            </a:r>
            <a:r>
              <a:rPr lang="ru-RU" altLang="en-US" sz="2400" b="1" dirty="0">
                <a:solidFill>
                  <a:schemeClr val="tx2"/>
                </a:solidFill>
                <a:latin typeface="Arial" panose="020B0604020202020204" pitchFamily="34" charset="0"/>
                <a:cs typeface="Arial" panose="020B0604020202020204" pitchFamily="34" charset="0"/>
              </a:rPr>
              <a:t>3 </a:t>
            </a:r>
            <a:r>
              <a:rPr lang="ru-RU" altLang="en-US" sz="2400" b="1" dirty="0" smtClean="0">
                <a:solidFill>
                  <a:schemeClr val="tx2"/>
                </a:solidFill>
                <a:latin typeface="Arial" panose="020B0604020202020204" pitchFamily="34" charset="0"/>
                <a:cs typeface="Arial" panose="020B0604020202020204" pitchFamily="34" charset="0"/>
              </a:rPr>
              <a:t>Вуза </a:t>
            </a:r>
            <a:r>
              <a:rPr lang="ru-RU" altLang="en-US" sz="2400" dirty="0">
                <a:solidFill>
                  <a:schemeClr val="tx2"/>
                </a:solidFill>
                <a:latin typeface="Arial" panose="020B0604020202020204" pitchFamily="34" charset="0"/>
                <a:cs typeface="Arial" panose="020B0604020202020204" pitchFamily="34" charset="0"/>
              </a:rPr>
              <a:t>в качестве</a:t>
            </a:r>
            <a:r>
              <a:rPr lang="ru-RU" altLang="en-US" sz="2400" b="1" dirty="0">
                <a:solidFill>
                  <a:schemeClr val="tx2"/>
                </a:solidFill>
                <a:latin typeface="Arial" panose="020B0604020202020204" pitchFamily="34" charset="0"/>
                <a:cs typeface="Arial" panose="020B0604020202020204" pitchFamily="34" charset="0"/>
              </a:rPr>
              <a:t> партнеров </a:t>
            </a:r>
            <a:r>
              <a:rPr lang="ru-RU" altLang="en-US" sz="2400" b="1" dirty="0" smtClean="0">
                <a:solidFill>
                  <a:schemeClr val="tx2"/>
                </a:solidFill>
                <a:latin typeface="Arial" panose="020B0604020202020204" pitchFamily="34" charset="0"/>
                <a:cs typeface="Arial" panose="020B0604020202020204" pitchFamily="34" charset="0"/>
              </a:rPr>
              <a:t>(включая координатора</a:t>
            </a:r>
            <a:r>
              <a:rPr lang="ru-RU" altLang="en-US" sz="2400" b="1" dirty="0">
                <a:solidFill>
                  <a:schemeClr val="tx2"/>
                </a:solidFill>
                <a:latin typeface="Arial" panose="020B0604020202020204" pitchFamily="34" charset="0"/>
                <a:cs typeface="Arial" panose="020B0604020202020204" pitchFamily="34" charset="0"/>
              </a:rPr>
              <a:t>) </a:t>
            </a:r>
            <a:r>
              <a:rPr lang="ru-RU" altLang="en-US" sz="2400" dirty="0">
                <a:solidFill>
                  <a:schemeClr val="tx2"/>
                </a:solidFill>
                <a:latin typeface="Arial" panose="020B0604020202020204" pitchFamily="34" charset="0"/>
                <a:cs typeface="Arial" panose="020B0604020202020204" pitchFamily="34" charset="0"/>
              </a:rPr>
              <a:t>по меньшей мере </a:t>
            </a:r>
            <a:r>
              <a:rPr lang="ru-RU" altLang="en-US" sz="2400" dirty="0" smtClean="0">
                <a:solidFill>
                  <a:schemeClr val="tx2"/>
                </a:solidFill>
                <a:latin typeface="Arial" panose="020B0604020202020204" pitchFamily="34" charset="0"/>
                <a:cs typeface="Arial" panose="020B0604020202020204" pitchFamily="34" charset="0"/>
              </a:rPr>
              <a:t>из</a:t>
            </a:r>
            <a:r>
              <a:rPr lang="ru-RU" altLang="en-US" sz="2400" b="1" dirty="0" smtClean="0">
                <a:solidFill>
                  <a:schemeClr val="tx2"/>
                </a:solidFill>
                <a:latin typeface="Arial" panose="020B0604020202020204" pitchFamily="34" charset="0"/>
                <a:cs typeface="Arial" panose="020B0604020202020204" pitchFamily="34" charset="0"/>
              </a:rPr>
              <a:t> </a:t>
            </a:r>
            <a:r>
              <a:rPr lang="ru-RU" altLang="en-US" sz="2400" b="1" dirty="0">
                <a:solidFill>
                  <a:schemeClr val="tx2"/>
                </a:solidFill>
                <a:latin typeface="Arial" panose="020B0604020202020204" pitchFamily="34" charset="0"/>
                <a:cs typeface="Arial" panose="020B0604020202020204" pitchFamily="34" charset="0"/>
              </a:rPr>
              <a:t>3 различных </a:t>
            </a:r>
            <a:r>
              <a:rPr lang="ru-RU" altLang="en-US" sz="2400" b="1" dirty="0" smtClean="0">
                <a:solidFill>
                  <a:schemeClr val="tx2"/>
                </a:solidFill>
                <a:latin typeface="Arial" panose="020B0604020202020204" pitchFamily="34" charset="0"/>
                <a:cs typeface="Arial" panose="020B0604020202020204" pitchFamily="34" charset="0"/>
              </a:rPr>
              <a:t>Стран Программы</a:t>
            </a:r>
            <a:endParaRPr lang="en-GB" altLang="en-US" sz="2400" b="1" dirty="0" smtClean="0">
              <a:solidFill>
                <a:schemeClr val="tx2"/>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150" y="1135858"/>
            <a:ext cx="714645" cy="731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15</a:t>
            </a:fld>
            <a:endParaRPr lang="en-GB" sz="1000" dirty="0"/>
          </a:p>
        </p:txBody>
      </p:sp>
    </p:spTree>
    <p:extLst>
      <p:ext uri="{BB962C8B-B14F-4D97-AF65-F5344CB8AC3E}">
        <p14:creationId xmlns:p14="http://schemas.microsoft.com/office/powerpoint/2010/main" val="214444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defRPr/>
            </a:pP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Участие </a:t>
            </a:r>
            <a:r>
              <a:rPr lang="ru-RU"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в качестве </a:t>
            </a: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Организации </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24579" name="Content Placeholder 2"/>
          <p:cNvSpPr>
            <a:spLocks noGrp="1"/>
          </p:cNvSpPr>
          <p:nvPr>
            <p:ph idx="1"/>
          </p:nvPr>
        </p:nvSpPr>
        <p:spPr>
          <a:xfrm>
            <a:off x="0" y="2103438"/>
            <a:ext cx="9906000" cy="4487862"/>
          </a:xfrm>
        </p:spPr>
        <p:txBody>
          <a:bodyPr anchor="ctr"/>
          <a:lstStyle/>
          <a:p>
            <a:pPr marL="542925" lvl="1" indent="-361950" eaLnBrk="1" hangingPunct="1">
              <a:spcBef>
                <a:spcPct val="0"/>
              </a:spcBef>
              <a:spcAft>
                <a:spcPts val="1200"/>
              </a:spcAft>
              <a:buClr>
                <a:srgbClr val="C00000"/>
              </a:buClr>
              <a:buSzPct val="90000"/>
              <a:buFont typeface="Wingdings" pitchFamily="2" charset="2"/>
              <a:buChar char="§"/>
              <a:defRPr/>
            </a:pPr>
            <a:r>
              <a:rPr lang="ru-RU" b="1" dirty="0" smtClean="0">
                <a:solidFill>
                  <a:schemeClr val="tx2"/>
                </a:solidFill>
                <a:latin typeface="Arial" panose="020B0604020202020204" pitchFamily="34" charset="0"/>
                <a:cs typeface="Arial" panose="020B0604020202020204" pitchFamily="34" charset="0"/>
              </a:rPr>
              <a:t>ВУЗы, основанные </a:t>
            </a:r>
            <a:r>
              <a:rPr lang="ru-RU" b="1" dirty="0">
                <a:solidFill>
                  <a:schemeClr val="tx2"/>
                </a:solidFill>
                <a:latin typeface="Arial" panose="020B0604020202020204" pitchFamily="34" charset="0"/>
                <a:cs typeface="Arial" panose="020B0604020202020204" pitchFamily="34" charset="0"/>
              </a:rPr>
              <a:t>в </a:t>
            </a:r>
            <a:r>
              <a:rPr lang="ru-RU" b="1" dirty="0" smtClean="0">
                <a:solidFill>
                  <a:schemeClr val="tx2"/>
                </a:solidFill>
                <a:latin typeface="Arial" panose="020B0604020202020204" pitchFamily="34" charset="0"/>
                <a:cs typeface="Arial" panose="020B0604020202020204" pitchFamily="34" charset="0"/>
              </a:rPr>
              <a:t>Стране Программы</a:t>
            </a:r>
            <a:r>
              <a:rPr lang="en-GB" b="1" dirty="0" smtClean="0">
                <a:solidFill>
                  <a:schemeClr val="tx2"/>
                </a:solidFill>
                <a:latin typeface="Arial" panose="020B0604020202020204" pitchFamily="34" charset="0"/>
                <a:cs typeface="Arial" panose="020B0604020202020204" pitchFamily="34" charset="0"/>
              </a:rPr>
              <a:t>:</a:t>
            </a:r>
          </a:p>
          <a:p>
            <a:pPr marL="990600" lvl="2" indent="0" eaLnBrk="1" hangingPunct="1">
              <a:spcBef>
                <a:spcPct val="0"/>
              </a:spcBef>
              <a:spcAft>
                <a:spcPts val="1200"/>
              </a:spcAft>
              <a:buClr>
                <a:srgbClr val="C00000"/>
              </a:buClr>
              <a:buSzPct val="90000"/>
              <a:buNone/>
              <a:defRPr/>
            </a:pPr>
            <a:r>
              <a:rPr lang="ru-RU" sz="2200" dirty="0">
                <a:solidFill>
                  <a:schemeClr val="tx2"/>
                </a:solidFill>
                <a:latin typeface="Arial" panose="020B0604020202020204" pitchFamily="34" charset="0"/>
                <a:cs typeface="Arial" panose="020B0604020202020204" pitchFamily="34" charset="0"/>
              </a:rPr>
              <a:t>Аккредитация на национальном уровне </a:t>
            </a:r>
            <a:r>
              <a:rPr lang="ru-RU" sz="2200" b="1" u="sng" dirty="0">
                <a:solidFill>
                  <a:schemeClr val="tx2"/>
                </a:solidFill>
                <a:latin typeface="Arial" panose="020B0604020202020204" pitchFamily="34" charset="0"/>
                <a:cs typeface="Arial" panose="020B0604020202020204" pitchFamily="34" charset="0"/>
              </a:rPr>
              <a:t>каждой</a:t>
            </a:r>
            <a:r>
              <a:rPr lang="ru-RU" sz="2200" dirty="0">
                <a:solidFill>
                  <a:schemeClr val="tx2"/>
                </a:solidFill>
                <a:latin typeface="Arial" panose="020B0604020202020204" pitchFamily="34" charset="0"/>
                <a:cs typeface="Arial" panose="020B0604020202020204" pitchFamily="34" charset="0"/>
              </a:rPr>
              <a:t> </a:t>
            </a:r>
            <a:r>
              <a:rPr lang="ru-RU" sz="2200" dirty="0" smtClean="0">
                <a:solidFill>
                  <a:schemeClr val="tx2"/>
                </a:solidFill>
                <a:latin typeface="Arial" panose="020B0604020202020204" pitchFamily="34" charset="0"/>
                <a:cs typeface="Arial" panose="020B0604020202020204" pitchFamily="34" charset="0"/>
              </a:rPr>
              <a:t>присваивающей степень Магистерской программы, которая является основой программы ЭМ СМС </a:t>
            </a:r>
            <a:r>
              <a:rPr lang="ru-RU" sz="2200" dirty="0">
                <a:solidFill>
                  <a:schemeClr val="tx2"/>
                </a:solidFill>
                <a:latin typeface="Arial" panose="020B0604020202020204" pitchFamily="34" charset="0"/>
                <a:cs typeface="Arial" panose="020B0604020202020204" pitchFamily="34" charset="0"/>
              </a:rPr>
              <a:t>- </a:t>
            </a:r>
            <a:r>
              <a:rPr lang="ru-RU" sz="2200" b="1" u="sng" dirty="0">
                <a:solidFill>
                  <a:schemeClr val="tx2"/>
                </a:solidFill>
                <a:latin typeface="Arial" panose="020B0604020202020204" pitchFamily="34" charset="0"/>
                <a:cs typeface="Arial" panose="020B0604020202020204" pitchFamily="34" charset="0"/>
              </a:rPr>
              <a:t>требуется на этапе подачи </a:t>
            </a:r>
            <a:r>
              <a:rPr lang="ru-RU" sz="2200" b="1" u="sng" dirty="0" smtClean="0">
                <a:solidFill>
                  <a:schemeClr val="tx2"/>
                </a:solidFill>
                <a:latin typeface="Arial" panose="020B0604020202020204" pitchFamily="34" charset="0"/>
                <a:cs typeface="Arial" panose="020B0604020202020204" pitchFamily="34" charset="0"/>
              </a:rPr>
              <a:t>заявки</a:t>
            </a:r>
            <a:endParaRPr lang="en-GB" altLang="en-US" sz="2200" b="1" u="sng" dirty="0">
              <a:solidFill>
                <a:schemeClr val="tx2"/>
              </a:solidFill>
              <a:latin typeface="Arial" panose="020B0604020202020204" pitchFamily="34" charset="0"/>
              <a:cs typeface="Arial" panose="020B0604020202020204" pitchFamily="34" charset="0"/>
            </a:endParaRPr>
          </a:p>
          <a:p>
            <a:pPr marL="542925" indent="-361950" eaLnBrk="1" hangingPunct="1">
              <a:spcBef>
                <a:spcPct val="0"/>
              </a:spcBef>
              <a:spcAft>
                <a:spcPts val="1200"/>
              </a:spcAft>
              <a:buClr>
                <a:srgbClr val="C00000"/>
              </a:buClr>
              <a:buSzPct val="90000"/>
              <a:buFont typeface="Wingdings" pitchFamily="2" charset="2"/>
              <a:buChar char="§"/>
              <a:defRPr/>
            </a:pPr>
            <a:r>
              <a:rPr lang="ru-RU" sz="2400" b="1" dirty="0">
                <a:solidFill>
                  <a:schemeClr val="tx2"/>
                </a:solidFill>
                <a:latin typeface="Arial" panose="020B0604020202020204" pitchFamily="34" charset="0"/>
                <a:cs typeface="Arial" panose="020B0604020202020204" pitchFamily="34" charset="0"/>
              </a:rPr>
              <a:t>Сотрудничество </a:t>
            </a:r>
            <a:r>
              <a:rPr lang="ru-RU" sz="2400" dirty="0">
                <a:solidFill>
                  <a:schemeClr val="tx2"/>
                </a:solidFill>
                <a:latin typeface="Arial" panose="020B0604020202020204" pitchFamily="34" charset="0"/>
                <a:cs typeface="Arial" panose="020B0604020202020204" pitchFamily="34" charset="0"/>
              </a:rPr>
              <a:t>с вузами и другими </a:t>
            </a:r>
            <a:r>
              <a:rPr lang="ru-RU" sz="2400" dirty="0" smtClean="0">
                <a:solidFill>
                  <a:schemeClr val="tx2"/>
                </a:solidFill>
                <a:latin typeface="Arial" panose="020B0604020202020204" pitchFamily="34" charset="0"/>
                <a:cs typeface="Arial" panose="020B0604020202020204" pitchFamily="34" charset="0"/>
              </a:rPr>
              <a:t>организациями с правом участия из </a:t>
            </a:r>
            <a:r>
              <a:rPr lang="ru-RU" sz="2400" b="1" dirty="0" smtClean="0">
                <a:solidFill>
                  <a:schemeClr val="tx2"/>
                </a:solidFill>
                <a:latin typeface="Arial" panose="020B0604020202020204" pitchFamily="34" charset="0"/>
                <a:cs typeface="Arial" panose="020B0604020202020204" pitchFamily="34" charset="0"/>
              </a:rPr>
              <a:t>Стран Партнеров </a:t>
            </a:r>
            <a:r>
              <a:rPr lang="ru-RU" sz="2400" dirty="0">
                <a:solidFill>
                  <a:schemeClr val="tx2"/>
                </a:solidFill>
                <a:latin typeface="Arial" panose="020B0604020202020204" pitchFamily="34" charset="0"/>
                <a:cs typeface="Arial" panose="020B0604020202020204" pitchFamily="34" charset="0"/>
              </a:rPr>
              <a:t>(преимущества: </a:t>
            </a:r>
            <a:r>
              <a:rPr lang="ru-RU" sz="2400" dirty="0" smtClean="0">
                <a:solidFill>
                  <a:schemeClr val="tx2"/>
                </a:solidFill>
                <a:latin typeface="Arial" panose="020B0604020202020204" pitchFamily="34" charset="0"/>
                <a:cs typeface="Arial" panose="020B0604020202020204" pitchFamily="34" charset="0"/>
              </a:rPr>
              <a:t>определенный опыт</a:t>
            </a:r>
            <a:r>
              <a:rPr lang="ru-RU" sz="2400" dirty="0">
                <a:solidFill>
                  <a:schemeClr val="tx2"/>
                </a:solidFill>
                <a:latin typeface="Arial" panose="020B0604020202020204" pitchFamily="34" charset="0"/>
                <a:cs typeface="Arial" panose="020B0604020202020204" pitchFamily="34" charset="0"/>
              </a:rPr>
              <a:t>, </a:t>
            </a:r>
            <a:r>
              <a:rPr lang="ru-RU" sz="2400" dirty="0" smtClean="0">
                <a:solidFill>
                  <a:schemeClr val="tx2"/>
                </a:solidFill>
                <a:latin typeface="Arial" panose="020B0604020202020204" pitchFamily="34" charset="0"/>
                <a:cs typeface="Arial" panose="020B0604020202020204" pitchFamily="34" charset="0"/>
              </a:rPr>
              <a:t>узнаваемость для </a:t>
            </a:r>
            <a:r>
              <a:rPr lang="ru-RU" sz="2400" dirty="0">
                <a:solidFill>
                  <a:schemeClr val="tx2"/>
                </a:solidFill>
                <a:latin typeface="Arial" panose="020B0604020202020204" pitchFamily="34" charset="0"/>
                <a:cs typeface="Arial" panose="020B0604020202020204" pitchFamily="34" charset="0"/>
              </a:rPr>
              <a:t>студентов и работодателей, </a:t>
            </a:r>
            <a:r>
              <a:rPr lang="ru-RU" sz="2400" dirty="0" smtClean="0">
                <a:solidFill>
                  <a:schemeClr val="tx2"/>
                </a:solidFill>
                <a:latin typeface="Arial" panose="020B0604020202020204" pitchFamily="34" charset="0"/>
                <a:cs typeface="Arial" panose="020B0604020202020204" pitchFamily="34" charset="0"/>
              </a:rPr>
              <a:t>продвижение </a:t>
            </a:r>
            <a:r>
              <a:rPr lang="ru-RU" sz="2400" dirty="0">
                <a:solidFill>
                  <a:schemeClr val="tx2"/>
                </a:solidFill>
                <a:latin typeface="Arial" panose="020B0604020202020204" pitchFamily="34" charset="0"/>
                <a:cs typeface="Arial" panose="020B0604020202020204" pitchFamily="34" charset="0"/>
              </a:rPr>
              <a:t>и </a:t>
            </a:r>
            <a:r>
              <a:rPr lang="ru-RU" sz="2400" dirty="0" err="1" smtClean="0">
                <a:solidFill>
                  <a:schemeClr val="tx2"/>
                </a:solidFill>
                <a:latin typeface="Arial" panose="020B0604020202020204" pitchFamily="34" charset="0"/>
                <a:cs typeface="Arial" panose="020B0604020202020204" pitchFamily="34" charset="0"/>
              </a:rPr>
              <a:t>т.д</a:t>
            </a:r>
            <a:r>
              <a:rPr lang="ru-RU" sz="2400" dirty="0" smtClean="0">
                <a:solidFill>
                  <a:schemeClr val="tx2"/>
                </a:solidFill>
                <a:latin typeface="Arial" panose="020B0604020202020204" pitchFamily="34" charset="0"/>
                <a:cs typeface="Arial" panose="020B0604020202020204" pitchFamily="34" charset="0"/>
              </a:rPr>
              <a:t>)</a:t>
            </a:r>
            <a:endParaRPr lang="en-GB" sz="2400" dirty="0" smtClean="0">
              <a:solidFill>
                <a:schemeClr val="tx2"/>
              </a:solidFill>
              <a:latin typeface="Arial" panose="020B0604020202020204" pitchFamily="34" charset="0"/>
              <a:cs typeface="Arial" panose="020B0604020202020204" pitchFamily="34" charset="0"/>
            </a:endParaRPr>
          </a:p>
          <a:p>
            <a:pPr marL="542925" indent="-361950" eaLnBrk="1" hangingPunct="1">
              <a:spcBef>
                <a:spcPct val="0"/>
              </a:spcBef>
              <a:spcAft>
                <a:spcPts val="0"/>
              </a:spcAft>
              <a:buClr>
                <a:srgbClr val="C00000"/>
              </a:buClr>
              <a:buSzPct val="90000"/>
              <a:buFont typeface="Wingdings" pitchFamily="2" charset="2"/>
              <a:buChar char="§"/>
              <a:defRPr/>
            </a:pPr>
            <a:r>
              <a:rPr lang="ru-RU" altLang="en-US" sz="2400" b="1" dirty="0">
                <a:solidFill>
                  <a:schemeClr val="tx2"/>
                </a:solidFill>
                <a:latin typeface="Arial" panose="020B0604020202020204" pitchFamily="34" charset="0"/>
                <a:cs typeface="Arial" panose="020B0604020202020204" pitchFamily="34" charset="0"/>
              </a:rPr>
              <a:t>Ассоциированные партнеры </a:t>
            </a:r>
            <a:r>
              <a:rPr lang="ru-RU" altLang="en-US" sz="2400" b="1" dirty="0" smtClean="0">
                <a:solidFill>
                  <a:schemeClr val="tx2"/>
                </a:solidFill>
                <a:latin typeface="Arial" panose="020B0604020202020204" pitchFamily="34" charset="0"/>
                <a:cs typeface="Arial" panose="020B0604020202020204" pitchFamily="34" charset="0"/>
              </a:rPr>
              <a:t>(на выбор): </a:t>
            </a:r>
            <a:r>
              <a:rPr lang="ru-RU" altLang="en-US" sz="2400" dirty="0">
                <a:solidFill>
                  <a:schemeClr val="tx2"/>
                </a:solidFill>
                <a:latin typeface="Arial" panose="020B0604020202020204" pitchFamily="34" charset="0"/>
                <a:cs typeface="Arial" panose="020B0604020202020204" pitchFamily="34" charset="0"/>
              </a:rPr>
              <a:t>специфические задачи / мероприятия, например, распространение, </a:t>
            </a:r>
            <a:r>
              <a:rPr lang="ru-RU" altLang="en-US" sz="2400" dirty="0" smtClean="0">
                <a:solidFill>
                  <a:schemeClr val="tx2"/>
                </a:solidFill>
                <a:latin typeface="Arial" panose="020B0604020202020204" pitchFamily="34" charset="0"/>
                <a:cs typeface="Arial" panose="020B0604020202020204" pitchFamily="34" charset="0"/>
              </a:rPr>
              <a:t>передача знаний </a:t>
            </a:r>
            <a:r>
              <a:rPr lang="ru-RU" altLang="en-US" sz="2400" dirty="0">
                <a:solidFill>
                  <a:schemeClr val="tx2"/>
                </a:solidFill>
                <a:latin typeface="Arial" panose="020B0604020202020204" pitchFamily="34" charset="0"/>
                <a:cs typeface="Arial" panose="020B0604020202020204" pitchFamily="34" charset="0"/>
              </a:rPr>
              <a:t>и </a:t>
            </a:r>
            <a:r>
              <a:rPr lang="ru-RU" altLang="en-US" sz="2400" dirty="0" smtClean="0">
                <a:solidFill>
                  <a:schemeClr val="tx2"/>
                </a:solidFill>
                <a:latin typeface="Arial" panose="020B0604020202020204" pitchFamily="34" charset="0"/>
                <a:cs typeface="Arial" panose="020B0604020202020204" pitchFamily="34" charset="0"/>
              </a:rPr>
              <a:t>навыков, </a:t>
            </a:r>
            <a:r>
              <a:rPr lang="ru-RU" altLang="en-US" sz="2400" dirty="0">
                <a:solidFill>
                  <a:schemeClr val="tx2"/>
                </a:solidFill>
                <a:latin typeface="Arial" panose="020B0604020202020204" pitchFamily="34" charset="0"/>
                <a:cs typeface="Arial" panose="020B0604020202020204" pitchFamily="34" charset="0"/>
              </a:rPr>
              <a:t>стажировки и т.д</a:t>
            </a:r>
            <a:r>
              <a:rPr lang="ru-RU" altLang="en-US" sz="2400" dirty="0" smtClean="0">
                <a:solidFill>
                  <a:schemeClr val="tx2"/>
                </a:solidFill>
                <a:latin typeface="Arial" panose="020B0604020202020204" pitchFamily="34" charset="0"/>
                <a:cs typeface="Arial" panose="020B0604020202020204" pitchFamily="34" charset="0"/>
              </a:rPr>
              <a:t>.</a:t>
            </a:r>
            <a:endParaRPr lang="en-GB" altLang="en-US" sz="2400" u="sng" dirty="0" smtClean="0">
              <a:solidFill>
                <a:schemeClr val="tx2"/>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150" y="1135858"/>
            <a:ext cx="714645" cy="731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16</a:t>
            </a:fld>
            <a:endParaRPr lang="en-GB" sz="10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0237" y="3162301"/>
            <a:ext cx="681788" cy="685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947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44000" y="3993400"/>
            <a:ext cx="9612000" cy="2700000"/>
          </a:xfrm>
          <a:prstGeom prst="roundRect">
            <a:avLst/>
          </a:prstGeom>
          <a:solidFill>
            <a:schemeClr val="accent4">
              <a:lumMod val="40000"/>
              <a:lumOff val="6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chemeClr val="tx2"/>
              </a:solidFill>
              <a:effectLst/>
              <a:latin typeface="Verdana" pitchFamily="34" charset="0"/>
              <a:sym typeface="Webdings" pitchFamily="18" charset="2"/>
            </a:endParaRPr>
          </a:p>
        </p:txBody>
      </p:sp>
      <p:sp>
        <p:nvSpPr>
          <p:cNvPr id="2" name="Rounded Rectangle 1"/>
          <p:cNvSpPr/>
          <p:nvPr/>
        </p:nvSpPr>
        <p:spPr bwMode="auto">
          <a:xfrm>
            <a:off x="108000" y="1692000"/>
            <a:ext cx="9684000" cy="2196000"/>
          </a:xfrm>
          <a:prstGeom prst="roundRect">
            <a:avLst/>
          </a:prstGeom>
          <a:solidFill>
            <a:schemeClr val="accent3">
              <a:lumMod val="60000"/>
              <a:lumOff val="4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chemeClr val="tx2"/>
              </a:solidFill>
              <a:effectLst/>
              <a:latin typeface="Verdana" pitchFamily="34" charset="0"/>
              <a:sym typeface="Webdings" pitchFamily="18" charset="2"/>
            </a:endParaRPr>
          </a:p>
        </p:txBody>
      </p:sp>
      <p:sp>
        <p:nvSpPr>
          <p:cNvPr id="21507" name="Content Placeholder 2"/>
          <p:cNvSpPr>
            <a:spLocks noGrp="1"/>
          </p:cNvSpPr>
          <p:nvPr>
            <p:ph idx="1"/>
          </p:nvPr>
        </p:nvSpPr>
        <p:spPr>
          <a:xfrm>
            <a:off x="108000" y="1844900"/>
            <a:ext cx="9864000" cy="4826000"/>
          </a:xfrm>
        </p:spPr>
        <p:txBody>
          <a:bodyPr anchor="ctr"/>
          <a:lstStyle/>
          <a:p>
            <a:pPr marL="542925" indent="-361950" eaLnBrk="1" hangingPunct="1">
              <a:spcBef>
                <a:spcPts val="0"/>
              </a:spcBef>
              <a:spcAft>
                <a:spcPts val="1200"/>
              </a:spcAft>
              <a:buClr>
                <a:schemeClr val="accent3">
                  <a:lumMod val="75000"/>
                </a:schemeClr>
              </a:buClr>
              <a:buSzPct val="90000"/>
              <a:buFont typeface="Wingdings" pitchFamily="2" charset="2"/>
              <a:buChar char="Ø"/>
              <a:defRPr/>
            </a:pPr>
            <a:r>
              <a:rPr lang="ru-RU" sz="1600" b="1" dirty="0">
                <a:solidFill>
                  <a:schemeClr val="tx2"/>
                </a:solidFill>
                <a:latin typeface="Arial Unicode MS" pitchFamily="34" charset="-128"/>
                <a:ea typeface="Arial Unicode MS" pitchFamily="34" charset="-128"/>
                <a:cs typeface="Arial Unicode MS" pitchFamily="34" charset="-128"/>
              </a:rPr>
              <a:t>Соответствие (Актуальность) проекта </a:t>
            </a:r>
            <a:r>
              <a:rPr lang="ru-RU" sz="1600" dirty="0">
                <a:solidFill>
                  <a:schemeClr val="tx2"/>
                </a:solidFill>
                <a:latin typeface="Arial Unicode MS" pitchFamily="34" charset="-128"/>
                <a:ea typeface="Arial Unicode MS" pitchFamily="34" charset="-128"/>
                <a:cs typeface="Arial Unicode MS" pitchFamily="34" charset="-128"/>
              </a:rPr>
              <a:t>(макс 40 баллов</a:t>
            </a:r>
            <a:r>
              <a:rPr lang="en-GB" sz="1600" dirty="0">
                <a:solidFill>
                  <a:schemeClr val="tx2"/>
                </a:solidFill>
                <a:latin typeface="Arial Unicode MS" pitchFamily="34" charset="-128"/>
                <a:ea typeface="Arial Unicode MS" pitchFamily="34" charset="-128"/>
                <a:cs typeface="Arial Unicode MS" pitchFamily="34" charset="-128"/>
              </a:rPr>
              <a:t>)</a:t>
            </a:r>
          </a:p>
          <a:p>
            <a:pPr marL="866775" lvl="1" eaLnBrk="1" hangingPunct="1">
              <a:spcBef>
                <a:spcPts val="0"/>
              </a:spcBef>
              <a:spcAft>
                <a:spcPts val="600"/>
              </a:spcAft>
              <a:buClr>
                <a:schemeClr val="tx2"/>
              </a:buClr>
              <a:buSzPct val="90000"/>
              <a:buFont typeface="Wingdings" panose="05000000000000000000" pitchFamily="2" charset="2"/>
              <a:buChar char="ü"/>
              <a:defRPr/>
            </a:pPr>
            <a:r>
              <a:rPr lang="en-GB" sz="1400" i="1" dirty="0" smtClean="0">
                <a:solidFill>
                  <a:schemeClr val="tx2"/>
                </a:solidFill>
                <a:latin typeface="Arial" panose="020B0604020202020204" pitchFamily="34" charset="0"/>
                <a:cs typeface="Arial" panose="020B0604020202020204" pitchFamily="34" charset="0"/>
              </a:rPr>
              <a:t>«</a:t>
            </a:r>
            <a:r>
              <a:rPr lang="ru-RU" sz="1400" i="1" dirty="0" smtClean="0">
                <a:solidFill>
                  <a:schemeClr val="tx2"/>
                </a:solidFill>
                <a:latin typeface="Arial" panose="020B0604020202020204" pitchFamily="34" charset="0"/>
                <a:cs typeface="Arial" panose="020B0604020202020204" pitchFamily="34" charset="0"/>
              </a:rPr>
              <a:t>объединенность</a:t>
            </a:r>
            <a:r>
              <a:rPr lang="en-GB" sz="1400" i="1" dirty="0" smtClean="0">
                <a:solidFill>
                  <a:schemeClr val="tx2"/>
                </a:solidFill>
                <a:latin typeface="Arial" panose="020B0604020202020204" pitchFamily="34" charset="0"/>
                <a:cs typeface="Arial" panose="020B0604020202020204" pitchFamily="34" charset="0"/>
              </a:rPr>
              <a:t>"/</a:t>
            </a:r>
            <a:r>
              <a:rPr lang="ru-RU" sz="1400" i="1" dirty="0" smtClean="0">
                <a:solidFill>
                  <a:schemeClr val="tx2"/>
                </a:solidFill>
                <a:latin typeface="Arial" panose="020B0604020202020204" pitchFamily="34" charset="0"/>
                <a:cs typeface="Arial" panose="020B0604020202020204" pitchFamily="34" charset="0"/>
              </a:rPr>
              <a:t>интеграция</a:t>
            </a:r>
            <a:r>
              <a:rPr lang="en-GB" sz="1400" i="1" dirty="0" smtClean="0">
                <a:solidFill>
                  <a:schemeClr val="tx2"/>
                </a:solidFill>
                <a:latin typeface="Arial" panose="020B0604020202020204" pitchFamily="34" charset="0"/>
                <a:cs typeface="Arial" panose="020B0604020202020204" pitchFamily="34" charset="0"/>
              </a:rPr>
              <a:t>,</a:t>
            </a:r>
            <a:r>
              <a:rPr lang="ru-RU" sz="1400" i="1" dirty="0" smtClean="0">
                <a:solidFill>
                  <a:schemeClr val="tx2"/>
                </a:solidFill>
                <a:latin typeface="Arial" panose="020B0604020202020204" pitchFamily="34" charset="0"/>
                <a:cs typeface="Arial" panose="020B0604020202020204" pitchFamily="34" charset="0"/>
              </a:rPr>
              <a:t> дизайн и структура </a:t>
            </a:r>
            <a:endParaRPr lang="en-GB" sz="14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cs typeface="Arial" panose="020B0604020202020204" pitchFamily="34" charset="0"/>
              </a:rPr>
              <a:t>Интеграция в каталог программ партнера</a:t>
            </a:r>
            <a:endParaRPr lang="en-GB" sz="14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cs typeface="Arial" panose="020B0604020202020204" pitchFamily="34" charset="0"/>
              </a:rPr>
              <a:t>Определение потребностей в академической области</a:t>
            </a:r>
            <a:endParaRPr lang="en-GB" sz="14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cs typeface="Arial" panose="020B0604020202020204" pitchFamily="34" charset="0"/>
              </a:rPr>
              <a:t>Академическая программа и результаты обучения</a:t>
            </a:r>
            <a:endParaRPr lang="en-GB" sz="14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Интернационализация вузов</a:t>
            </a:r>
            <a:r>
              <a:rPr lang="en-GB" sz="1400" i="1"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преимущества мобильностей студентов  и сотрудников</a:t>
            </a:r>
            <a:endParaRPr lang="en-GB" sz="14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542925" indent="-361950" eaLnBrk="1" hangingPunct="1">
              <a:spcBef>
                <a:spcPts val="0"/>
              </a:spcBef>
              <a:spcAft>
                <a:spcPts val="1200"/>
              </a:spcAft>
              <a:buClr>
                <a:schemeClr val="accent3">
                  <a:lumMod val="75000"/>
                </a:schemeClr>
              </a:buClr>
              <a:buSzPct val="90000"/>
              <a:buFont typeface="Wingdings" pitchFamily="2" charset="2"/>
              <a:buChar char="Ø"/>
              <a:defRPr/>
            </a:pPr>
            <a:r>
              <a:rPr lang="ru-RU" sz="1400" b="1" dirty="0">
                <a:solidFill>
                  <a:schemeClr val="tx2"/>
                </a:solidFill>
                <a:latin typeface="Arial Unicode MS" pitchFamily="34" charset="-128"/>
                <a:ea typeface="Arial Unicode MS" pitchFamily="34" charset="-128"/>
                <a:cs typeface="Arial Unicode MS" pitchFamily="34" charset="-128"/>
              </a:rPr>
              <a:t>Качество проектной заявки и реализации проекта </a:t>
            </a:r>
            <a:r>
              <a:rPr lang="ru-RU" sz="1400" dirty="0">
                <a:solidFill>
                  <a:schemeClr val="tx2"/>
                </a:solidFill>
                <a:latin typeface="Arial Unicode MS" pitchFamily="34" charset="-128"/>
                <a:ea typeface="Arial Unicode MS" pitchFamily="34" charset="-128"/>
                <a:cs typeface="Arial Unicode MS" pitchFamily="34" charset="-128"/>
              </a:rPr>
              <a:t>(макс 20 баллов</a:t>
            </a:r>
            <a:r>
              <a:rPr lang="en-GB" sz="1400" dirty="0">
                <a:solidFill>
                  <a:schemeClr val="tx2"/>
                </a:solidFill>
                <a:latin typeface="Arial Unicode MS" pitchFamily="34" charset="-128"/>
                <a:ea typeface="Arial Unicode MS" pitchFamily="34" charset="-128"/>
                <a:cs typeface="Arial Unicode MS" pitchFamily="34" charset="-128"/>
              </a:rPr>
              <a:t>)</a:t>
            </a: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Академическая программа и результаты обучения, совершенное академическое содержание</a:t>
            </a:r>
            <a:endParaRPr lang="en-GB" sz="1400" i="1" dirty="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Методы оценки для проведения мониторинга, усовершенствования и улучшения качества</a:t>
            </a:r>
            <a:endParaRPr lang="en-GB" sz="1400" i="1" dirty="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Мобильность студентов и вовлеченность исследователей/гостевых лекторов </a:t>
            </a:r>
            <a:endParaRPr lang="en-GB" sz="14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Услуги для студентов и академического  персонала</a:t>
            </a:r>
            <a:endParaRPr lang="en-GB" sz="14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Правила курса, права и обязанности студентов</a:t>
            </a:r>
            <a:r>
              <a:rPr lang="en-GB" sz="1400" i="1"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академические, административные и финансовые</a:t>
            </a:r>
            <a:r>
              <a:rPr lang="en-GB" sz="1400" i="1" dirty="0" smtClean="0">
                <a:solidFill>
                  <a:schemeClr val="tx2"/>
                </a:solidFill>
                <a:latin typeface="Arial" panose="020B0604020202020204" pitchFamily="34" charset="0"/>
                <a:ea typeface="Arial Unicode MS" pitchFamily="34" charset="-128"/>
                <a:cs typeface="Arial" panose="020B0604020202020204" pitchFamily="34" charset="0"/>
              </a:rPr>
              <a:t>)</a:t>
            </a: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cs typeface="Arial" panose="020B0604020202020204" pitchFamily="34" charset="0"/>
              </a:rPr>
              <a:t>Интеграция </a:t>
            </a:r>
            <a:r>
              <a:rPr lang="en-GB" sz="1400" i="1" dirty="0" smtClean="0">
                <a:solidFill>
                  <a:schemeClr val="tx2"/>
                </a:solidFill>
                <a:latin typeface="Arial" panose="020B0604020202020204" pitchFamily="34" charset="0"/>
                <a:cs typeface="Arial" panose="020B0604020202020204" pitchFamily="34" charset="0"/>
              </a:rPr>
              <a:t>/</a:t>
            </a:r>
            <a:r>
              <a:rPr lang="ru-RU" sz="1400" i="1" dirty="0" smtClean="0">
                <a:solidFill>
                  <a:schemeClr val="tx2"/>
                </a:solidFill>
                <a:latin typeface="Arial" panose="020B0604020202020204" pitchFamily="34" charset="0"/>
                <a:cs typeface="Arial" panose="020B0604020202020204" pitchFamily="34" charset="0"/>
              </a:rPr>
              <a:t>взаимодействие студентов в социально-культурной и профессиональной среде</a:t>
            </a:r>
            <a:endParaRPr lang="en-GB" sz="1400" i="1" dirty="0" smtClean="0">
              <a:solidFill>
                <a:schemeClr val="tx2"/>
              </a:solidFill>
              <a:latin typeface="Arial" panose="020B0604020202020204" pitchFamily="34" charset="0"/>
              <a:cs typeface="Arial" panose="020B0604020202020204" pitchFamily="34" charset="0"/>
            </a:endParaRPr>
          </a:p>
          <a:p>
            <a:pPr marL="942975" lvl="1" indent="-361950" eaLnBrk="1" hangingPunct="1">
              <a:spcBef>
                <a:spcPts val="0"/>
              </a:spcBef>
              <a:spcAft>
                <a:spcPts val="1200"/>
              </a:spcAft>
              <a:buClr>
                <a:schemeClr val="tx2"/>
              </a:buClr>
              <a:buSzPct val="90000"/>
              <a:buFont typeface="Wingdings" panose="05000000000000000000" pitchFamily="2" charset="2"/>
              <a:buChar char="ü"/>
              <a:defRPr/>
            </a:pPr>
            <a:r>
              <a:rPr lang="ru-RU" sz="1400" i="1" dirty="0" smtClean="0">
                <a:solidFill>
                  <a:schemeClr val="tx2"/>
                </a:solidFill>
                <a:latin typeface="Arial" panose="020B0604020202020204" pitchFamily="34" charset="0"/>
                <a:ea typeface="Arial Unicode MS" pitchFamily="34" charset="-128"/>
                <a:cs typeface="Arial" panose="020B0604020202020204" pitchFamily="34" charset="0"/>
              </a:rPr>
              <a:t>Взаимодействие с неакадемическими  участниками </a:t>
            </a:r>
            <a:endParaRPr lang="en-GB" sz="1400" i="1" dirty="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38914" name="Title 1"/>
          <p:cNvSpPr>
            <a:spLocks noGrp="1"/>
          </p:cNvSpPr>
          <p:nvPr>
            <p:ph type="title"/>
          </p:nvPr>
        </p:nvSpPr>
        <p:spPr>
          <a:xfrm>
            <a:off x="190500" y="1193800"/>
            <a:ext cx="9474200" cy="571500"/>
          </a:xfrm>
        </p:spPr>
        <p:txBody>
          <a:bodyPr/>
          <a:lstStyle/>
          <a:p>
            <a:pPr algn="ctr" eaLnBrk="1" hangingPunct="1"/>
            <a:r>
              <a:rPr lang="ru-RU"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Критерии Присвоения Гранта ЭМ СМС </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(1)</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17</a:t>
            </a:fld>
            <a:endParaRPr lang="en-GB" sz="1000" dirty="0"/>
          </a:p>
        </p:txBody>
      </p:sp>
    </p:spTree>
    <p:extLst>
      <p:ext uri="{BB962C8B-B14F-4D97-AF65-F5344CB8AC3E}">
        <p14:creationId xmlns:p14="http://schemas.microsoft.com/office/powerpoint/2010/main" val="2101845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44000" y="4104000"/>
            <a:ext cx="9612000" cy="2520000"/>
          </a:xfrm>
          <a:prstGeom prst="roundRect">
            <a:avLst/>
          </a:prstGeom>
          <a:solidFill>
            <a:schemeClr val="accent4">
              <a:lumMod val="40000"/>
              <a:lumOff val="6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chemeClr val="tx2"/>
              </a:solidFill>
              <a:effectLst/>
              <a:latin typeface="Verdana" pitchFamily="34" charset="0"/>
              <a:sym typeface="Webdings" pitchFamily="18" charset="2"/>
            </a:endParaRPr>
          </a:p>
        </p:txBody>
      </p:sp>
      <p:sp>
        <p:nvSpPr>
          <p:cNvPr id="2" name="Rounded Rectangle 1"/>
          <p:cNvSpPr/>
          <p:nvPr/>
        </p:nvSpPr>
        <p:spPr bwMode="auto">
          <a:xfrm>
            <a:off x="108000" y="1692000"/>
            <a:ext cx="9684000" cy="2340000"/>
          </a:xfrm>
          <a:prstGeom prst="roundRect">
            <a:avLst/>
          </a:prstGeom>
          <a:solidFill>
            <a:schemeClr val="accent3">
              <a:lumMod val="60000"/>
              <a:lumOff val="4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chemeClr val="tx2"/>
              </a:solidFill>
              <a:effectLst/>
              <a:latin typeface="Verdana" pitchFamily="34" charset="0"/>
              <a:sym typeface="Webdings" pitchFamily="18" charset="2"/>
            </a:endParaRPr>
          </a:p>
        </p:txBody>
      </p:sp>
      <p:sp>
        <p:nvSpPr>
          <p:cNvPr id="21507" name="Content Placeholder 2"/>
          <p:cNvSpPr>
            <a:spLocks noGrp="1"/>
          </p:cNvSpPr>
          <p:nvPr>
            <p:ph idx="1"/>
          </p:nvPr>
        </p:nvSpPr>
        <p:spPr>
          <a:xfrm>
            <a:off x="18000" y="1798000"/>
            <a:ext cx="9864000" cy="4826000"/>
          </a:xfrm>
        </p:spPr>
        <p:txBody>
          <a:bodyPr anchor="ctr"/>
          <a:lstStyle/>
          <a:p>
            <a:pPr marL="542925" indent="-361950" eaLnBrk="1" hangingPunct="1">
              <a:spcBef>
                <a:spcPts val="0"/>
              </a:spcBef>
              <a:spcAft>
                <a:spcPts val="1200"/>
              </a:spcAft>
              <a:buClr>
                <a:schemeClr val="accent3">
                  <a:lumMod val="75000"/>
                </a:schemeClr>
              </a:buClr>
              <a:buSzPct val="90000"/>
              <a:buFont typeface="Wingdings" pitchFamily="2" charset="2"/>
              <a:buChar char="Ø"/>
              <a:defRPr/>
            </a:pPr>
            <a:r>
              <a:rPr lang="ru-RU" sz="2000" b="1" dirty="0">
                <a:solidFill>
                  <a:schemeClr val="tx2"/>
                </a:solidFill>
                <a:latin typeface="Arial Unicode MS" pitchFamily="34" charset="-128"/>
                <a:ea typeface="Arial Unicode MS" pitchFamily="34" charset="-128"/>
                <a:cs typeface="Arial Unicode MS" pitchFamily="34" charset="-128"/>
              </a:rPr>
              <a:t>Качество проектной команды и структуры сотрудничества </a:t>
            </a:r>
            <a:r>
              <a:rPr lang="en-GB" sz="2000" dirty="0">
                <a:solidFill>
                  <a:schemeClr val="tx2"/>
                </a:solidFill>
                <a:latin typeface="Arial Unicode MS" pitchFamily="34" charset="-128"/>
                <a:ea typeface="Arial Unicode MS" pitchFamily="34" charset="-128"/>
                <a:cs typeface="Arial Unicode MS" pitchFamily="34" charset="-128"/>
              </a:rPr>
              <a:t>(</a:t>
            </a:r>
            <a:r>
              <a:rPr lang="ru-RU" sz="2000" dirty="0">
                <a:solidFill>
                  <a:schemeClr val="tx2"/>
                </a:solidFill>
                <a:latin typeface="Arial Unicode MS" pitchFamily="34" charset="-128"/>
                <a:ea typeface="Arial Unicode MS" pitchFamily="34" charset="-128"/>
                <a:cs typeface="Arial Unicode MS" pitchFamily="34" charset="-128"/>
              </a:rPr>
              <a:t>макс 20 баллов</a:t>
            </a:r>
            <a:r>
              <a:rPr lang="en-GB" sz="2000" dirty="0">
                <a:solidFill>
                  <a:schemeClr val="tx2"/>
                </a:solidFill>
                <a:latin typeface="Arial Unicode MS" pitchFamily="34" charset="-128"/>
                <a:ea typeface="Arial Unicode MS" pitchFamily="34" charset="-128"/>
                <a:cs typeface="Arial Unicode MS" pitchFamily="34" charset="-128"/>
              </a:rPr>
              <a:t>) </a:t>
            </a: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800" i="1" dirty="0" smtClean="0">
                <a:solidFill>
                  <a:schemeClr val="tx2"/>
                </a:solidFill>
                <a:latin typeface="Arial" panose="020B0604020202020204" pitchFamily="34" charset="0"/>
                <a:cs typeface="Arial" panose="020B0604020202020204" pitchFamily="34" charset="0"/>
              </a:rPr>
              <a:t>Опыт и знания вовлеченных партнеров/сотрудников </a:t>
            </a:r>
            <a:endParaRPr lang="en-GB" sz="18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800" i="1" dirty="0" smtClean="0">
                <a:solidFill>
                  <a:schemeClr val="tx2"/>
                </a:solidFill>
                <a:latin typeface="Arial" panose="020B0604020202020204" pitchFamily="34" charset="0"/>
                <a:cs typeface="Arial" panose="020B0604020202020204" pitchFamily="34" charset="0"/>
              </a:rPr>
              <a:t>Институциональная приверженность партнеров</a:t>
            </a:r>
            <a:r>
              <a:rPr lang="en-GB" sz="1800" i="1" dirty="0" smtClean="0">
                <a:solidFill>
                  <a:schemeClr val="tx2"/>
                </a:solidFill>
                <a:latin typeface="Arial" panose="020B0604020202020204" pitchFamily="34" charset="0"/>
                <a:cs typeface="Arial" panose="020B0604020202020204" pitchFamily="34" charset="0"/>
              </a:rPr>
              <a:t>; </a:t>
            </a:r>
            <a:r>
              <a:rPr lang="ru-RU" sz="1800" i="1" dirty="0" smtClean="0">
                <a:solidFill>
                  <a:schemeClr val="tx2"/>
                </a:solidFill>
                <a:latin typeface="Arial" panose="020B0604020202020204" pitchFamily="34" charset="0"/>
                <a:cs typeface="Arial" panose="020B0604020202020204" pitchFamily="34" charset="0"/>
              </a:rPr>
              <a:t>управляющие органы и инструменты управления</a:t>
            </a:r>
            <a:endParaRPr lang="en-GB" sz="1800" i="1" dirty="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800" i="1" dirty="0" smtClean="0">
                <a:solidFill>
                  <a:schemeClr val="tx2"/>
                </a:solidFill>
                <a:latin typeface="Arial" panose="020B0604020202020204" pitchFamily="34" charset="0"/>
                <a:cs typeface="Arial" panose="020B0604020202020204" pitchFamily="34" charset="0"/>
              </a:rPr>
              <a:t>Совместные критерии по заявке, отбору и требованиям поступления, экзамену и оценке исполнения</a:t>
            </a:r>
            <a:endParaRPr lang="en-GB" sz="1800" i="1" dirty="0" smtClean="0">
              <a:solidFill>
                <a:schemeClr val="tx2"/>
              </a:solidFill>
              <a:latin typeface="Arial" panose="020B0604020202020204" pitchFamily="34" charset="0"/>
              <a:cs typeface="Arial" panose="020B0604020202020204" pitchFamily="34" charset="0"/>
            </a:endParaRPr>
          </a:p>
          <a:p>
            <a:pPr marL="866775" lvl="1" eaLnBrk="1" hangingPunct="1">
              <a:spcBef>
                <a:spcPts val="0"/>
              </a:spcBef>
              <a:spcAft>
                <a:spcPts val="600"/>
              </a:spcAft>
              <a:buClr>
                <a:schemeClr val="tx2"/>
              </a:buClr>
              <a:buSzPct val="90000"/>
              <a:buFont typeface="Wingdings" panose="05000000000000000000" pitchFamily="2" charset="2"/>
              <a:buChar char="ü"/>
              <a:defRPr/>
            </a:pPr>
            <a:r>
              <a:rPr lang="ru-RU" sz="1800" i="1" dirty="0" smtClean="0">
                <a:solidFill>
                  <a:schemeClr val="tx2"/>
                </a:solidFill>
                <a:latin typeface="Arial" panose="020B0604020202020204" pitchFamily="34" charset="0"/>
                <a:cs typeface="Arial" panose="020B0604020202020204" pitchFamily="34" charset="0"/>
              </a:rPr>
              <a:t>Финансовый план по ЭМСМС</a:t>
            </a:r>
            <a:r>
              <a:rPr lang="en-GB" sz="1800" i="1" dirty="0" smtClean="0">
                <a:solidFill>
                  <a:schemeClr val="tx2"/>
                </a:solidFill>
                <a:latin typeface="Arial" panose="020B0604020202020204" pitchFamily="34" charset="0"/>
                <a:cs typeface="Arial" panose="020B0604020202020204" pitchFamily="34" charset="0"/>
              </a:rPr>
              <a:t>, </a:t>
            </a:r>
            <a:r>
              <a:rPr lang="ru-RU" sz="1800" i="1" dirty="0" smtClean="0">
                <a:solidFill>
                  <a:schemeClr val="tx2"/>
                </a:solidFill>
                <a:latin typeface="Arial" panose="020B0604020202020204" pitchFamily="34" charset="0"/>
                <a:cs typeface="Arial" panose="020B0604020202020204" pitchFamily="34" charset="0"/>
              </a:rPr>
              <a:t>включая дополнительное финансирование</a:t>
            </a:r>
            <a:endParaRPr lang="en-GB" sz="18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542925" indent="-361950" eaLnBrk="1" hangingPunct="1">
              <a:spcBef>
                <a:spcPts val="0"/>
              </a:spcBef>
              <a:spcAft>
                <a:spcPts val="1200"/>
              </a:spcAft>
              <a:buClr>
                <a:schemeClr val="accent3">
                  <a:lumMod val="75000"/>
                </a:schemeClr>
              </a:buClr>
              <a:buSzPct val="90000"/>
              <a:buFont typeface="Wingdings" pitchFamily="2" charset="2"/>
              <a:buChar char="Ø"/>
              <a:defRPr/>
            </a:pPr>
            <a:r>
              <a:rPr lang="ru-RU" sz="2000" b="1" dirty="0">
                <a:solidFill>
                  <a:schemeClr val="tx2"/>
                </a:solidFill>
                <a:latin typeface="Arial Unicode MS" pitchFamily="34" charset="-128"/>
                <a:ea typeface="Arial Unicode MS" pitchFamily="34" charset="-128"/>
                <a:cs typeface="Arial Unicode MS" pitchFamily="34" charset="-128"/>
              </a:rPr>
              <a:t>Воздействие и распространение (макс 20 баллов</a:t>
            </a:r>
            <a:r>
              <a:rPr lang="en-GB" sz="2000" b="1" dirty="0">
                <a:solidFill>
                  <a:schemeClr val="tx2"/>
                </a:solidFill>
                <a:latin typeface="Arial Unicode MS" pitchFamily="34" charset="-128"/>
                <a:ea typeface="Arial Unicode MS" pitchFamily="34" charset="-128"/>
                <a:cs typeface="Arial Unicode MS" pitchFamily="34" charset="-128"/>
              </a:rPr>
              <a:t>)</a:t>
            </a: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600" i="1" dirty="0" smtClean="0">
                <a:solidFill>
                  <a:schemeClr val="tx2"/>
                </a:solidFill>
                <a:latin typeface="Arial" panose="020B0604020202020204" pitchFamily="34" charset="0"/>
                <a:ea typeface="Arial Unicode MS" pitchFamily="34" charset="-128"/>
                <a:cs typeface="Arial" panose="020B0604020202020204" pitchFamily="34" charset="0"/>
              </a:rPr>
              <a:t>Стратегия развития и устойчивости, мобилизации других источников финансирования для стипендий и студенты на основе самофинансирования </a:t>
            </a:r>
            <a:endParaRPr lang="en-GB" sz="16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600" i="1" dirty="0" smtClean="0">
                <a:solidFill>
                  <a:schemeClr val="tx2"/>
                </a:solidFill>
                <a:latin typeface="Arial" panose="020B0604020202020204" pitchFamily="34" charset="0"/>
                <a:ea typeface="Arial Unicode MS" pitchFamily="34" charset="-128"/>
                <a:cs typeface="Arial" panose="020B0604020202020204" pitchFamily="34" charset="0"/>
              </a:rPr>
              <a:t>Институциональное воздействие и стратегия интернационализации</a:t>
            </a:r>
            <a:endParaRPr lang="en-GB" sz="1600" i="1" dirty="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600" i="1" dirty="0" smtClean="0">
                <a:solidFill>
                  <a:schemeClr val="tx2"/>
                </a:solidFill>
                <a:latin typeface="Arial" panose="020B0604020202020204" pitchFamily="34" charset="0"/>
                <a:ea typeface="Arial Unicode MS" pitchFamily="34" charset="-128"/>
                <a:cs typeface="Arial" panose="020B0604020202020204" pitchFamily="34" charset="0"/>
              </a:rPr>
              <a:t>Предпринимательство, участие работодателей и трудоустройство выпускников </a:t>
            </a:r>
            <a:endParaRPr lang="en-GB" sz="1600" i="1" dirty="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600" i="1" dirty="0" smtClean="0">
                <a:solidFill>
                  <a:schemeClr val="tx2"/>
                </a:solidFill>
                <a:latin typeface="Arial" panose="020B0604020202020204" pitchFamily="34" charset="0"/>
                <a:ea typeface="Arial Unicode MS" pitchFamily="34" charset="-128"/>
                <a:cs typeface="Arial" panose="020B0604020202020204" pitchFamily="34" charset="0"/>
              </a:rPr>
              <a:t>Стратегии по продвижению, распространению и повышению информированности</a:t>
            </a:r>
            <a:r>
              <a:rPr lang="en-GB" sz="1600" i="1"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1600" i="1" dirty="0" smtClean="0">
                <a:solidFill>
                  <a:schemeClr val="tx2"/>
                </a:solidFill>
                <a:latin typeface="Arial" panose="020B0604020202020204" pitchFamily="34" charset="0"/>
                <a:ea typeface="Arial Unicode MS" pitchFamily="34" charset="-128"/>
                <a:cs typeface="Arial" panose="020B0604020202020204" pitchFamily="34" charset="0"/>
              </a:rPr>
              <a:t>наилучшие студенты</a:t>
            </a:r>
            <a:endParaRPr lang="en-GB" sz="1600" i="1" dirty="0" smtClean="0">
              <a:solidFill>
                <a:schemeClr val="tx2"/>
              </a:solidFill>
              <a:latin typeface="Arial" panose="020B0604020202020204" pitchFamily="34" charset="0"/>
              <a:ea typeface="Arial Unicode MS" pitchFamily="34" charset="-128"/>
              <a:cs typeface="Arial" panose="020B0604020202020204" pitchFamily="34" charset="0"/>
            </a:endParaRPr>
          </a:p>
          <a:p>
            <a:pPr marL="942975" lvl="1" indent="-361950" eaLnBrk="1" hangingPunct="1">
              <a:spcBef>
                <a:spcPts val="0"/>
              </a:spcBef>
              <a:spcAft>
                <a:spcPts val="600"/>
              </a:spcAft>
              <a:buClr>
                <a:schemeClr val="tx2"/>
              </a:buClr>
              <a:buSzPct val="90000"/>
              <a:buFont typeface="Wingdings" panose="05000000000000000000" pitchFamily="2" charset="2"/>
              <a:buChar char="ü"/>
              <a:defRPr/>
            </a:pPr>
            <a:r>
              <a:rPr lang="ru-RU" sz="1600" i="1" dirty="0" smtClean="0">
                <a:solidFill>
                  <a:schemeClr val="tx2"/>
                </a:solidFill>
                <a:latin typeface="Arial" panose="020B0604020202020204" pitchFamily="34" charset="0"/>
                <a:cs typeface="Arial" panose="020B0604020202020204" pitchFamily="34" charset="0"/>
              </a:rPr>
              <a:t>Продвижение материалов и медиа материалов курсов через открытые лицензии </a:t>
            </a:r>
            <a:r>
              <a:rPr lang="en-GB" sz="1600" i="1" dirty="0" smtClean="0">
                <a:solidFill>
                  <a:schemeClr val="tx2"/>
                </a:solidFill>
                <a:latin typeface="Arial" panose="020B0604020202020204" pitchFamily="34" charset="0"/>
                <a:cs typeface="Arial" panose="020B0604020202020204" pitchFamily="34" charset="0"/>
              </a:rPr>
              <a:t>(</a:t>
            </a:r>
            <a:r>
              <a:rPr lang="ru-RU" sz="1600" i="1" dirty="0" smtClean="0">
                <a:solidFill>
                  <a:schemeClr val="tx2"/>
                </a:solidFill>
                <a:latin typeface="Arial" panose="020B0604020202020204" pitchFamily="34" charset="0"/>
                <a:cs typeface="Arial" panose="020B0604020202020204" pitchFamily="34" charset="0"/>
              </a:rPr>
              <a:t>если соответствует</a:t>
            </a:r>
            <a:r>
              <a:rPr lang="en-GB" sz="1600" i="1" dirty="0" smtClean="0">
                <a:solidFill>
                  <a:schemeClr val="tx2"/>
                </a:solidFill>
                <a:latin typeface="Arial" panose="020B0604020202020204" pitchFamily="34" charset="0"/>
                <a:cs typeface="Arial" panose="020B0604020202020204" pitchFamily="34" charset="0"/>
              </a:rPr>
              <a:t>)</a:t>
            </a:r>
            <a:endParaRPr lang="en-GB" sz="1600" i="1" dirty="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38914" name="Title 1"/>
          <p:cNvSpPr>
            <a:spLocks noGrp="1"/>
          </p:cNvSpPr>
          <p:nvPr>
            <p:ph type="title"/>
          </p:nvPr>
        </p:nvSpPr>
        <p:spPr>
          <a:xfrm>
            <a:off x="190500" y="1193800"/>
            <a:ext cx="9474200" cy="571500"/>
          </a:xfrm>
        </p:spPr>
        <p:txBody>
          <a:bodyPr/>
          <a:lstStyle/>
          <a:p>
            <a:pPr algn="ctr" eaLnBrk="1" hangingPunct="1"/>
            <a:r>
              <a:rPr lang="ru-RU"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Критерии Присвоения Гранта ЭМ СМС</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18</a:t>
            </a:fld>
            <a:endParaRPr lang="en-GB" sz="1000" dirty="0"/>
          </a:p>
        </p:txBody>
      </p:sp>
    </p:spTree>
    <p:extLst>
      <p:ext uri="{BB962C8B-B14F-4D97-AF65-F5344CB8AC3E}">
        <p14:creationId xmlns:p14="http://schemas.microsoft.com/office/powerpoint/2010/main" val="315940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1320800"/>
            <a:ext cx="9474200" cy="571500"/>
          </a:xfrm>
        </p:spPr>
        <p:txBody>
          <a:bodyPr/>
          <a:lstStyle/>
          <a:p>
            <a:pPr algn="ctr" eaLnBrk="1" hangingPunct="1"/>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Процедура оценки</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6" name="Content Placeholder 2"/>
          <p:cNvSpPr>
            <a:spLocks noGrp="1"/>
          </p:cNvSpPr>
          <p:nvPr>
            <p:ph idx="1"/>
          </p:nvPr>
        </p:nvSpPr>
        <p:spPr>
          <a:xfrm>
            <a:off x="0" y="2654300"/>
            <a:ext cx="9864000" cy="3098800"/>
          </a:xfrm>
        </p:spPr>
        <p:txBody>
          <a:bodyPr anchor="ctr"/>
          <a:lstStyle/>
          <a:p>
            <a:pPr marL="542925" indent="-361950" eaLnBrk="1" hangingPunct="1">
              <a:spcBef>
                <a:spcPts val="0"/>
              </a:spcBef>
              <a:spcAft>
                <a:spcPts val="1200"/>
              </a:spcAft>
              <a:buClr>
                <a:srgbClr val="C00000"/>
              </a:buClr>
              <a:buSzPct val="90000"/>
              <a:buFont typeface="Wingdings" pitchFamily="2" charset="2"/>
              <a:buChar char="Ø"/>
              <a:defRPr/>
            </a:pP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Экспертная оценка со стороны независимых внешних экспертов </a:t>
            </a:r>
            <a:r>
              <a:rPr lang="en-GB" sz="2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en-GB" sz="2200" b="1" u="sng" dirty="0" smtClean="0">
                <a:solidFill>
                  <a:schemeClr val="tx2"/>
                </a:solidFill>
                <a:latin typeface="Arial" panose="020B0604020202020204" pitchFamily="34" charset="0"/>
                <a:ea typeface="Arial Unicode MS" pitchFamily="34" charset="-128"/>
                <a:cs typeface="Arial" panose="020B0604020202020204" pitchFamily="34" charset="0"/>
              </a:rPr>
              <a:t>3 </a:t>
            </a:r>
            <a:r>
              <a:rPr lang="ru-RU" sz="2200" b="1" u="sng" dirty="0" smtClean="0">
                <a:solidFill>
                  <a:schemeClr val="tx2"/>
                </a:solidFill>
                <a:latin typeface="Arial" panose="020B0604020202020204" pitchFamily="34" charset="0"/>
                <a:ea typeface="Arial Unicode MS" pitchFamily="34" charset="-128"/>
                <a:cs typeface="Arial" panose="020B0604020202020204" pitchFamily="34" charset="0"/>
              </a:rPr>
              <a:t>эксперта оценивают каждую проектную заявку  по одноэтапной процедуре оценки</a:t>
            </a:r>
            <a:endParaRPr lang="en-GB" sz="2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42925" indent="-361950" eaLnBrk="1" hangingPunct="1">
              <a:spcBef>
                <a:spcPts val="0"/>
              </a:spcBef>
              <a:spcAft>
                <a:spcPts val="1200"/>
              </a:spcAft>
              <a:buClr>
                <a:srgbClr val="C00000"/>
              </a:buClr>
              <a:buSzPct val="90000"/>
              <a:buFont typeface="Wingdings" pitchFamily="2" charset="2"/>
              <a:buChar char="Ø"/>
              <a:defRPr/>
            </a:pPr>
            <a:endParaRPr lang="en-GB" sz="5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42925" indent="-361950" eaLnBrk="1" hangingPunct="1">
              <a:spcBef>
                <a:spcPts val="0"/>
              </a:spcBef>
              <a:spcAft>
                <a:spcPts val="1200"/>
              </a:spcAft>
              <a:buClr>
                <a:srgbClr val="C00000"/>
              </a:buClr>
              <a:buSzPct val="90000"/>
              <a:buFont typeface="Wingdings" pitchFamily="2" charset="2"/>
              <a:buChar char="Ø"/>
              <a:defRPr/>
            </a:pPr>
            <a:r>
              <a:rPr lang="fr-BE" sz="2200" u="sng" dirty="0" smtClean="0">
                <a:solidFill>
                  <a:schemeClr val="tx2"/>
                </a:solidFill>
                <a:latin typeface="Arial" panose="020B0604020202020204" pitchFamily="34" charset="0"/>
                <a:ea typeface="Arial Unicode MS" pitchFamily="34" charset="-128"/>
                <a:cs typeface="Arial" panose="020B0604020202020204" pitchFamily="34" charset="0"/>
              </a:rPr>
              <a:t>2</a:t>
            </a:r>
            <a:r>
              <a:rPr lang="ru-RU" sz="2200" u="sng" dirty="0" smtClean="0">
                <a:solidFill>
                  <a:schemeClr val="tx2"/>
                </a:solidFill>
                <a:latin typeface="Arial" panose="020B0604020202020204" pitchFamily="34" charset="0"/>
                <a:ea typeface="Arial Unicode MS" pitchFamily="34" charset="-128"/>
                <a:cs typeface="Arial" panose="020B0604020202020204" pitchFamily="34" charset="0"/>
              </a:rPr>
              <a:t> порога </a:t>
            </a:r>
            <a:r>
              <a:rPr lang="fr-BE" sz="2200" u="sng" dirty="0" smtClean="0">
                <a:solidFill>
                  <a:schemeClr val="tx2"/>
                </a:solidFill>
                <a:latin typeface="Arial" panose="020B0604020202020204" pitchFamily="34" charset="0"/>
                <a:ea typeface="Arial Unicode MS" pitchFamily="34" charset="-128"/>
                <a:cs typeface="Arial" panose="020B0604020202020204" pitchFamily="34" charset="0"/>
              </a:rPr>
              <a:t>:</a:t>
            </a:r>
            <a:endParaRPr lang="en-GB" sz="8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1168400" indent="-635000" eaLnBrk="1" hangingPunct="1">
              <a:spcBef>
                <a:spcPts val="0"/>
              </a:spcBef>
              <a:spcAft>
                <a:spcPts val="1200"/>
              </a:spcAft>
              <a:buClr>
                <a:srgbClr val="C00000"/>
              </a:buClr>
              <a:buSzPct val="90000"/>
              <a:buFont typeface="Arial" panose="020B0604020202020204" pitchFamily="34" charset="0"/>
              <a:buChar char="•"/>
              <a:defRPr/>
            </a:pPr>
            <a:r>
              <a:rPr lang="en-GB" sz="2200" b="1" dirty="0" smtClean="0">
                <a:solidFill>
                  <a:schemeClr val="tx2"/>
                </a:solidFill>
                <a:latin typeface="Arial" panose="020B0604020202020204" pitchFamily="34" charset="0"/>
                <a:ea typeface="Arial Unicode MS" pitchFamily="34" charset="-128"/>
                <a:cs typeface="Arial" panose="020B0604020202020204" pitchFamily="34" charset="0"/>
              </a:rPr>
              <a:t>75</a:t>
            </a:r>
            <a:r>
              <a:rPr lang="en-GB" sz="2200" b="1" dirty="0">
                <a:solidFill>
                  <a:schemeClr val="tx2"/>
                </a:solidFill>
                <a:latin typeface="Arial" panose="020B0604020202020204" pitchFamily="34" charset="0"/>
                <a:ea typeface="Arial Unicode MS" pitchFamily="34" charset="-128"/>
                <a:cs typeface="Arial" panose="020B0604020202020204" pitchFamily="34" charset="0"/>
              </a:rPr>
              <a:t>% (30 </a:t>
            </a:r>
            <a:r>
              <a:rPr lang="ru-RU" sz="2200" b="1" dirty="0" smtClean="0">
                <a:solidFill>
                  <a:schemeClr val="tx2"/>
                </a:solidFill>
                <a:latin typeface="Arial" panose="020B0604020202020204" pitchFamily="34" charset="0"/>
                <a:ea typeface="Arial Unicode MS" pitchFamily="34" charset="-128"/>
                <a:cs typeface="Arial" panose="020B0604020202020204" pitchFamily="34" charset="0"/>
              </a:rPr>
              <a:t>баллов</a:t>
            </a:r>
            <a:r>
              <a:rPr lang="en-GB" sz="2200" b="1"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400" b="1" dirty="0">
                <a:solidFill>
                  <a:schemeClr val="tx2"/>
                </a:solidFill>
                <a:latin typeface="Arial" panose="020B0604020202020204" pitchFamily="34" charset="0"/>
                <a:ea typeface="Arial Unicode MS" pitchFamily="34" charset="-128"/>
                <a:cs typeface="Arial" panose="020B0604020202020204" pitchFamily="34" charset="0"/>
              </a:rPr>
              <a:t>от максимального количества баллов на «Соответствие" </a:t>
            </a:r>
            <a:endParaRPr lang="ru-RU" sz="2400" b="1" dirty="0" smtClean="0">
              <a:solidFill>
                <a:schemeClr val="tx2"/>
              </a:solidFill>
              <a:latin typeface="Arial" panose="020B0604020202020204" pitchFamily="34" charset="0"/>
              <a:ea typeface="Arial Unicode MS" pitchFamily="34" charset="-128"/>
              <a:cs typeface="Arial" panose="020B0604020202020204" pitchFamily="34" charset="0"/>
            </a:endParaRPr>
          </a:p>
          <a:p>
            <a:pPr marL="444500" indent="-177800" eaLnBrk="1" hangingPunct="1">
              <a:spcBef>
                <a:spcPts val="0"/>
              </a:spcBef>
              <a:spcAft>
                <a:spcPts val="600"/>
              </a:spcAft>
              <a:buClr>
                <a:schemeClr val="accent3">
                  <a:lumMod val="75000"/>
                </a:schemeClr>
              </a:buClr>
              <a:buSzPct val="90000"/>
              <a:buFont typeface="Wingdings" pitchFamily="2" charset="2"/>
              <a:buChar char="§"/>
              <a:defRPr/>
            </a:pPr>
            <a:r>
              <a:rPr lang="ru-RU" sz="2400" dirty="0">
                <a:solidFill>
                  <a:schemeClr val="tx2"/>
                </a:solidFill>
                <a:latin typeface="Arial" panose="020B0604020202020204" pitchFamily="34" charset="0"/>
                <a:ea typeface="Arial Unicode MS" pitchFamily="34" charset="-128"/>
                <a:cs typeface="Arial" panose="020B0604020202020204" pitchFamily="34" charset="0"/>
              </a:rPr>
              <a:t>Для рассмотрения предложений для финансирования, они должны набрать в целом </a:t>
            </a:r>
            <a:r>
              <a:rPr lang="ru-RU" sz="2400" b="1" dirty="0">
                <a:solidFill>
                  <a:schemeClr val="tx2"/>
                </a:solidFill>
                <a:latin typeface="Arial" panose="020B0604020202020204" pitchFamily="34" charset="0"/>
                <a:ea typeface="Arial Unicode MS" pitchFamily="34" charset="-128"/>
                <a:cs typeface="Arial" panose="020B0604020202020204" pitchFamily="34" charset="0"/>
              </a:rPr>
              <a:t>не менее 70 баллов</a:t>
            </a:r>
            <a:r>
              <a:rPr lang="ru-RU" sz="2400" dirty="0">
                <a:solidFill>
                  <a:schemeClr val="tx2"/>
                </a:solidFill>
                <a:latin typeface="Arial" panose="020B0604020202020204" pitchFamily="34" charset="0"/>
                <a:ea typeface="Arial Unicode MS" pitchFamily="34" charset="-128"/>
                <a:cs typeface="Arial" panose="020B0604020202020204" pitchFamily="34" charset="0"/>
              </a:rPr>
              <a:t>.</a:t>
            </a:r>
            <a:endParaRPr lang="en-GB" sz="2400" b="1" dirty="0">
              <a:solidFill>
                <a:schemeClr val="tx2"/>
              </a:solidFill>
              <a:latin typeface="Arial" panose="020B0604020202020204" pitchFamily="34" charset="0"/>
              <a:ea typeface="Arial Unicode MS" pitchFamily="34" charset="-128"/>
              <a:cs typeface="Arial" panose="020B0604020202020204" pitchFamily="34" charset="0"/>
            </a:endParaRPr>
          </a:p>
          <a:p>
            <a:pPr marL="180975" indent="0" eaLnBrk="1" hangingPunct="1">
              <a:spcBef>
                <a:spcPct val="0"/>
              </a:spcBef>
              <a:spcAft>
                <a:spcPts val="1200"/>
              </a:spcAft>
              <a:buClr>
                <a:srgbClr val="C00000"/>
              </a:buClr>
              <a:buSzPct val="90000"/>
              <a:buNone/>
              <a:defRPr/>
            </a:pPr>
            <a:endParaRPr lang="fr-BE" sz="2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42925" indent="-361950" eaLnBrk="1" hangingPunct="1">
              <a:spcBef>
                <a:spcPts val="0"/>
              </a:spcBef>
              <a:spcAft>
                <a:spcPts val="1200"/>
              </a:spcAft>
              <a:buClr>
                <a:srgbClr val="C00000"/>
              </a:buClr>
              <a:buSzPct val="90000"/>
              <a:buFont typeface="Wingdings" pitchFamily="2" charset="2"/>
              <a:buChar char="Ø"/>
              <a:defRPr/>
            </a:pP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В случае получения равных баллов, приоритет отдается проекту набравшему наибольшее количество баллов по критерии </a:t>
            </a:r>
            <a:r>
              <a:rPr lang="en-GB" sz="2200" i="1"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sz="2200" i="1" dirty="0" smtClean="0">
                <a:solidFill>
                  <a:schemeClr val="tx2"/>
                </a:solidFill>
                <a:latin typeface="Arial" panose="020B0604020202020204" pitchFamily="34" charset="0"/>
                <a:ea typeface="Arial Unicode MS" pitchFamily="34" charset="-128"/>
                <a:cs typeface="Arial" panose="020B0604020202020204" pitchFamily="34" charset="0"/>
              </a:rPr>
              <a:t>Соответствие </a:t>
            </a:r>
            <a:r>
              <a:rPr lang="en-GB" sz="2200" b="1" i="1" dirty="0" smtClean="0">
                <a:solidFill>
                  <a:schemeClr val="tx2"/>
                </a:solidFill>
                <a:latin typeface="Arial" panose="020B0604020202020204" pitchFamily="34" charset="0"/>
                <a:ea typeface="Arial Unicode MS" pitchFamily="34" charset="-128"/>
                <a:cs typeface="Arial" panose="020B0604020202020204" pitchFamily="34" charset="0"/>
              </a:rPr>
              <a:t>"</a:t>
            </a:r>
            <a:endParaRPr lang="en-GB" sz="2200" b="1" i="1" dirty="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19</a:t>
            </a:fld>
            <a:endParaRPr lang="en-GB" sz="1000" dirty="0"/>
          </a:p>
        </p:txBody>
      </p:sp>
    </p:spTree>
    <p:extLst>
      <p:ext uri="{BB962C8B-B14F-4D97-AF65-F5344CB8AC3E}">
        <p14:creationId xmlns:p14="http://schemas.microsoft.com/office/powerpoint/2010/main" val="214314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defRPr/>
            </a:pPr>
            <a:r>
              <a:rPr lang="ru-RU" sz="3000" kern="1200" spc="20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Webdings" pitchFamily="18" charset="2"/>
              </a:rPr>
              <a:t>СОДЕРЖАНИЕ</a:t>
            </a:r>
            <a:endParaRPr lang="fr-BE" sz="3000" kern="1200" spc="2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Webdings" pitchFamily="18" charset="2"/>
            </a:endParaRPr>
          </a:p>
        </p:txBody>
      </p:sp>
      <p:sp>
        <p:nvSpPr>
          <p:cNvPr id="17411" name="Content Placeholder 2"/>
          <p:cNvSpPr>
            <a:spLocks noGrp="1"/>
          </p:cNvSpPr>
          <p:nvPr>
            <p:ph idx="1"/>
          </p:nvPr>
        </p:nvSpPr>
        <p:spPr>
          <a:xfrm>
            <a:off x="141289" y="2012953"/>
            <a:ext cx="9510713" cy="3922247"/>
          </a:xfrm>
        </p:spPr>
        <p:txBody>
          <a:bodyPr/>
          <a:lstStyle/>
          <a:p>
            <a:pPr>
              <a:buFontTx/>
              <a:buNone/>
            </a:pPr>
            <a:r>
              <a:rPr lang="fr-BE" dirty="0" smtClean="0"/>
              <a:t> </a:t>
            </a:r>
            <a:endParaRPr lang="en-GB" dirty="0" smtClean="0"/>
          </a:p>
          <a:p>
            <a:endParaRPr lang="fr-BE" dirty="0" smtClean="0"/>
          </a:p>
        </p:txBody>
      </p:sp>
      <p:sp>
        <p:nvSpPr>
          <p:cNvPr id="18" name="Rounded Rectangle 17"/>
          <p:cNvSpPr/>
          <p:nvPr/>
        </p:nvSpPr>
        <p:spPr bwMode="auto">
          <a:xfrm>
            <a:off x="258771" y="5043206"/>
            <a:ext cx="9429749" cy="874994"/>
          </a:xfrm>
          <a:prstGeom prst="roundRect">
            <a:avLst/>
          </a:prstGeom>
          <a:solidFill>
            <a:srgbClr val="6C7F69"/>
          </a:solidFill>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0" name="Rounded Rectangle 19"/>
          <p:cNvSpPr/>
          <p:nvPr/>
        </p:nvSpPr>
        <p:spPr bwMode="auto">
          <a:xfrm>
            <a:off x="258772" y="1877800"/>
            <a:ext cx="9371002" cy="902600"/>
          </a:xfrm>
          <a:prstGeom prst="roundRect">
            <a:avLst/>
          </a:prstGeom>
          <a:solidFill>
            <a:schemeClr val="tx2">
              <a:alpha val="68000"/>
            </a:schemeClr>
          </a:solidFill>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1" name="Rounded Rectangle 20"/>
          <p:cNvSpPr/>
          <p:nvPr/>
        </p:nvSpPr>
        <p:spPr bwMode="auto">
          <a:xfrm>
            <a:off x="246072" y="2930100"/>
            <a:ext cx="9429749" cy="889900"/>
          </a:xfrm>
          <a:prstGeom prst="roundRect">
            <a:avLst/>
          </a:prstGeom>
          <a:solidFill>
            <a:schemeClr val="accent3">
              <a:lumMod val="50000"/>
              <a:alpha val="62000"/>
            </a:schemeClr>
          </a:solidFill>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3" name="Rectangle 22"/>
          <p:cNvSpPr/>
          <p:nvPr/>
        </p:nvSpPr>
        <p:spPr>
          <a:xfrm>
            <a:off x="258771" y="1949403"/>
            <a:ext cx="9101133" cy="461665"/>
          </a:xfrm>
          <a:prstGeom prst="rect">
            <a:avLst/>
          </a:prstGeom>
        </p:spPr>
        <p:txBody>
          <a:bodyPr wrap="square">
            <a:spAutoFit/>
          </a:bodyPr>
          <a:lstStyle/>
          <a:p>
            <a:pPr algn="ctr">
              <a:spcBef>
                <a:spcPts val="600"/>
              </a:spcBef>
              <a:defRPr/>
            </a:pPr>
            <a:r>
              <a:rPr lang="ru-RU" altLang="en-US" dirty="0" smtClean="0">
                <a:solidFill>
                  <a:schemeClr val="bg1"/>
                </a:solidFill>
                <a:latin typeface="Arial" panose="020B0604020202020204" pitchFamily="34" charset="0"/>
              </a:rPr>
              <a:t>Совместные </a:t>
            </a:r>
            <a:r>
              <a:rPr lang="ru-RU" altLang="en-US" dirty="0">
                <a:solidFill>
                  <a:schemeClr val="bg1"/>
                </a:solidFill>
                <a:latin typeface="Arial" panose="020B0604020202020204" pitchFamily="34" charset="0"/>
              </a:rPr>
              <a:t>м</a:t>
            </a:r>
            <a:r>
              <a:rPr lang="ru-RU" altLang="en-US" dirty="0" smtClean="0">
                <a:solidFill>
                  <a:schemeClr val="bg1"/>
                </a:solidFill>
                <a:latin typeface="Arial" panose="020B0604020202020204" pitchFamily="34" charset="0"/>
              </a:rPr>
              <a:t>агистерские </a:t>
            </a:r>
            <a:r>
              <a:rPr lang="ru-RU" altLang="en-US" dirty="0" smtClean="0">
                <a:solidFill>
                  <a:schemeClr val="bg1"/>
                </a:solidFill>
                <a:latin typeface="Arial" panose="020B0604020202020204" pitchFamily="34" charset="0"/>
              </a:rPr>
              <a:t>степени </a:t>
            </a:r>
            <a:r>
              <a:rPr lang="ru-RU" altLang="en-US" dirty="0" smtClean="0">
                <a:solidFill>
                  <a:schemeClr val="bg1"/>
                </a:solidFill>
                <a:latin typeface="Arial" panose="020B0604020202020204" pitchFamily="34" charset="0"/>
              </a:rPr>
              <a:t>ЭМ. Обзор</a:t>
            </a:r>
            <a:endParaRPr lang="en-GB" altLang="en-US" dirty="0">
              <a:solidFill>
                <a:schemeClr val="bg1"/>
              </a:solidFill>
              <a:latin typeface="Arial" panose="020B0604020202020204" pitchFamily="34" charset="0"/>
            </a:endParaRPr>
          </a:p>
        </p:txBody>
      </p:sp>
      <p:sp>
        <p:nvSpPr>
          <p:cNvPr id="25" name="Rounded Rectangle 24"/>
          <p:cNvSpPr/>
          <p:nvPr/>
        </p:nvSpPr>
        <p:spPr bwMode="auto">
          <a:xfrm>
            <a:off x="258772" y="3984924"/>
            <a:ext cx="9417049" cy="880194"/>
          </a:xfrm>
          <a:prstGeom prst="roundRect">
            <a:avLst/>
          </a:prstGeom>
          <a:solidFill>
            <a:schemeClr val="accent5">
              <a:lumMod val="75000"/>
              <a:alpha val="86000"/>
            </a:schemeClr>
          </a:solidFill>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6" name="Rectangle 25"/>
          <p:cNvSpPr/>
          <p:nvPr/>
        </p:nvSpPr>
        <p:spPr>
          <a:xfrm>
            <a:off x="420697" y="2975517"/>
            <a:ext cx="9105900" cy="1938992"/>
          </a:xfrm>
          <a:prstGeom prst="rect">
            <a:avLst/>
          </a:prstGeom>
        </p:spPr>
        <p:txBody>
          <a:bodyPr>
            <a:spAutoFit/>
          </a:bodyPr>
          <a:lstStyle/>
          <a:p>
            <a:pPr algn="ctr">
              <a:defRPr/>
            </a:pPr>
            <a:r>
              <a:rPr lang="ru-RU" altLang="en-US" dirty="0" smtClean="0">
                <a:solidFill>
                  <a:schemeClr val="bg1"/>
                </a:solidFill>
                <a:latin typeface="Arial" panose="020B0604020202020204" pitchFamily="34" charset="0"/>
              </a:rPr>
              <a:t>Участие в качестве организации </a:t>
            </a:r>
          </a:p>
          <a:p>
            <a:pPr algn="ctr">
              <a:defRPr/>
            </a:pPr>
            <a:r>
              <a:rPr lang="ru-RU" altLang="en-US" dirty="0" smtClean="0">
                <a:solidFill>
                  <a:schemeClr val="bg1"/>
                </a:solidFill>
                <a:latin typeface="Arial" panose="020B0604020202020204" pitchFamily="34" charset="0"/>
              </a:rPr>
              <a:t>Индивидуальное участие</a:t>
            </a:r>
            <a:endParaRPr lang="fr-BE" altLang="en-US" dirty="0" smtClean="0">
              <a:solidFill>
                <a:schemeClr val="bg1"/>
              </a:solidFill>
              <a:latin typeface="Arial" panose="020B0604020202020204" pitchFamily="34" charset="0"/>
            </a:endParaRPr>
          </a:p>
          <a:p>
            <a:pPr algn="ctr">
              <a:defRPr/>
            </a:pPr>
            <a:endParaRPr lang="ru-RU" altLang="en-US" dirty="0" smtClean="0">
              <a:solidFill>
                <a:schemeClr val="bg1"/>
              </a:solidFill>
              <a:latin typeface="Arial" panose="020B0604020202020204" pitchFamily="34" charset="0"/>
            </a:endParaRPr>
          </a:p>
          <a:p>
            <a:pPr algn="ctr">
              <a:defRPr/>
            </a:pPr>
            <a:endParaRPr lang="ru-RU" altLang="en-US" dirty="0" smtClean="0">
              <a:solidFill>
                <a:schemeClr val="bg1"/>
              </a:solidFill>
              <a:latin typeface="Arial" panose="020B0604020202020204" pitchFamily="34" charset="0"/>
            </a:endParaRPr>
          </a:p>
          <a:p>
            <a:pPr algn="ctr">
              <a:defRPr/>
            </a:pPr>
            <a:r>
              <a:rPr lang="ru-RU" altLang="en-US" dirty="0" smtClean="0">
                <a:solidFill>
                  <a:schemeClr val="bg1"/>
                </a:solidFill>
                <a:latin typeface="Arial" panose="020B0604020202020204" pitchFamily="34" charset="0"/>
              </a:rPr>
              <a:t>Возможности финансирования </a:t>
            </a:r>
            <a:r>
              <a:rPr lang="fr-BE" altLang="en-US" dirty="0" smtClean="0">
                <a:solidFill>
                  <a:schemeClr val="bg1"/>
                </a:solidFill>
                <a:latin typeface="Arial" panose="020B0604020202020204" pitchFamily="34" charset="0"/>
              </a:rPr>
              <a:t>- </a:t>
            </a:r>
            <a:r>
              <a:rPr lang="ru-RU" b="1" dirty="0">
                <a:solidFill>
                  <a:srgbClr val="C00000"/>
                </a:solidFill>
                <a:latin typeface="Arial" panose="020B0604020202020204" pitchFamily="34" charset="0"/>
              </a:rPr>
              <a:t>ЭМ СМС</a:t>
            </a:r>
            <a:r>
              <a:rPr lang="fr-BE" altLang="en-US" dirty="0" smtClean="0">
                <a:solidFill>
                  <a:schemeClr val="bg1"/>
                </a:solidFill>
                <a:latin typeface="Arial" panose="020B0604020202020204" pitchFamily="34" charset="0"/>
              </a:rPr>
              <a:t> </a:t>
            </a:r>
            <a:r>
              <a:rPr lang="ru-RU" altLang="en-US" dirty="0" smtClean="0">
                <a:solidFill>
                  <a:schemeClr val="bg1"/>
                </a:solidFill>
                <a:latin typeface="Arial" panose="020B0604020202020204" pitchFamily="34" charset="0"/>
              </a:rPr>
              <a:t>в</a:t>
            </a:r>
            <a:r>
              <a:rPr lang="fr-BE" altLang="en-US" dirty="0" smtClean="0">
                <a:solidFill>
                  <a:schemeClr val="bg1"/>
                </a:solidFill>
                <a:latin typeface="Arial" panose="020B0604020202020204" pitchFamily="34" charset="0"/>
              </a:rPr>
              <a:t> 2017</a:t>
            </a:r>
            <a:r>
              <a:rPr lang="ru-RU" altLang="en-US" dirty="0" smtClean="0">
                <a:solidFill>
                  <a:schemeClr val="bg1"/>
                </a:solidFill>
                <a:latin typeface="Arial" panose="020B0604020202020204" pitchFamily="34" charset="0"/>
              </a:rPr>
              <a:t> г</a:t>
            </a:r>
            <a:endParaRPr lang="en-GB" altLang="en-US" dirty="0">
              <a:solidFill>
                <a:schemeClr val="bg1"/>
              </a:solidFill>
              <a:latin typeface="Arial" panose="020B0604020202020204" pitchFamily="34" charset="0"/>
            </a:endParaRPr>
          </a:p>
        </p:txBody>
      </p:sp>
      <p:sp>
        <p:nvSpPr>
          <p:cNvPr id="27" name="Rectangle 26"/>
          <p:cNvSpPr/>
          <p:nvPr/>
        </p:nvSpPr>
        <p:spPr>
          <a:xfrm>
            <a:off x="378634" y="3984924"/>
            <a:ext cx="9105900" cy="369332"/>
          </a:xfrm>
          <a:prstGeom prst="rect">
            <a:avLst/>
          </a:prstGeom>
        </p:spPr>
        <p:txBody>
          <a:bodyPr>
            <a:spAutoFit/>
          </a:bodyPr>
          <a:lstStyle/>
          <a:p>
            <a:pPr algn="ctr">
              <a:defRPr/>
            </a:pPr>
            <a:r>
              <a:rPr lang="ru-RU" altLang="en-US" sz="1800" dirty="0" smtClean="0">
                <a:solidFill>
                  <a:schemeClr val="bg1"/>
                </a:solidFill>
                <a:latin typeface="Arial" panose="020B0604020202020204" pitchFamily="34" charset="0"/>
              </a:rPr>
              <a:t>Результаты конкурса ЭМ СМС Эразмус + </a:t>
            </a:r>
            <a:r>
              <a:rPr lang="fr-BE" altLang="en-US" sz="1800" dirty="0" smtClean="0">
                <a:solidFill>
                  <a:schemeClr val="bg1"/>
                </a:solidFill>
                <a:latin typeface="Arial" panose="020B0604020202020204" pitchFamily="34" charset="0"/>
              </a:rPr>
              <a:t>2016</a:t>
            </a:r>
            <a:r>
              <a:rPr lang="ru-RU" altLang="en-US" sz="1800" dirty="0" smtClean="0">
                <a:solidFill>
                  <a:schemeClr val="bg1"/>
                </a:solidFill>
                <a:latin typeface="Arial" panose="020B0604020202020204" pitchFamily="34" charset="0"/>
              </a:rPr>
              <a:t> г</a:t>
            </a:r>
            <a:endParaRPr lang="fr-BE" altLang="en-US" sz="1800" dirty="0" smtClean="0">
              <a:solidFill>
                <a:schemeClr val="bg1"/>
              </a:solidFill>
              <a:latin typeface="Arial" panose="020B0604020202020204" pitchFamily="34" charset="0"/>
            </a:endParaRPr>
          </a:p>
        </p:txBody>
      </p:sp>
      <p:sp>
        <p:nvSpPr>
          <p:cNvPr id="28" name="Rectangle 27"/>
          <p:cNvSpPr/>
          <p:nvPr/>
        </p:nvSpPr>
        <p:spPr>
          <a:xfrm>
            <a:off x="363542" y="5249870"/>
            <a:ext cx="9105900" cy="461665"/>
          </a:xfrm>
          <a:prstGeom prst="rect">
            <a:avLst/>
          </a:prstGeom>
        </p:spPr>
        <p:txBody>
          <a:bodyPr>
            <a:spAutoFit/>
          </a:bodyPr>
          <a:lstStyle/>
          <a:p>
            <a:pPr algn="ctr">
              <a:defRPr/>
            </a:pPr>
            <a:r>
              <a:rPr lang="ru-RU" b="1" dirty="0">
                <a:solidFill>
                  <a:srgbClr val="C00000"/>
                </a:solidFill>
                <a:latin typeface="Arial" panose="020B0604020202020204" pitchFamily="34" charset="0"/>
              </a:rPr>
              <a:t>ЭМ </a:t>
            </a:r>
            <a:r>
              <a:rPr lang="ru-RU" b="1" dirty="0" smtClean="0">
                <a:solidFill>
                  <a:srgbClr val="C00000"/>
                </a:solidFill>
                <a:latin typeface="Arial" panose="020B0604020202020204" pitchFamily="34" charset="0"/>
              </a:rPr>
              <a:t>СМС</a:t>
            </a:r>
            <a:r>
              <a:rPr lang="fr-BE" altLang="en-US" dirty="0" smtClean="0">
                <a:solidFill>
                  <a:schemeClr val="bg1"/>
                </a:solidFill>
                <a:latin typeface="Arial" panose="020B0604020202020204" pitchFamily="34" charset="0"/>
              </a:rPr>
              <a:t> </a:t>
            </a:r>
            <a:r>
              <a:rPr lang="fr-BE" altLang="en-US" dirty="0">
                <a:solidFill>
                  <a:schemeClr val="bg1"/>
                </a:solidFill>
                <a:latin typeface="Arial" panose="020B0604020202020204" pitchFamily="34" charset="0"/>
              </a:rPr>
              <a:t>– </a:t>
            </a:r>
            <a:r>
              <a:rPr lang="ru-RU" altLang="en-US" dirty="0" smtClean="0">
                <a:solidFill>
                  <a:schemeClr val="bg1"/>
                </a:solidFill>
                <a:latin typeface="Arial" panose="020B0604020202020204" pitchFamily="34" charset="0"/>
              </a:rPr>
              <a:t>Источники информации</a:t>
            </a:r>
            <a:endParaRPr lang="en-GB" altLang="en-US" dirty="0">
              <a:solidFill>
                <a:schemeClr val="bg1"/>
              </a:solidFill>
              <a:latin typeface="Arial" panose="020B0604020202020204" pitchFamily="34" charset="0"/>
            </a:endParaRPr>
          </a:p>
        </p:txBody>
      </p:sp>
      <p:sp>
        <p:nvSpPr>
          <p:cNvPr id="13"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2</a:t>
            </a:fld>
            <a:endParaRPr lang="en-GB" sz="1000" dirty="0"/>
          </a:p>
        </p:txBody>
      </p:sp>
    </p:spTree>
    <p:extLst>
      <p:ext uri="{BB962C8B-B14F-4D97-AF65-F5344CB8AC3E}">
        <p14:creationId xmlns:p14="http://schemas.microsoft.com/office/powerpoint/2010/main" val="132566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20</a:t>
            </a:fld>
            <a:endParaRPr lang="en-GB" sz="1000" dirty="0"/>
          </a:p>
        </p:txBody>
      </p:sp>
      <p:sp>
        <p:nvSpPr>
          <p:cNvPr id="8" name="Rounded Rectangle 7"/>
          <p:cNvSpPr/>
          <p:nvPr/>
        </p:nvSpPr>
        <p:spPr bwMode="auto">
          <a:xfrm>
            <a:off x="432000" y="3420000"/>
            <a:ext cx="9180000" cy="1080000"/>
          </a:xfrm>
          <a:prstGeom prst="roundRect">
            <a:avLst/>
          </a:prstGeom>
          <a:solidFill>
            <a:srgbClr val="C00000">
              <a:alpha val="23000"/>
            </a:srgb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9" name="Content Placeholder 2"/>
          <p:cNvSpPr>
            <a:spLocks noGrp="1"/>
          </p:cNvSpPr>
          <p:nvPr>
            <p:ph idx="1"/>
          </p:nvPr>
        </p:nvSpPr>
        <p:spPr>
          <a:xfrm>
            <a:off x="0" y="2152550"/>
            <a:ext cx="9906000" cy="4457700"/>
          </a:xfrm>
        </p:spPr>
        <p:txBody>
          <a:bodyPr anchor="ctr"/>
          <a:lstStyle/>
          <a:p>
            <a:pPr marL="444500" indent="-355600" eaLnBrk="1" hangingPunct="1">
              <a:spcBef>
                <a:spcPts val="0"/>
              </a:spcBef>
              <a:buClr>
                <a:srgbClr val="C00000"/>
              </a:buClr>
              <a:buFont typeface="Wingdings" panose="05000000000000000000" pitchFamily="2" charset="2"/>
              <a:buChar char="ü"/>
              <a:defRPr/>
            </a:pPr>
            <a:endParaRPr lang="ru-RU"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444500" indent="-355600" eaLnBrk="1" hangingPunct="1">
              <a:spcBef>
                <a:spcPts val="0"/>
              </a:spcBef>
              <a:buClr>
                <a:srgbClr val="C00000"/>
              </a:buClr>
              <a:buFont typeface="Wingdings" panose="05000000000000000000" pitchFamily="2" charset="2"/>
              <a:buChar char="ü"/>
              <a:defRPr/>
            </a:pPr>
            <a:endParaRPr lang="ru-RU" sz="2400" dirty="0">
              <a:solidFill>
                <a:schemeClr val="tx2"/>
              </a:solidFill>
              <a:latin typeface="Arial" panose="020B0604020202020204" pitchFamily="34" charset="0"/>
              <a:ea typeface="Arial Unicode MS" pitchFamily="34" charset="-128"/>
              <a:cs typeface="Arial" panose="020B0604020202020204" pitchFamily="34" charset="0"/>
            </a:endParaRPr>
          </a:p>
          <a:p>
            <a:pPr marL="444500" indent="-355600" eaLnBrk="1" hangingPunct="1">
              <a:spcBef>
                <a:spcPts val="0"/>
              </a:spcBef>
              <a:buClr>
                <a:srgbClr val="C00000"/>
              </a:buClr>
              <a:buFont typeface="Wingdings" panose="05000000000000000000" pitchFamily="2" charset="2"/>
              <a:buChar char="ü"/>
              <a:defRPr/>
            </a:pP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Заявители </a:t>
            </a:r>
            <a:r>
              <a:rPr lang="ru-RU" sz="2400" dirty="0">
                <a:solidFill>
                  <a:schemeClr val="tx2"/>
                </a:solidFill>
                <a:latin typeface="Arial" panose="020B0604020202020204" pitchFamily="34" charset="0"/>
                <a:ea typeface="Arial Unicode MS" pitchFamily="34" charset="-128"/>
                <a:cs typeface="Arial" panose="020B0604020202020204" pitchFamily="34" charset="0"/>
              </a:rPr>
              <a:t>могут подавать на </a:t>
            </a:r>
            <a:r>
              <a:rPr lang="ru-RU" sz="2400" b="1" u="sng" dirty="0">
                <a:solidFill>
                  <a:schemeClr val="tx2"/>
                </a:solidFill>
                <a:latin typeface="Arial" panose="020B0604020202020204" pitchFamily="34" charset="0"/>
                <a:ea typeface="Arial Unicode MS" pitchFamily="34" charset="-128"/>
                <a:cs typeface="Arial" panose="020B0604020202020204" pitchFamily="34" charset="0"/>
              </a:rPr>
              <a:t>дополнительные стипендии </a:t>
            </a:r>
            <a:r>
              <a:rPr lang="ru-RU" sz="2400" dirty="0">
                <a:solidFill>
                  <a:schemeClr val="tx2"/>
                </a:solidFill>
                <a:latin typeface="Arial" panose="020B0604020202020204" pitchFamily="34" charset="0"/>
                <a:ea typeface="Arial Unicode MS" pitchFamily="34" charset="-128"/>
                <a:cs typeface="Arial" panose="020B0604020202020204" pitchFamily="34" charset="0"/>
              </a:rPr>
              <a:t>для одного или более регионов/стран мира </a:t>
            </a:r>
            <a:r>
              <a:rPr lang="en-GB" sz="2400" b="1" dirty="0">
                <a:solidFill>
                  <a:schemeClr val="tx2"/>
                </a:solidFill>
                <a:latin typeface="Arial" panose="020B0604020202020204" pitchFamily="34" charset="0"/>
                <a:ea typeface="Arial Unicode MS" pitchFamily="34" charset="-128"/>
                <a:cs typeface="Arial" panose="020B0604020202020204" pitchFamily="34" charset="0"/>
              </a:rPr>
              <a:t>(</a:t>
            </a:r>
            <a:r>
              <a:rPr lang="en-GB" sz="2400" b="1" u="sng" dirty="0" smtClean="0">
                <a:solidFill>
                  <a:schemeClr val="tx2"/>
                </a:solidFill>
                <a:latin typeface="Arial" panose="020B0604020202020204" pitchFamily="34" charset="0"/>
                <a:ea typeface="Arial Unicode MS" pitchFamily="34" charset="-128"/>
                <a:cs typeface="Arial" panose="020B0604020202020204" pitchFamily="34" charset="0"/>
              </a:rPr>
              <a:t>1</a:t>
            </a:r>
            <a:r>
              <a:rPr lang="ru-RU" sz="2400" b="1" u="sng" dirty="0" smtClean="0">
                <a:solidFill>
                  <a:schemeClr val="tx2"/>
                </a:solidFill>
                <a:latin typeface="Arial" panose="020B0604020202020204" pitchFamily="34" charset="0"/>
                <a:ea typeface="Arial Unicode MS" pitchFamily="34" charset="-128"/>
                <a:cs typeface="Arial" panose="020B0604020202020204" pitchFamily="34" charset="0"/>
              </a:rPr>
              <a:t>2</a:t>
            </a:r>
            <a:r>
              <a:rPr lang="en-GB" sz="2400" b="1" u="sng"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400" b="1" u="sng" dirty="0">
                <a:solidFill>
                  <a:schemeClr val="tx2"/>
                </a:solidFill>
                <a:latin typeface="Arial" panose="020B0604020202020204" pitchFamily="34" charset="0"/>
                <a:ea typeface="Arial Unicode MS" pitchFamily="34" charset="-128"/>
                <a:cs typeface="Arial" panose="020B0604020202020204" pitchFamily="34" charset="0"/>
              </a:rPr>
              <a:t>географических окон)</a:t>
            </a:r>
            <a:endParaRPr lang="en-GB" sz="2400" b="1" dirty="0">
              <a:solidFill>
                <a:schemeClr val="tx2"/>
              </a:solidFill>
              <a:latin typeface="Arial" panose="020B0604020202020204" pitchFamily="34" charset="0"/>
              <a:ea typeface="Arial Unicode MS" pitchFamily="34" charset="-128"/>
              <a:cs typeface="Arial" panose="020B0604020202020204" pitchFamily="34" charset="0"/>
            </a:endParaRPr>
          </a:p>
          <a:p>
            <a:pPr marL="622300" indent="0" eaLnBrk="1" hangingPunct="1">
              <a:spcAft>
                <a:spcPts val="600"/>
              </a:spcAft>
              <a:buNone/>
              <a:defRPr/>
            </a:pPr>
            <a:r>
              <a:rPr lang="ru-RU" sz="2000" dirty="0" smtClean="0">
                <a:solidFill>
                  <a:schemeClr val="tx2"/>
                </a:solidFill>
                <a:latin typeface="Arial" panose="020B0604020202020204" pitchFamily="34" charset="0"/>
                <a:ea typeface="Arial Unicode MS" pitchFamily="34" charset="-128"/>
                <a:cs typeface="Arial" panose="020B0604020202020204" pitchFamily="34" charset="0"/>
              </a:rPr>
              <a:t>Страны </a:t>
            </a:r>
            <a:r>
              <a:rPr lang="ru-RU" sz="2000" dirty="0">
                <a:solidFill>
                  <a:schemeClr val="tx2"/>
                </a:solidFill>
                <a:latin typeface="Arial" panose="020B0604020202020204" pitchFamily="34" charset="0"/>
                <a:ea typeface="Arial Unicode MS" pitchFamily="34" charset="-128"/>
                <a:cs typeface="Arial" panose="020B0604020202020204" pitchFamily="34" charset="0"/>
              </a:rPr>
              <a:t>Африки, Карибского бассейна, Тихоокеанского региона (АКТ), Азии, Центральной Азии, </a:t>
            </a:r>
            <a:r>
              <a:rPr lang="ru-RU" sz="2000" dirty="0" smtClean="0">
                <a:solidFill>
                  <a:schemeClr val="tx2"/>
                </a:solidFill>
                <a:latin typeface="Arial" panose="020B0604020202020204" pitchFamily="34" charset="0"/>
                <a:ea typeface="Arial Unicode MS" pitchFamily="34" charset="-128"/>
                <a:cs typeface="Arial" panose="020B0604020202020204" pitchFamily="34" charset="0"/>
              </a:rPr>
              <a:t>Южной Африки, Латинской </a:t>
            </a:r>
            <a:r>
              <a:rPr lang="ru-RU" sz="2000" dirty="0">
                <a:solidFill>
                  <a:schemeClr val="tx2"/>
                </a:solidFill>
                <a:latin typeface="Arial" panose="020B0604020202020204" pitchFamily="34" charset="0"/>
                <a:ea typeface="Arial Unicode MS" pitchFamily="34" charset="-128"/>
                <a:cs typeface="Arial" panose="020B0604020202020204" pitchFamily="34" charset="0"/>
              </a:rPr>
              <a:t>Америки, Восточно-Южные соседние страны, страны Персидского залива</a:t>
            </a:r>
            <a:endParaRPr lang="en-GB" sz="2000" dirty="0">
              <a:solidFill>
                <a:schemeClr val="tx2"/>
              </a:solidFill>
              <a:latin typeface="Arial" panose="020B0604020202020204" pitchFamily="34" charset="0"/>
              <a:ea typeface="Arial Unicode MS" pitchFamily="34" charset="-128"/>
              <a:cs typeface="Arial" panose="020B0604020202020204" pitchFamily="34" charset="0"/>
            </a:endParaRPr>
          </a:p>
          <a:p>
            <a:pPr marL="444500" indent="-355600" algn="just">
              <a:spcBef>
                <a:spcPts val="600"/>
              </a:spcBef>
              <a:buClr>
                <a:srgbClr val="C00000"/>
              </a:buClr>
              <a:buFont typeface="Wingdings" panose="05000000000000000000" pitchFamily="2" charset="2"/>
              <a:buChar char="ü"/>
              <a:tabLst>
                <a:tab pos="9690100" algn="l"/>
              </a:tabLst>
              <a:defRPr/>
            </a:pPr>
            <a:r>
              <a:rPr lang="ru-RU" sz="2400" dirty="0" smtClean="0">
                <a:solidFill>
                  <a:schemeClr val="tx2"/>
                </a:solidFill>
                <a:latin typeface="Arial" panose="020B0604020202020204" pitchFamily="34" charset="0"/>
                <a:ea typeface="Arial Unicode MS" pitchFamily="34" charset="-128"/>
                <a:cs typeface="Arial" panose="020B0604020202020204" pitchFamily="34" charset="0"/>
              </a:rPr>
              <a:t>Финансируется </a:t>
            </a:r>
            <a:r>
              <a:rPr lang="ru-RU" sz="2400" dirty="0">
                <a:solidFill>
                  <a:schemeClr val="tx2"/>
                </a:solidFill>
                <a:latin typeface="Arial" panose="020B0604020202020204" pitchFamily="34" charset="0"/>
                <a:ea typeface="Arial Unicode MS" pitchFamily="34" charset="-128"/>
                <a:cs typeface="Arial" panose="020B0604020202020204" pitchFamily="34" charset="0"/>
              </a:rPr>
              <a:t>через внешние инструменты финансирования ЕС</a:t>
            </a:r>
            <a:endParaRPr lang="en-GB" sz="2400" dirty="0">
              <a:solidFill>
                <a:schemeClr val="tx2"/>
              </a:solidFill>
              <a:latin typeface="Arial" panose="020B0604020202020204" pitchFamily="34" charset="0"/>
              <a:ea typeface="Arial Unicode MS" pitchFamily="34" charset="-128"/>
              <a:cs typeface="Arial" panose="020B0604020202020204" pitchFamily="34" charset="0"/>
            </a:endParaRPr>
          </a:p>
          <a:p>
            <a:pPr marL="444500" indent="-355600" algn="just">
              <a:spcBef>
                <a:spcPts val="600"/>
              </a:spcBef>
              <a:buClr>
                <a:srgbClr val="C00000"/>
              </a:buClr>
              <a:buFont typeface="Wingdings" panose="05000000000000000000" pitchFamily="2" charset="2"/>
              <a:buChar char="ü"/>
              <a:tabLst>
                <a:tab pos="9690100" algn="l"/>
              </a:tabLst>
              <a:defRPr/>
            </a:pPr>
            <a:r>
              <a:rPr lang="ru-RU" sz="2400" dirty="0">
                <a:solidFill>
                  <a:schemeClr val="tx2"/>
                </a:solidFill>
                <a:latin typeface="Arial" panose="020B0604020202020204" pitchFamily="34" charset="0"/>
                <a:ea typeface="Arial Unicode MS" pitchFamily="34" charset="-128"/>
                <a:cs typeface="Arial" panose="020B0604020202020204" pitchFamily="34" charset="0"/>
              </a:rPr>
              <a:t>Для Азии, Центральной Азии и Латинской Америки регионы применяются </a:t>
            </a:r>
            <a:r>
              <a:rPr lang="ru-RU" sz="2400" b="1" dirty="0">
                <a:solidFill>
                  <a:schemeClr val="tx2"/>
                </a:solidFill>
                <a:latin typeface="Arial" panose="020B0604020202020204" pitchFamily="34" charset="0"/>
                <a:ea typeface="Arial Unicode MS" pitchFamily="34" charset="-128"/>
                <a:cs typeface="Arial" panose="020B0604020202020204" pitchFamily="34" charset="0"/>
              </a:rPr>
              <a:t>особые приоритеты</a:t>
            </a:r>
            <a:r>
              <a:rPr lang="ru-RU" sz="2400" dirty="0">
                <a:solidFill>
                  <a:schemeClr val="tx2"/>
                </a:solidFill>
                <a:latin typeface="Arial" panose="020B0604020202020204" pitchFamily="34" charset="0"/>
                <a:ea typeface="Arial Unicode MS" pitchFamily="34" charset="-128"/>
                <a:cs typeface="Arial" panose="020B0604020202020204" pitchFamily="34" charset="0"/>
              </a:rPr>
              <a:t>!</a:t>
            </a:r>
          </a:p>
          <a:p>
            <a:pPr marL="444500" indent="-355600" algn="just">
              <a:spcBef>
                <a:spcPts val="600"/>
              </a:spcBef>
              <a:buClr>
                <a:srgbClr val="C00000"/>
              </a:buClr>
              <a:buFont typeface="Wingdings" panose="05000000000000000000" pitchFamily="2" charset="2"/>
              <a:buChar char="ü"/>
              <a:tabLst>
                <a:tab pos="9690100" algn="l"/>
              </a:tabLst>
              <a:defRPr/>
            </a:pPr>
            <a:endParaRPr lang="en-GB" sz="2400" b="1" dirty="0" smtClean="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10" name="Title 1"/>
          <p:cNvSpPr>
            <a:spLocks noGrp="1"/>
          </p:cNvSpPr>
          <p:nvPr>
            <p:ph type="title"/>
          </p:nvPr>
        </p:nvSpPr>
        <p:spPr>
          <a:xfrm>
            <a:off x="292102" y="1162054"/>
            <a:ext cx="9309100" cy="936625"/>
          </a:xfrm>
        </p:spPr>
        <p:txBody>
          <a:bodyPr/>
          <a:lstStyle/>
          <a:p>
            <a:pPr algn="ctr" eaLnBrk="1" hangingPunct="1"/>
            <a:r>
              <a:rPr lang="ru-RU" altLang="en-US"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Дополнительные стипендии для </a:t>
            </a:r>
            <a:r>
              <a:rPr lang="ru-RU" altLang="en-US" sz="3000" spc="12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8 </a:t>
            </a:r>
            <a:r>
              <a:rPr lang="ru-RU" altLang="en-US"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целевых регионов</a:t>
            </a:r>
            <a:endParaRPr lang="en-GB"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109009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21</a:t>
            </a:fld>
            <a:endParaRPr lang="en-GB" sz="1000" dirty="0"/>
          </a:p>
        </p:txBody>
      </p:sp>
      <p:sp>
        <p:nvSpPr>
          <p:cNvPr id="8" name="Content Placeholder 2"/>
          <p:cNvSpPr>
            <a:spLocks noGrp="1"/>
          </p:cNvSpPr>
          <p:nvPr>
            <p:ph idx="1"/>
          </p:nvPr>
        </p:nvSpPr>
        <p:spPr>
          <a:xfrm>
            <a:off x="266700" y="2082800"/>
            <a:ext cx="9410700" cy="4394200"/>
          </a:xfrm>
        </p:spPr>
        <p:txBody>
          <a:bodyPr anchor="ctr"/>
          <a:lstStyle/>
          <a:p>
            <a:pPr marL="444500" indent="-355600" eaLnBrk="1" hangingPunct="1">
              <a:spcBef>
                <a:spcPts val="0"/>
              </a:spcBef>
              <a:buClr>
                <a:srgbClr val="C00000"/>
              </a:buClr>
              <a:buFont typeface="Wingdings" panose="05000000000000000000" pitchFamily="2" charset="2"/>
              <a:buChar char="ü"/>
              <a:defRPr/>
            </a:pPr>
            <a:r>
              <a:rPr lang="ru-RU" sz="2400" dirty="0">
                <a:latin typeface="Arial" panose="020B0604020202020204" pitchFamily="34" charset="0"/>
                <a:cs typeface="Arial" panose="020B0604020202020204" pitchFamily="34" charset="0"/>
              </a:rPr>
              <a:t>Азия </a:t>
            </a:r>
            <a:r>
              <a:rPr lang="en-GB" sz="2400" dirty="0">
                <a:latin typeface="Arial" panose="020B0604020202020204" pitchFamily="34" charset="0"/>
                <a:cs typeface="Arial" panose="020B0604020202020204" pitchFamily="34" charset="0"/>
              </a:rPr>
              <a:t>(</a:t>
            </a:r>
            <a:r>
              <a:rPr lang="ru-RU" sz="2400" dirty="0">
                <a:latin typeface="Arial" panose="020B0604020202020204" pitchFamily="34" charset="0"/>
                <a:cs typeface="Arial" panose="020B0604020202020204" pitchFamily="34" charset="0"/>
              </a:rPr>
              <a:t>6 Регион</a:t>
            </a:r>
            <a:r>
              <a:rPr lang="en-GB" sz="2400" dirty="0">
                <a:latin typeface="Arial" panose="020B0604020202020204" pitchFamily="34" charset="0"/>
                <a:cs typeface="Arial" panose="020B0604020202020204" pitchFamily="34" charset="0"/>
              </a:rPr>
              <a:t>):</a:t>
            </a:r>
          </a:p>
          <a:p>
            <a:pPr marL="88900" indent="0" eaLnBrk="1" hangingPunct="1">
              <a:spcBef>
                <a:spcPts val="0"/>
              </a:spcBef>
              <a:buClr>
                <a:srgbClr val="C00000"/>
              </a:buClr>
              <a:buNone/>
              <a:defRPr/>
            </a:pPr>
            <a:endParaRPr lang="en-GB" sz="800" dirty="0">
              <a:latin typeface="Arial" panose="020B0604020202020204" pitchFamily="34" charset="0"/>
              <a:cs typeface="Arial" panose="020B0604020202020204" pitchFamily="34" charset="0"/>
            </a:endParaRPr>
          </a:p>
          <a:p>
            <a:pPr marL="844550" lvl="1" indent="-355600" eaLnBrk="1" hangingPunct="1">
              <a:spcBef>
                <a:spcPts val="0"/>
              </a:spcBef>
              <a:buClr>
                <a:srgbClr val="C00000"/>
              </a:buClr>
              <a:buFont typeface="Wingdings" panose="05000000000000000000" pitchFamily="2" charset="2"/>
              <a:buChar char="§"/>
              <a:defRPr/>
            </a:pPr>
            <a:r>
              <a:rPr lang="ru-RU" sz="1800" dirty="0" smtClean="0">
                <a:latin typeface="Arial" panose="020B0604020202020204" pitchFamily="34" charset="0"/>
                <a:cs typeface="Arial" panose="020B0604020202020204" pitchFamily="34" charset="0"/>
              </a:rPr>
              <a:t>Нет дополнительных стипендий для студентов из </a:t>
            </a:r>
            <a:r>
              <a:rPr lang="ru-RU" sz="1800" dirty="0">
                <a:latin typeface="Arial" panose="020B0604020202020204" pitchFamily="34" charset="0"/>
                <a:cs typeface="Arial" panose="020B0604020202020204" pitchFamily="34" charset="0"/>
              </a:rPr>
              <a:t>Китая и Индии</a:t>
            </a:r>
            <a:endParaRPr lang="en-GB" sz="1800" dirty="0">
              <a:latin typeface="Arial" panose="020B0604020202020204" pitchFamily="34" charset="0"/>
              <a:cs typeface="Arial" panose="020B0604020202020204" pitchFamily="34" charset="0"/>
            </a:endParaRPr>
          </a:p>
          <a:p>
            <a:pPr marL="844550" lvl="1" indent="-355600" eaLnBrk="1" hangingPunct="1">
              <a:spcBef>
                <a:spcPts val="0"/>
              </a:spcBef>
              <a:buClr>
                <a:srgbClr val="C00000"/>
              </a:buClr>
              <a:buFont typeface="Wingdings" panose="05000000000000000000" pitchFamily="2" charset="2"/>
              <a:buChar char="§"/>
              <a:defRPr/>
            </a:pPr>
            <a:r>
              <a:rPr lang="ru-RU" sz="1800" dirty="0">
                <a:latin typeface="Arial" panose="020B0604020202020204" pitchFamily="34" charset="0"/>
                <a:cs typeface="Arial" panose="020B0604020202020204" pitchFamily="34" charset="0"/>
              </a:rPr>
              <a:t>по меньшей мере </a:t>
            </a:r>
            <a:r>
              <a:rPr lang="en-GB" sz="1800" dirty="0">
                <a:latin typeface="Arial" panose="020B0604020202020204" pitchFamily="34" charset="0"/>
                <a:cs typeface="Arial" panose="020B0604020202020204" pitchFamily="34" charset="0"/>
              </a:rPr>
              <a:t>65% </a:t>
            </a:r>
            <a:r>
              <a:rPr lang="ru-RU" sz="1800" dirty="0">
                <a:latin typeface="Arial" panose="020B0604020202020204" pitchFamily="34" charset="0"/>
                <a:cs typeface="Arial" panose="020B0604020202020204" pitchFamily="34" charset="0"/>
              </a:rPr>
              <a:t>студентов должны быть из наименее Развитых Стран </a:t>
            </a:r>
            <a:r>
              <a:rPr lang="en-GB" sz="1800" dirty="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Афганистан, Бангладеш, Бутан, Камбоджа, Лаос, Мьянма, Непал</a:t>
            </a:r>
            <a:r>
              <a:rPr lang="en-GB" sz="1800" dirty="0">
                <a:latin typeface="Arial" panose="020B0604020202020204" pitchFamily="34" charset="0"/>
                <a:cs typeface="Arial" panose="020B0604020202020204" pitchFamily="34" charset="0"/>
              </a:rPr>
              <a:t>)</a:t>
            </a:r>
          </a:p>
          <a:p>
            <a:pPr marL="844550" lvl="1" indent="-355600" eaLnBrk="1" hangingPunct="1">
              <a:spcBef>
                <a:spcPts val="0"/>
              </a:spcBef>
              <a:buClr>
                <a:srgbClr val="C00000"/>
              </a:buClr>
              <a:buFont typeface="Wingdings" panose="05000000000000000000" pitchFamily="2" charset="2"/>
              <a:buChar char="§"/>
              <a:defRPr/>
            </a:pPr>
            <a:r>
              <a:rPr lang="ru-RU" sz="1800" dirty="0">
                <a:latin typeface="Arial" panose="020B0604020202020204" pitchFamily="34" charset="0"/>
                <a:cs typeface="Arial" panose="020B0604020202020204" pitchFamily="34" charset="0"/>
              </a:rPr>
              <a:t>остальная часть студентов должна быть из других частей региона</a:t>
            </a:r>
            <a:endParaRPr lang="en-GB" sz="1800" dirty="0">
              <a:latin typeface="Arial" panose="020B0604020202020204" pitchFamily="34" charset="0"/>
              <a:cs typeface="Arial" panose="020B0604020202020204" pitchFamily="34" charset="0"/>
            </a:endParaRPr>
          </a:p>
          <a:p>
            <a:pPr algn="just">
              <a:buClr>
                <a:srgbClr val="C00000"/>
              </a:buClr>
              <a:buFont typeface="Wingdings" panose="05000000000000000000" pitchFamily="2" charset="2"/>
              <a:buChar char="ü"/>
              <a:defRPr/>
            </a:pPr>
            <a:r>
              <a:rPr lang="ru-RU" sz="2400" dirty="0">
                <a:latin typeface="Arial" panose="020B0604020202020204" pitchFamily="34" charset="0"/>
                <a:cs typeface="Arial" panose="020B0604020202020204" pitchFamily="34" charset="0"/>
              </a:rPr>
              <a:t>Центральная Азия (</a:t>
            </a:r>
            <a:r>
              <a:rPr lang="en-GB" sz="2400" dirty="0">
                <a:latin typeface="Arial" panose="020B0604020202020204" pitchFamily="34" charset="0"/>
                <a:cs typeface="Arial" panose="020B0604020202020204" pitchFamily="34" charset="0"/>
              </a:rPr>
              <a:t>7</a:t>
            </a:r>
            <a:r>
              <a:rPr lang="ru-RU" sz="2400" dirty="0">
                <a:latin typeface="Arial" panose="020B0604020202020204" pitchFamily="34" charset="0"/>
                <a:cs typeface="Arial" panose="020B0604020202020204" pitchFamily="34" charset="0"/>
              </a:rPr>
              <a:t> Регион</a:t>
            </a:r>
            <a:r>
              <a:rPr lang="en-GB" sz="2400" dirty="0">
                <a:latin typeface="Arial" panose="020B0604020202020204" pitchFamily="34" charset="0"/>
                <a:cs typeface="Arial" panose="020B0604020202020204" pitchFamily="34" charset="0"/>
              </a:rPr>
              <a:t>):</a:t>
            </a:r>
          </a:p>
          <a:p>
            <a:pPr marL="812800" lvl="1" indent="-355600" algn="just">
              <a:spcBef>
                <a:spcPts val="0"/>
              </a:spcBef>
              <a:spcAft>
                <a:spcPts val="1800"/>
              </a:spcAft>
              <a:buClr>
                <a:srgbClr val="C00000"/>
              </a:buClr>
              <a:buFont typeface="Wingdings" panose="05000000000000000000" pitchFamily="2" charset="2"/>
              <a:buChar char="§"/>
              <a:tabLst>
                <a:tab pos="812800" algn="l"/>
              </a:tabLst>
              <a:defRPr/>
            </a:pPr>
            <a:r>
              <a:rPr lang="en-GB" sz="1800" dirty="0" smtClean="0">
                <a:latin typeface="Arial" panose="020B0604020202020204" pitchFamily="34" charset="0"/>
                <a:cs typeface="Arial" panose="020B0604020202020204" pitchFamily="34" charset="0"/>
              </a:rPr>
              <a:t>65</a:t>
            </a:r>
            <a:r>
              <a:rPr lang="en-GB"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стипендий для студентов из </a:t>
            </a:r>
            <a:r>
              <a:rPr lang="ru-RU" sz="1800" dirty="0">
                <a:latin typeface="Arial" panose="020B0604020202020204" pitchFamily="34" charset="0"/>
                <a:cs typeface="Arial" panose="020B0604020202020204" pitchFamily="34" charset="0"/>
              </a:rPr>
              <a:t>стран с низким или ниже среднего уровня доходом (Кыргызстан, Таджикистан, Узбекистан</a:t>
            </a:r>
            <a:r>
              <a:rPr lang="en-GB" sz="1800" dirty="0" smtClean="0">
                <a:latin typeface="Arial" panose="020B0604020202020204" pitchFamily="34" charset="0"/>
                <a:cs typeface="Arial" panose="020B0604020202020204" pitchFamily="34" charset="0"/>
              </a:rPr>
              <a:t>)</a:t>
            </a:r>
          </a:p>
          <a:p>
            <a:pPr lvl="0">
              <a:buClr>
                <a:srgbClr val="C00000"/>
              </a:buClr>
              <a:buFont typeface="Wingdings" panose="05000000000000000000" pitchFamily="2" charset="2"/>
              <a:buChar char="ü"/>
            </a:pPr>
            <a:r>
              <a:rPr lang="ru-RU" sz="2400" dirty="0">
                <a:latin typeface="Arial" panose="020B0604020202020204" pitchFamily="34" charset="0"/>
                <a:cs typeface="Arial" panose="020B0604020202020204" pitchFamily="34" charset="0"/>
              </a:rPr>
              <a:t>Латинская Америка (</a:t>
            </a:r>
            <a:r>
              <a:rPr lang="en-GB" sz="2400" dirty="0">
                <a:latin typeface="Arial" panose="020B0604020202020204" pitchFamily="34" charset="0"/>
                <a:cs typeface="Arial" panose="020B0604020202020204" pitchFamily="34" charset="0"/>
              </a:rPr>
              <a:t>8</a:t>
            </a:r>
            <a:r>
              <a:rPr lang="ru-RU" sz="2400" dirty="0">
                <a:latin typeface="Arial" panose="020B0604020202020204" pitchFamily="34" charset="0"/>
                <a:cs typeface="Arial" panose="020B0604020202020204" pitchFamily="34" charset="0"/>
              </a:rPr>
              <a:t> Регион</a:t>
            </a:r>
            <a:r>
              <a:rPr lang="en-GB" sz="2400" dirty="0">
                <a:latin typeface="Arial" panose="020B0604020202020204" pitchFamily="34" charset="0"/>
                <a:cs typeface="Arial" panose="020B0604020202020204" pitchFamily="34" charset="0"/>
              </a:rPr>
              <a:t>):</a:t>
            </a:r>
          </a:p>
          <a:p>
            <a:pPr marL="812800" lvl="1" indent="-355600">
              <a:spcBef>
                <a:spcPts val="0"/>
              </a:spcBef>
              <a:buClr>
                <a:srgbClr val="C00000"/>
              </a:buClr>
              <a:buFont typeface="Wingdings" panose="05000000000000000000" pitchFamily="2" charset="2"/>
              <a:buChar char="§"/>
            </a:pPr>
            <a:endParaRPr lang="ru-RU" sz="1800" dirty="0" smtClean="0">
              <a:latin typeface="Arial" panose="020B0604020202020204" pitchFamily="34" charset="0"/>
              <a:cs typeface="Arial" panose="020B0604020202020204" pitchFamily="34" charset="0"/>
            </a:endParaRPr>
          </a:p>
          <a:p>
            <a:pPr marL="812800" lvl="1" indent="-355600">
              <a:spcBef>
                <a:spcPts val="0"/>
              </a:spcBef>
              <a:buClr>
                <a:srgbClr val="C000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25</a:t>
            </a:r>
            <a:r>
              <a:rPr lang="en-GB"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стипендий для </a:t>
            </a:r>
            <a:r>
              <a:rPr lang="ru-RU" sz="1800" dirty="0">
                <a:latin typeface="Arial" panose="020B0604020202020204" pitchFamily="34" charset="0"/>
                <a:cs typeface="Arial" panose="020B0604020202020204" pitchFamily="34" charset="0"/>
              </a:rPr>
              <a:t>студентов из стран с доходами ниже среднего уровня </a:t>
            </a:r>
            <a:r>
              <a:rPr lang="en-GB" sz="18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Боливия, Сальвадор, Гватемала, Гондурас, Никарагуа, Парагвай</a:t>
            </a:r>
            <a:r>
              <a:rPr lang="en-GB" sz="1800"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a:p>
            <a:pPr marL="812800" lvl="1" indent="-355600">
              <a:spcBef>
                <a:spcPts val="0"/>
              </a:spcBef>
              <a:buClr>
                <a:srgbClr val="C000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35</a:t>
            </a:r>
            <a:r>
              <a:rPr lang="en-GB"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 для студентов </a:t>
            </a:r>
            <a:r>
              <a:rPr lang="ru-RU" sz="1800" dirty="0">
                <a:latin typeface="Arial" panose="020B0604020202020204" pitchFamily="34" charset="0"/>
                <a:cs typeface="Arial" panose="020B0604020202020204" pitchFamily="34" charset="0"/>
              </a:rPr>
              <a:t>из Бразилии и Мексики, взятых вместе</a:t>
            </a:r>
            <a:endParaRPr lang="en-GB" sz="1800" dirty="0">
              <a:latin typeface="Arial" panose="020B0604020202020204" pitchFamily="34" charset="0"/>
              <a:cs typeface="Arial" panose="020B0604020202020204" pitchFamily="34" charset="0"/>
            </a:endParaRPr>
          </a:p>
        </p:txBody>
      </p:sp>
      <p:sp>
        <p:nvSpPr>
          <p:cNvPr id="9" name="Title 1"/>
          <p:cNvSpPr>
            <a:spLocks noGrp="1"/>
          </p:cNvSpPr>
          <p:nvPr>
            <p:ph type="title"/>
          </p:nvPr>
        </p:nvSpPr>
        <p:spPr>
          <a:xfrm>
            <a:off x="292102" y="1162055"/>
            <a:ext cx="9309100" cy="755646"/>
          </a:xfrm>
        </p:spPr>
        <p:txBody>
          <a:bodyPr/>
          <a:lstStyle/>
          <a:p>
            <a:pPr algn="ctr" eaLnBrk="1" hangingPunct="1"/>
            <a:r>
              <a:rPr lang="ru-RU" altLang="en-US"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Специфические приоритеты для </a:t>
            </a:r>
            <a:r>
              <a:rPr lang="ru-RU" altLang="en-US" sz="3000" spc="12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трех </a:t>
            </a:r>
            <a:r>
              <a:rPr lang="ru-RU" altLang="en-US"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регионов</a:t>
            </a:r>
            <a:endParaRPr lang="en-GB"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388875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1371600"/>
            <a:ext cx="9906000" cy="788988"/>
          </a:xfrm>
        </p:spPr>
        <p:txBody>
          <a:bodyPr/>
          <a:lstStyle/>
          <a:p>
            <a:pPr algn="ctr" eaLnBrk="1" hangingPunct="1"/>
            <a:r>
              <a:rPr lang="ru-RU" altLang="en-US" sz="24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Критерий присвоения дополнительных стипендий</a:t>
            </a:r>
            <a:r>
              <a:rPr lang="en-GB" altLang="en-US" sz="2400" spc="12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(1)</a:t>
            </a:r>
            <a:endParaRPr lang="en-GB" altLang="en-US" sz="24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21507" name="Content Placeholder 2"/>
          <p:cNvSpPr>
            <a:spLocks noGrp="1"/>
          </p:cNvSpPr>
          <p:nvPr>
            <p:ph idx="1"/>
          </p:nvPr>
        </p:nvSpPr>
        <p:spPr>
          <a:xfrm>
            <a:off x="0" y="2349500"/>
            <a:ext cx="9906000" cy="4203700"/>
          </a:xfrm>
        </p:spPr>
        <p:txBody>
          <a:bodyPr anchor="ctr"/>
          <a:lstStyle/>
          <a:p>
            <a:pPr marL="400050" lvl="1" indent="0" eaLnBrk="1" hangingPunct="1">
              <a:buClr>
                <a:schemeClr val="tx2">
                  <a:lumMod val="50000"/>
                </a:schemeClr>
              </a:buClr>
              <a:buSzPct val="136000"/>
              <a:buNone/>
              <a:defRPr/>
            </a:pPr>
            <a:r>
              <a:rPr lang="ru-RU" sz="2000" b="1" dirty="0" smtClean="0">
                <a:solidFill>
                  <a:schemeClr val="tx2"/>
                </a:solidFill>
                <a:latin typeface="Arial" panose="020B0604020202020204" pitchFamily="34" charset="0"/>
                <a:ea typeface="Arial Unicode MS" pitchFamily="34" charset="-128"/>
                <a:cs typeface="Arial" panose="020B0604020202020204" pitchFamily="34" charset="0"/>
              </a:rPr>
              <a:t>Ориентировочно, </a:t>
            </a:r>
            <a:r>
              <a:rPr lang="ru-RU" sz="2000" dirty="0" smtClean="0">
                <a:solidFill>
                  <a:schemeClr val="tx2"/>
                </a:solidFill>
                <a:latin typeface="Arial" panose="020B0604020202020204" pitchFamily="34" charset="0"/>
                <a:ea typeface="Arial Unicode MS" pitchFamily="34" charset="-128"/>
                <a:cs typeface="Arial" panose="020B0604020202020204" pitchFamily="34" charset="0"/>
              </a:rPr>
              <a:t>консорциумы могут получить </a:t>
            </a:r>
            <a:r>
              <a:rPr lang="ru-RU" sz="2000" b="1" dirty="0" smtClean="0">
                <a:solidFill>
                  <a:schemeClr val="tx2"/>
                </a:solidFill>
                <a:latin typeface="Arial" panose="020B0604020202020204" pitchFamily="34" charset="0"/>
                <a:ea typeface="Arial Unicode MS" pitchFamily="34" charset="-128"/>
                <a:cs typeface="Arial" panose="020B0604020202020204" pitchFamily="34" charset="0"/>
              </a:rPr>
              <a:t>около 8 дополнительных студенческих стипендий на набор – </a:t>
            </a:r>
            <a:r>
              <a:rPr lang="ru-RU" sz="2000" dirty="0" smtClean="0">
                <a:solidFill>
                  <a:schemeClr val="tx2"/>
                </a:solidFill>
                <a:latin typeface="Arial" panose="020B0604020202020204" pitchFamily="34" charset="0"/>
                <a:ea typeface="Arial Unicode MS" pitchFamily="34" charset="-128"/>
                <a:cs typeface="Arial" panose="020B0604020202020204" pitchFamily="34" charset="0"/>
              </a:rPr>
              <a:t>на выпуск ЭМ СМС (3 набора / выпуска на контракт</a:t>
            </a:r>
            <a:r>
              <a:rPr lang="ru-RU" sz="2000" b="1" dirty="0" smtClean="0">
                <a:solidFill>
                  <a:schemeClr val="tx2"/>
                </a:solidFill>
                <a:latin typeface="Arial" panose="020B0604020202020204" pitchFamily="34" charset="0"/>
                <a:ea typeface="Arial Unicode MS" pitchFamily="34" charset="-128"/>
                <a:cs typeface="Arial" panose="020B0604020202020204" pitchFamily="34" charset="0"/>
              </a:rPr>
              <a:t> </a:t>
            </a:r>
            <a:r>
              <a:rPr lang="en-GB" sz="2000" b="1" dirty="0" smtClean="0">
                <a:solidFill>
                  <a:srgbClr val="1F497D"/>
                </a:solidFill>
                <a:latin typeface="Arial" panose="020B0604020202020204" pitchFamily="34" charset="0"/>
                <a:ea typeface="Arial Unicode MS" pitchFamily="34" charset="-128"/>
                <a:cs typeface="Arial" panose="020B0604020202020204" pitchFamily="34" charset="0"/>
                <a:sym typeface="Wingdings" pitchFamily="2" charset="2"/>
              </a:rPr>
              <a:t></a:t>
            </a:r>
            <a:r>
              <a:rPr lang="ru-RU" sz="2000" b="1" dirty="0" smtClean="0">
                <a:solidFill>
                  <a:schemeClr val="tx2"/>
                </a:solidFill>
                <a:latin typeface="Arial" panose="020B0604020202020204" pitchFamily="34" charset="0"/>
                <a:ea typeface="Arial Unicode MS" pitchFamily="34" charset="-128"/>
                <a:cs typeface="Arial" panose="020B0604020202020204" pitchFamily="34" charset="0"/>
              </a:rPr>
              <a:t> ~ 24 стипендий</a:t>
            </a:r>
            <a:r>
              <a:rPr lang="en-GB" sz="2000" b="1" dirty="0" smtClean="0">
                <a:solidFill>
                  <a:schemeClr val="tx2"/>
                </a:solidFill>
                <a:latin typeface="Arial" panose="020B0604020202020204" pitchFamily="34" charset="0"/>
                <a:ea typeface="Arial Unicode MS" pitchFamily="34" charset="-128"/>
                <a:cs typeface="Arial" panose="020B0604020202020204" pitchFamily="34" charset="0"/>
                <a:sym typeface="Wingdings" pitchFamily="2" charset="2"/>
              </a:rPr>
              <a:t>)</a:t>
            </a:r>
            <a:endParaRPr lang="en-GB" sz="2000" dirty="0" smtClean="0">
              <a:solidFill>
                <a:schemeClr val="tx2"/>
              </a:solidFill>
              <a:latin typeface="Arial" panose="020B0604020202020204" pitchFamily="34" charset="0"/>
              <a:ea typeface="Arial Unicode MS" pitchFamily="34" charset="-128"/>
              <a:cs typeface="Arial" panose="020B0604020202020204" pitchFamily="34" charset="0"/>
              <a:sym typeface="Wingdings" pitchFamily="2" charset="2"/>
            </a:endParaRPr>
          </a:p>
          <a:p>
            <a:pPr marL="0" indent="0" eaLnBrk="1" hangingPunct="1">
              <a:buClr>
                <a:schemeClr val="tx2">
                  <a:lumMod val="50000"/>
                </a:schemeClr>
              </a:buClr>
              <a:buSzPct val="136000"/>
              <a:buNone/>
              <a:defRPr/>
            </a:pPr>
            <a:endParaRPr lang="en-GB" sz="2400" dirty="0" smtClean="0">
              <a:solidFill>
                <a:schemeClr val="tx2"/>
              </a:solidFill>
              <a:latin typeface="Arial" panose="020B0604020202020204" pitchFamily="34" charset="0"/>
              <a:ea typeface="Arial Unicode MS" pitchFamily="34" charset="-128"/>
              <a:cs typeface="Arial" panose="020B0604020202020204" pitchFamily="34" charset="0"/>
              <a:sym typeface="Wingdings" pitchFamily="2" charset="2"/>
            </a:endParaRPr>
          </a:p>
          <a:p>
            <a:pPr marL="0" indent="0" eaLnBrk="1" hangingPunct="1">
              <a:buClr>
                <a:schemeClr val="tx2">
                  <a:lumMod val="50000"/>
                </a:schemeClr>
              </a:buClr>
              <a:buSzPct val="136000"/>
              <a:buNone/>
              <a:defRPr/>
            </a:pPr>
            <a:r>
              <a:rPr lang="en-GB" sz="2400" b="1" cap="small"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400" b="1" cap="small" dirty="0" smtClean="0">
                <a:solidFill>
                  <a:schemeClr val="tx2"/>
                </a:solidFill>
                <a:latin typeface="Arial" panose="020B0604020202020204" pitchFamily="34" charset="0"/>
                <a:ea typeface="Arial Unicode MS" pitchFamily="34" charset="-128"/>
                <a:cs typeface="Arial" panose="020B0604020202020204" pitchFamily="34" charset="0"/>
              </a:rPr>
              <a:t>Дополнительный </a:t>
            </a:r>
            <a:r>
              <a:rPr lang="ru-RU" sz="2400" b="1" cap="small" dirty="0">
                <a:solidFill>
                  <a:schemeClr val="tx2"/>
                </a:solidFill>
                <a:latin typeface="Arial" panose="020B0604020202020204" pitchFamily="34" charset="0"/>
                <a:ea typeface="Arial Unicode MS" pitchFamily="34" charset="-128"/>
                <a:cs typeface="Arial" panose="020B0604020202020204" pitchFamily="34" charset="0"/>
              </a:rPr>
              <a:t>критерий присвоения </a:t>
            </a:r>
            <a:endParaRPr lang="en-GB" sz="2400" b="1" cap="small" dirty="0" smtClean="0">
              <a:solidFill>
                <a:schemeClr val="tx2"/>
              </a:solidFill>
              <a:latin typeface="Arial" panose="020B0604020202020204" pitchFamily="34" charset="0"/>
              <a:ea typeface="Arial Unicode MS" pitchFamily="34" charset="-128"/>
              <a:cs typeface="Arial" panose="020B0604020202020204" pitchFamily="34" charset="0"/>
            </a:endParaRPr>
          </a:p>
          <a:p>
            <a:pPr marL="0" indent="0" eaLnBrk="1" hangingPunct="1">
              <a:buClr>
                <a:schemeClr val="tx2">
                  <a:lumMod val="50000"/>
                </a:schemeClr>
              </a:buClr>
              <a:buSzPct val="136000"/>
              <a:buNone/>
              <a:defRPr/>
            </a:pPr>
            <a:endParaRPr lang="fr-BE" sz="24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400050" lvl="1" indent="0" eaLnBrk="1" hangingPunct="1">
              <a:buNone/>
              <a:defRPr/>
            </a:pPr>
            <a:r>
              <a:rPr lang="ru-RU" dirty="0" smtClean="0">
                <a:solidFill>
                  <a:schemeClr val="tx2"/>
                </a:solidFill>
                <a:latin typeface="Arial" panose="020B0604020202020204" pitchFamily="34" charset="0"/>
                <a:ea typeface="Arial Unicode MS" pitchFamily="34" charset="-128"/>
                <a:cs typeface="Arial" panose="020B0604020202020204" pitchFamily="34" charset="0"/>
              </a:rPr>
              <a:t>Только </a:t>
            </a:r>
            <a:r>
              <a:rPr lang="ru-RU" dirty="0">
                <a:solidFill>
                  <a:schemeClr val="tx2"/>
                </a:solidFill>
                <a:latin typeface="Arial" panose="020B0604020202020204" pitchFamily="34" charset="0"/>
                <a:ea typeface="Arial Unicode MS" pitchFamily="34" charset="-128"/>
                <a:cs typeface="Arial" panose="020B0604020202020204" pitchFamily="34" charset="0"/>
              </a:rPr>
              <a:t>проекты, прошедшие </a:t>
            </a:r>
            <a:r>
              <a:rPr lang="ru-RU" dirty="0" smtClean="0">
                <a:solidFill>
                  <a:schemeClr val="tx2"/>
                </a:solidFill>
                <a:latin typeface="Arial" panose="020B0604020202020204" pitchFamily="34" charset="0"/>
                <a:ea typeface="Arial Unicode MS" pitchFamily="34" charset="-128"/>
                <a:cs typeface="Arial" panose="020B0604020202020204" pitchFamily="34" charset="0"/>
              </a:rPr>
              <a:t>минимальный порог </a:t>
            </a:r>
            <a:r>
              <a:rPr lang="ru-RU" dirty="0">
                <a:solidFill>
                  <a:schemeClr val="tx2"/>
                </a:solidFill>
                <a:latin typeface="Arial" panose="020B0604020202020204" pitchFamily="34" charset="0"/>
                <a:ea typeface="Arial Unicode MS" pitchFamily="34" charset="-128"/>
                <a:cs typeface="Arial" panose="020B0604020202020204" pitchFamily="34" charset="0"/>
              </a:rPr>
              <a:t>процесса отбора («соответствия») </a:t>
            </a:r>
            <a:r>
              <a:rPr lang="ru-RU" dirty="0" smtClean="0">
                <a:solidFill>
                  <a:schemeClr val="tx2"/>
                </a:solidFill>
                <a:latin typeface="Arial" panose="020B0604020202020204" pitchFamily="34" charset="0"/>
                <a:ea typeface="Arial Unicode MS" pitchFamily="34" charset="-128"/>
                <a:cs typeface="Arial" panose="020B0604020202020204" pitchFamily="34" charset="0"/>
              </a:rPr>
              <a:t>и получившие в сумме 70 баллов будут </a:t>
            </a:r>
            <a:r>
              <a:rPr lang="ru-RU" dirty="0">
                <a:solidFill>
                  <a:schemeClr val="tx2"/>
                </a:solidFill>
                <a:latin typeface="Arial" panose="020B0604020202020204" pitchFamily="34" charset="0"/>
                <a:ea typeface="Arial Unicode MS" pitchFamily="34" charset="-128"/>
                <a:cs typeface="Arial" panose="020B0604020202020204" pitchFamily="34" charset="0"/>
              </a:rPr>
              <a:t>оцениваться по </a:t>
            </a:r>
            <a:r>
              <a:rPr lang="ru-RU" b="1" dirty="0">
                <a:solidFill>
                  <a:schemeClr val="tx2"/>
                </a:solidFill>
                <a:latin typeface="Arial" panose="020B0604020202020204" pitchFamily="34" charset="0"/>
                <a:ea typeface="Arial Unicode MS" pitchFamily="34" charset="-128"/>
                <a:cs typeface="Arial" panose="020B0604020202020204" pitchFamily="34" charset="0"/>
              </a:rPr>
              <a:t>дополнительному </a:t>
            </a:r>
            <a:r>
              <a:rPr lang="ru-RU" b="1" dirty="0" smtClean="0">
                <a:solidFill>
                  <a:schemeClr val="tx2"/>
                </a:solidFill>
                <a:latin typeface="Arial" panose="020B0604020202020204" pitchFamily="34" charset="0"/>
                <a:ea typeface="Arial Unicode MS" pitchFamily="34" charset="-128"/>
                <a:cs typeface="Arial" panose="020B0604020202020204" pitchFamily="34" charset="0"/>
              </a:rPr>
              <a:t>критерию для целевых регионов</a:t>
            </a:r>
            <a:endParaRPr lang="en-GB" sz="2400" dirty="0">
              <a:solidFill>
                <a:schemeClr val="tx2"/>
              </a:solidFill>
              <a:latin typeface="Arial" panose="020B0604020202020204" pitchFamily="34" charset="0"/>
              <a:cs typeface="Arial" panose="020B0604020202020204" pitchFamily="34" charset="0"/>
            </a:endParaRPr>
          </a:p>
        </p:txBody>
      </p:sp>
      <p:sp>
        <p:nvSpPr>
          <p:cNvPr id="2" name="Right Arrow 1"/>
          <p:cNvSpPr/>
          <p:nvPr/>
        </p:nvSpPr>
        <p:spPr bwMode="auto">
          <a:xfrm>
            <a:off x="977900" y="3949699"/>
            <a:ext cx="558800" cy="408609"/>
          </a:xfrm>
          <a:prstGeom prst="rightArrow">
            <a:avLst/>
          </a:prstGeom>
          <a:solidFill>
            <a:srgbClr val="C00000"/>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3" name="Rounded Rectangle 2"/>
          <p:cNvSpPr/>
          <p:nvPr/>
        </p:nvSpPr>
        <p:spPr bwMode="auto">
          <a:xfrm>
            <a:off x="2476500" y="3949699"/>
            <a:ext cx="4752000" cy="5760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22</a:t>
            </a:fld>
            <a:endParaRPr lang="en-GB" sz="1000" dirty="0"/>
          </a:p>
        </p:txBody>
      </p:sp>
    </p:spTree>
    <p:extLst>
      <p:ext uri="{BB962C8B-B14F-4D97-AF65-F5344CB8AC3E}">
        <p14:creationId xmlns:p14="http://schemas.microsoft.com/office/powerpoint/2010/main" val="197222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72000" y="2232000"/>
            <a:ext cx="9756000" cy="3528000"/>
          </a:xfrm>
          <a:prstGeom prst="roundRect">
            <a:avLst/>
          </a:prstGeom>
          <a:solidFill>
            <a:schemeClr val="accent3">
              <a:lumMod val="60000"/>
              <a:lumOff val="4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21507" name="Content Placeholder 2"/>
          <p:cNvSpPr>
            <a:spLocks noGrp="1"/>
          </p:cNvSpPr>
          <p:nvPr>
            <p:ph idx="1"/>
          </p:nvPr>
        </p:nvSpPr>
        <p:spPr>
          <a:xfrm>
            <a:off x="0" y="2160588"/>
            <a:ext cx="9864725" cy="3333750"/>
          </a:xfrm>
        </p:spPr>
        <p:txBody>
          <a:bodyPr anchor="t"/>
          <a:lstStyle/>
          <a:p>
            <a:pPr marL="177800" indent="0" eaLnBrk="1" hangingPunct="1">
              <a:lnSpc>
                <a:spcPct val="200000"/>
              </a:lnSpc>
              <a:buClr>
                <a:srgbClr val="C00000"/>
              </a:buClr>
              <a:buNone/>
              <a:defRPr/>
            </a:pPr>
            <a:r>
              <a:rPr lang="ru-RU" sz="24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Соответствие (актуальность) проекта в целевых регионах </a:t>
            </a:r>
            <a:endParaRPr lang="ru-RU" sz="24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457200" lvl="1" indent="0" eaLnBrk="1" hangingPunct="1">
              <a:buClr>
                <a:srgbClr val="C00000"/>
              </a:buClr>
              <a:buNone/>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Предложение описывает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методы</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 используемые для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привлечения талантливых студентов из целевого(</a:t>
            </a:r>
            <a:r>
              <a:rPr lang="ru-RU" sz="2200" b="1" dirty="0" err="1">
                <a:solidFill>
                  <a:schemeClr val="tx2"/>
                </a:solidFill>
                <a:latin typeface="Arial" panose="020B0604020202020204" pitchFamily="34" charset="0"/>
                <a:ea typeface="Arial Unicode MS" panose="020B0604020202020204" pitchFamily="34" charset="-128"/>
                <a:cs typeface="Arial" panose="020B0604020202020204" pitchFamily="34" charset="0"/>
              </a:rPr>
              <a:t>ых</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 региона(</a:t>
            </a:r>
            <a:r>
              <a:rPr lang="ru-RU" sz="2200" b="1" dirty="0" err="1">
                <a:solidFill>
                  <a:schemeClr val="tx2"/>
                </a:solidFill>
                <a:latin typeface="Arial" panose="020B0604020202020204" pitchFamily="34" charset="0"/>
                <a:ea typeface="Arial Unicode MS" panose="020B0604020202020204" pitchFamily="34" charset="-128"/>
                <a:cs typeface="Arial" panose="020B0604020202020204" pitchFamily="34" charset="0"/>
              </a:rPr>
              <a:t>ов</a:t>
            </a:r>
            <a:r>
              <a:rPr lang="en-GB"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a:t>
            </a:r>
          </a:p>
          <a:p>
            <a:pPr marL="457200" lvl="1" indent="0" algn="just" eaLnBrk="1" hangingPunct="1">
              <a:buClr>
                <a:srgbClr val="C00000"/>
              </a:buClr>
              <a:buNone/>
              <a:defRPr/>
            </a:pPr>
            <a:endParaRPr lang="en-GB"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lvl="1" eaLnBrk="1" hangingPunct="1">
              <a:buClr>
                <a:srgbClr val="C00000"/>
              </a:buClr>
              <a:buFont typeface="Wingdings" panose="05000000000000000000" pitchFamily="2" charset="2"/>
              <a:buChar char="Ø"/>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Предложение поощряет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сотрудничество с вузами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и / или другой участвующей организацией из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Стран Партнеров в целевом(</a:t>
            </a:r>
            <a:r>
              <a:rPr lang="ru-RU" sz="2200" b="1" dirty="0" err="1">
                <a:solidFill>
                  <a:schemeClr val="tx2"/>
                </a:solidFill>
                <a:latin typeface="Arial" panose="020B0604020202020204" pitchFamily="34" charset="0"/>
                <a:ea typeface="Arial Unicode MS" panose="020B0604020202020204" pitchFamily="34" charset="-128"/>
                <a:cs typeface="Arial" panose="020B0604020202020204" pitchFamily="34" charset="0"/>
              </a:rPr>
              <a:t>ых</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  регионе(ах).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Дополнительная ценность такого сотрудничества в ЭМ СМС четко разъяснена</a:t>
            </a:r>
            <a:r>
              <a:rPr lang="en-GB"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p>
        </p:txBody>
      </p:sp>
      <p:sp>
        <p:nvSpPr>
          <p:cNvPr id="3" name="Rectangle 2"/>
          <p:cNvSpPr/>
          <p:nvPr/>
        </p:nvSpPr>
        <p:spPr>
          <a:xfrm>
            <a:off x="42000" y="5887000"/>
            <a:ext cx="9864000" cy="461665"/>
          </a:xfrm>
          <a:prstGeom prst="rect">
            <a:avLst/>
          </a:prstGeom>
        </p:spPr>
        <p:txBody>
          <a:bodyPr wrap="square">
            <a:spAutoFit/>
          </a:bodyPr>
          <a:lstStyle/>
          <a:p>
            <a:pPr marL="342900" indent="-342900" algn="just" eaLnBrk="1" hangingPunct="1">
              <a:buClr>
                <a:srgbClr val="C00000"/>
              </a:buClr>
              <a:buFont typeface="Wingdings" panose="05000000000000000000" pitchFamily="2" charset="2"/>
              <a:buChar char="§"/>
              <a:defRPr/>
            </a:pPr>
            <a:r>
              <a:rPr lang="ru-RU" dirty="0" smtClean="0">
                <a:solidFill>
                  <a:schemeClr val="tx2"/>
                </a:solidFill>
                <a:latin typeface="Arial" panose="020B0604020202020204" pitchFamily="34" charset="0"/>
                <a:ea typeface="Arial Unicode MS" panose="020B0604020202020204" pitchFamily="34" charset="-128"/>
              </a:rPr>
              <a:t>Оценка по критерии </a:t>
            </a:r>
            <a:r>
              <a:rPr lang="fr-BE" dirty="0" smtClean="0">
                <a:solidFill>
                  <a:schemeClr val="tx2"/>
                </a:solidFill>
                <a:latin typeface="Arial" panose="020B0604020202020204" pitchFamily="34" charset="0"/>
                <a:ea typeface="Arial Unicode MS" panose="020B0604020202020204" pitchFamily="34" charset="-128"/>
              </a:rPr>
              <a:t>: «</a:t>
            </a:r>
            <a:r>
              <a:rPr lang="ru-RU" dirty="0" smtClean="0">
                <a:solidFill>
                  <a:schemeClr val="tx2"/>
                </a:solidFill>
                <a:latin typeface="Arial" panose="020B0604020202020204" pitchFamily="34" charset="0"/>
                <a:ea typeface="Arial Unicode MS" panose="020B0604020202020204" pitchFamily="34" charset="-128"/>
              </a:rPr>
              <a:t>Да</a:t>
            </a:r>
            <a:r>
              <a:rPr lang="fr-BE" dirty="0" smtClean="0">
                <a:solidFill>
                  <a:schemeClr val="tx2"/>
                </a:solidFill>
                <a:latin typeface="Arial" panose="020B0604020202020204" pitchFamily="34" charset="0"/>
                <a:ea typeface="Arial Unicode MS" panose="020B0604020202020204" pitchFamily="34" charset="-128"/>
              </a:rPr>
              <a:t>"/«</a:t>
            </a:r>
            <a:r>
              <a:rPr lang="ru-RU" dirty="0" smtClean="0">
                <a:solidFill>
                  <a:schemeClr val="tx2"/>
                </a:solidFill>
                <a:latin typeface="Arial" panose="020B0604020202020204" pitchFamily="34" charset="0"/>
                <a:ea typeface="Arial Unicode MS" panose="020B0604020202020204" pitchFamily="34" charset="-128"/>
              </a:rPr>
              <a:t>Нет</a:t>
            </a:r>
            <a:r>
              <a:rPr lang="fr-BE" dirty="0" smtClean="0">
                <a:solidFill>
                  <a:schemeClr val="tx2"/>
                </a:solidFill>
                <a:latin typeface="Arial" panose="020B0604020202020204" pitchFamily="34" charset="0"/>
                <a:ea typeface="Arial Unicode MS" panose="020B0604020202020204" pitchFamily="34" charset="-128"/>
              </a:rPr>
              <a:t>" – </a:t>
            </a:r>
            <a:r>
              <a:rPr lang="ru-RU" dirty="0">
                <a:solidFill>
                  <a:schemeClr val="tx2"/>
                </a:solidFill>
                <a:latin typeface="Arial" panose="020B0604020202020204" pitchFamily="34" charset="0"/>
                <a:ea typeface="Arial Unicode MS" panose="020B0604020202020204" pitchFamily="34" charset="-128"/>
              </a:rPr>
              <a:t>уместность</a:t>
            </a:r>
            <a:endParaRPr lang="en-GB" dirty="0">
              <a:solidFill>
                <a:schemeClr val="tx2"/>
              </a:solidFill>
              <a:latin typeface="Arial" panose="020B0604020202020204" pitchFamily="34" charset="0"/>
              <a:ea typeface="Arial Unicode MS" panose="020B0604020202020204" pitchFamily="34" charset="-128"/>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23</a:t>
            </a:fld>
            <a:endParaRPr lang="en-GB" sz="1000" dirty="0"/>
          </a:p>
        </p:txBody>
      </p:sp>
      <p:sp>
        <p:nvSpPr>
          <p:cNvPr id="8" name="Title 1"/>
          <p:cNvSpPr>
            <a:spLocks noGrp="1"/>
          </p:cNvSpPr>
          <p:nvPr>
            <p:ph type="title"/>
          </p:nvPr>
        </p:nvSpPr>
        <p:spPr>
          <a:xfrm>
            <a:off x="0" y="1371600"/>
            <a:ext cx="9906000" cy="788988"/>
          </a:xfrm>
        </p:spPr>
        <p:txBody>
          <a:bodyPr/>
          <a:lstStyle/>
          <a:p>
            <a:pPr algn="ctr" eaLnBrk="1" hangingPunct="1"/>
            <a:r>
              <a:rPr lang="ru-RU" altLang="en-US"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Критерий присвоения дополнительных стипендий</a:t>
            </a:r>
            <a:r>
              <a:rPr lang="en-GB" altLang="en-US" spc="12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a:t>
            </a:r>
            <a:r>
              <a:rPr lang="en-GB" altLang="en-US" sz="3000" spc="12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a:t>
            </a:r>
            <a:endParaRPr lang="en-GB" altLang="en-US" sz="3000" spc="12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157697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248816" y="1105783"/>
            <a:ext cx="9657184" cy="867747"/>
          </a:xfrm>
        </p:spPr>
        <p:txBody>
          <a:bodyPr/>
          <a:lstStyle/>
          <a:p>
            <a:pPr algn="ctr"/>
            <a:r>
              <a:rPr lang="ru-RU"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Правила финансирования ЭМ СМС </a:t>
            </a:r>
            <a:endParaRPr lang="en-GB"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7" name="Content Placeholder 6"/>
          <p:cNvSpPr>
            <a:spLocks noGrp="1"/>
          </p:cNvSpPr>
          <p:nvPr>
            <p:ph idx="1"/>
          </p:nvPr>
        </p:nvSpPr>
        <p:spPr>
          <a:xfrm>
            <a:off x="0" y="1859226"/>
            <a:ext cx="9906000" cy="4706673"/>
          </a:xfrm>
          <a:ln>
            <a:noFill/>
          </a:ln>
        </p:spPr>
        <p:txBody>
          <a:bodyPr/>
          <a:lstStyle/>
          <a:p>
            <a:pPr marL="0" lvl="1" indent="0">
              <a:buNone/>
            </a:pPr>
            <a:r>
              <a:rPr lang="en-GB" sz="2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200" dirty="0">
                <a:solidFill>
                  <a:schemeClr val="tx2"/>
                </a:solidFill>
                <a:latin typeface="Arial" panose="020B0604020202020204" pitchFamily="34" charset="0"/>
                <a:ea typeface="Arial Unicode MS" pitchFamily="34" charset="-128"/>
                <a:cs typeface="Arial" panose="020B0604020202020204" pitchFamily="34" charset="0"/>
              </a:rPr>
              <a:t> Ориентировочно грант ЕС для ЭМ СМС составит </a:t>
            </a:r>
            <a:r>
              <a:rPr lang="en-GB" sz="2200" b="1" dirty="0" smtClean="0">
                <a:solidFill>
                  <a:schemeClr val="tx2"/>
                </a:solidFill>
                <a:latin typeface="Arial" panose="020B0604020202020204" pitchFamily="34" charset="0"/>
                <a:ea typeface="Arial Unicode MS" pitchFamily="34" charset="-128"/>
                <a:cs typeface="Arial" panose="020B0604020202020204" pitchFamily="34" charset="0"/>
              </a:rPr>
              <a:t>~ </a:t>
            </a:r>
            <a:r>
              <a:rPr lang="en-GB" sz="2200" b="1" dirty="0">
                <a:solidFill>
                  <a:schemeClr val="tx1"/>
                </a:solidFill>
                <a:latin typeface="Arial" panose="020B0604020202020204" pitchFamily="34" charset="0"/>
                <a:ea typeface="Arial Unicode MS" pitchFamily="34" charset="-128"/>
                <a:cs typeface="Arial" panose="020B0604020202020204" pitchFamily="34" charset="0"/>
              </a:rPr>
              <a:t>4</a:t>
            </a:r>
            <a:r>
              <a:rPr lang="en-GB" sz="2200" b="1" dirty="0" smtClean="0">
                <a:solidFill>
                  <a:schemeClr val="tx1"/>
                </a:solidFill>
                <a:latin typeface="Arial" panose="020B0604020202020204" pitchFamily="34" charset="0"/>
                <a:ea typeface="Arial Unicode MS" pitchFamily="34" charset="-128"/>
                <a:cs typeface="Arial" panose="020B0604020202020204" pitchFamily="34" charset="0"/>
              </a:rPr>
              <a:t> </a:t>
            </a:r>
            <a:r>
              <a:rPr lang="ru-RU" sz="2200" b="1" dirty="0" smtClean="0">
                <a:solidFill>
                  <a:schemeClr val="tx1"/>
                </a:solidFill>
                <a:latin typeface="Arial" panose="020B0604020202020204" pitchFamily="34" charset="0"/>
                <a:ea typeface="Arial Unicode MS" pitchFamily="34" charset="-128"/>
                <a:cs typeface="Arial" panose="020B0604020202020204" pitchFamily="34" charset="0"/>
              </a:rPr>
              <a:t>миллиона</a:t>
            </a:r>
            <a:r>
              <a:rPr lang="en-GB" sz="2200" b="1" dirty="0" smtClean="0">
                <a:solidFill>
                  <a:schemeClr val="tx1"/>
                </a:solidFill>
                <a:latin typeface="Arial" panose="020B0604020202020204" pitchFamily="34" charset="0"/>
                <a:ea typeface="Arial Unicode MS" pitchFamily="34" charset="-128"/>
                <a:cs typeface="Arial" panose="020B0604020202020204" pitchFamily="34" charset="0"/>
              </a:rPr>
              <a:t> €</a:t>
            </a:r>
          </a:p>
          <a:p>
            <a:pPr marL="0" lvl="1" indent="0">
              <a:buNone/>
            </a:pPr>
            <a:endParaRPr lang="en-GB" sz="10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400050" lvl="2" indent="0">
              <a:buClr>
                <a:schemeClr val="accent3">
                  <a:lumMod val="75000"/>
                </a:schemeClr>
              </a:buClr>
              <a:buNone/>
            </a:pPr>
            <a:r>
              <a:rPr lang="en-GB" sz="2200" b="1"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sz="2200" b="1" u="sng" dirty="0" smtClean="0">
                <a:solidFill>
                  <a:schemeClr val="tx2"/>
                </a:solidFill>
                <a:latin typeface="Arial" panose="020B0604020202020204" pitchFamily="34" charset="0"/>
                <a:ea typeface="Arial Unicode MS" pitchFamily="34" charset="-128"/>
                <a:cs typeface="Arial" panose="020B0604020202020204" pitchFamily="34" charset="0"/>
              </a:rPr>
              <a:t>ВУЗЫ</a:t>
            </a:r>
            <a:r>
              <a:rPr lang="ru-RU" sz="2200" dirty="0">
                <a:solidFill>
                  <a:schemeClr val="tx2"/>
                </a:solidFill>
                <a:latin typeface="Arial" panose="020B0604020202020204" pitchFamily="34" charset="0"/>
                <a:ea typeface="Arial Unicode MS" pitchFamily="34" charset="-128"/>
                <a:cs typeface="Arial" panose="020B0604020202020204" pitchFamily="34" charset="0"/>
              </a:rPr>
              <a:t>: Вклад в расходы по управлению консорциумом (в т. ч. расходы на приглашенных ученых и приглашенных лекторов)</a:t>
            </a:r>
          </a:p>
          <a:p>
            <a:pPr marL="1211263" lvl="3" indent="-354013">
              <a:buClr>
                <a:srgbClr val="C00000"/>
              </a:buClr>
              <a:buFont typeface="Wingdings" pitchFamily="2" charset="2"/>
              <a:buChar char="Ø"/>
            </a:pPr>
            <a:r>
              <a:rPr lang="ru-RU" sz="2200" dirty="0">
                <a:solidFill>
                  <a:schemeClr val="tx2"/>
                </a:solidFill>
                <a:latin typeface="Arial" panose="020B0604020202020204" pitchFamily="34" charset="0"/>
                <a:ea typeface="Arial Unicode MS" pitchFamily="34" charset="-128"/>
                <a:cs typeface="Arial" panose="020B0604020202020204" pitchFamily="34" charset="0"/>
              </a:rPr>
              <a:t>50.000 Евро за набор студентов (= 150.000 Евро в общей сложности) + 20.000 Евро для </a:t>
            </a:r>
            <a:r>
              <a:rPr lang="ru-RU" sz="2200" u="sng" dirty="0">
                <a:solidFill>
                  <a:schemeClr val="tx2"/>
                </a:solidFill>
                <a:latin typeface="Arial" panose="020B0604020202020204" pitchFamily="34" charset="0"/>
                <a:ea typeface="Arial Unicode MS" pitchFamily="34" charset="-128"/>
                <a:cs typeface="Arial" panose="020B0604020202020204" pitchFamily="34" charset="0"/>
              </a:rPr>
              <a:t>выборочного</a:t>
            </a:r>
            <a:r>
              <a:rPr lang="ru-RU" sz="2200" dirty="0">
                <a:solidFill>
                  <a:schemeClr val="tx2"/>
                </a:solidFill>
                <a:latin typeface="Arial" panose="020B0604020202020204" pitchFamily="34" charset="0"/>
                <a:ea typeface="Arial Unicode MS" pitchFamily="34" charset="-128"/>
                <a:cs typeface="Arial" panose="020B0604020202020204" pitchFamily="34" charset="0"/>
              </a:rPr>
              <a:t> подготовительного года</a:t>
            </a:r>
            <a:r>
              <a:rPr lang="en-GB" sz="2200" dirty="0">
                <a:solidFill>
                  <a:schemeClr val="tx2"/>
                </a:solidFill>
                <a:latin typeface="Arial" panose="020B0604020202020204" pitchFamily="34" charset="0"/>
                <a:ea typeface="Arial Unicode MS" pitchFamily="34" charset="-128"/>
                <a:cs typeface="Arial" panose="020B0604020202020204" pitchFamily="34" charset="0"/>
              </a:rPr>
              <a:t>)</a:t>
            </a:r>
          </a:p>
          <a:p>
            <a:pPr marL="400050" lvl="2" indent="0">
              <a:buClr>
                <a:schemeClr val="accent3">
                  <a:lumMod val="75000"/>
                </a:schemeClr>
              </a:buClr>
              <a:buNone/>
            </a:pPr>
            <a:r>
              <a:rPr lang="en-GB" sz="2000" b="1" dirty="0" smtClean="0">
                <a:solidFill>
                  <a:schemeClr val="tx2"/>
                </a:solidFill>
                <a:latin typeface="Arial" panose="020B0604020202020204" pitchFamily="34" charset="0"/>
                <a:ea typeface="Arial Unicode MS" pitchFamily="34" charset="-128"/>
                <a:cs typeface="Arial" panose="020B0604020202020204" pitchFamily="34" charset="0"/>
              </a:rPr>
              <a:t>	     </a:t>
            </a:r>
            <a:endParaRPr lang="ru-RU" sz="2000" b="1" dirty="0" smtClean="0">
              <a:solidFill>
                <a:schemeClr val="tx2"/>
              </a:solidFill>
              <a:latin typeface="Arial" panose="020B0604020202020204" pitchFamily="34" charset="0"/>
              <a:ea typeface="Arial Unicode MS" pitchFamily="34" charset="-128"/>
              <a:cs typeface="Arial" panose="020B0604020202020204" pitchFamily="34" charset="0"/>
            </a:endParaRPr>
          </a:p>
          <a:p>
            <a:pPr marL="400050" lvl="2" indent="0">
              <a:buClr>
                <a:schemeClr val="accent3">
                  <a:lumMod val="75000"/>
                </a:schemeClr>
              </a:buClr>
              <a:buNone/>
            </a:pPr>
            <a:r>
              <a:rPr lang="ru-RU" sz="2000" b="1" u="sng" dirty="0">
                <a:solidFill>
                  <a:schemeClr val="tx2"/>
                </a:solidFill>
                <a:latin typeface="Arial" panose="020B0604020202020204" pitchFamily="34" charset="0"/>
                <a:ea typeface="Arial Unicode MS" pitchFamily="34" charset="-128"/>
                <a:cs typeface="Arial" panose="020B0604020202020204" pitchFamily="34" charset="0"/>
              </a:rPr>
              <a:t>	</a:t>
            </a:r>
            <a:r>
              <a:rPr lang="ru-RU" sz="2000" b="1" u="sng" dirty="0" smtClean="0">
                <a:solidFill>
                  <a:schemeClr val="tx2"/>
                </a:solidFill>
                <a:latin typeface="Arial" panose="020B0604020202020204" pitchFamily="34" charset="0"/>
                <a:ea typeface="Arial Unicode MS" pitchFamily="34" charset="-128"/>
                <a:cs typeface="Arial" panose="020B0604020202020204" pitchFamily="34" charset="0"/>
              </a:rPr>
              <a:t>СТУДЕНТЫ</a:t>
            </a:r>
            <a:r>
              <a:rPr lang="ru-RU" sz="2000" b="1" u="sng" dirty="0">
                <a:solidFill>
                  <a:schemeClr val="tx2"/>
                </a:solidFill>
                <a:latin typeface="Arial" panose="020B0604020202020204" pitchFamily="34" charset="0"/>
                <a:ea typeface="Arial Unicode MS" pitchFamily="34" charset="-128"/>
                <a:cs typeface="Arial" panose="020B0604020202020204" pitchFamily="34" charset="0"/>
              </a:rPr>
              <a:t>: </a:t>
            </a:r>
            <a:r>
              <a:rPr lang="ru-RU" sz="2000" dirty="0">
                <a:solidFill>
                  <a:schemeClr val="tx2"/>
                </a:solidFill>
                <a:latin typeface="Arial" panose="020B0604020202020204" pitchFamily="34" charset="0"/>
                <a:ea typeface="Arial Unicode MS" pitchFamily="34" charset="-128"/>
                <a:cs typeface="Arial" panose="020B0604020202020204" pitchFamily="34" charset="0"/>
              </a:rPr>
              <a:t>макс 25.000 Евро на учебный год и на стипендию Фактическая сумма варьируется в зависимости от:</a:t>
            </a:r>
          </a:p>
          <a:p>
            <a:pPr marL="400050" lvl="2" indent="0">
              <a:buClr>
                <a:schemeClr val="accent3">
                  <a:lumMod val="75000"/>
                </a:schemeClr>
              </a:buClr>
              <a:buNone/>
            </a:pPr>
            <a:r>
              <a:rPr lang="ru-RU" sz="2000" dirty="0">
                <a:solidFill>
                  <a:schemeClr val="tx2"/>
                </a:solidFill>
                <a:latin typeface="Arial" panose="020B0604020202020204" pitchFamily="34" charset="0"/>
                <a:ea typeface="Arial Unicode MS" pitchFamily="34" charset="-128"/>
                <a:cs typeface="Arial" panose="020B0604020202020204" pitchFamily="34" charset="0"/>
              </a:rPr>
              <a:t>Продолжительности обучения ЭМ СМС (60, 90 или 120 кредитов)</a:t>
            </a:r>
          </a:p>
          <a:p>
            <a:pPr marL="400050" lvl="2" indent="0">
              <a:buClr>
                <a:schemeClr val="accent3">
                  <a:lumMod val="75000"/>
                </a:schemeClr>
              </a:buClr>
              <a:buNone/>
            </a:pPr>
            <a:r>
              <a:rPr lang="ru-RU" sz="2000" dirty="0">
                <a:solidFill>
                  <a:schemeClr val="tx2"/>
                </a:solidFill>
                <a:latin typeface="Arial" panose="020B0604020202020204" pitchFamily="34" charset="0"/>
                <a:ea typeface="Arial Unicode MS" pitchFamily="34" charset="-128"/>
                <a:cs typeface="Arial" panose="020B0604020202020204" pitchFamily="34" charset="0"/>
              </a:rPr>
              <a:t>Страны проживания студента</a:t>
            </a:r>
          </a:p>
          <a:p>
            <a:pPr marL="400050" lvl="2" indent="0">
              <a:buClr>
                <a:schemeClr val="accent3">
                  <a:lumMod val="75000"/>
                </a:schemeClr>
              </a:buClr>
              <a:buNone/>
            </a:pPr>
            <a:r>
              <a:rPr lang="ru-RU" sz="2000" dirty="0">
                <a:solidFill>
                  <a:schemeClr val="tx2"/>
                </a:solidFill>
                <a:latin typeface="Arial" panose="020B0604020202020204" pitchFamily="34" charset="0"/>
                <a:ea typeface="Arial Unicode MS" pitchFamily="34" charset="-128"/>
                <a:cs typeface="Arial" panose="020B0604020202020204" pitchFamily="34" charset="0"/>
              </a:rPr>
              <a:t>Уровня затрат на участие ЭМ СМС</a:t>
            </a:r>
            <a:endParaRPr lang="en-GB" sz="2000" dirty="0">
              <a:solidFill>
                <a:schemeClr val="tx2"/>
              </a:solidFill>
              <a:latin typeface="Arial" panose="020B0604020202020204" pitchFamily="34" charset="0"/>
              <a:ea typeface="Arial Unicode MS" pitchFamily="34" charset="-128"/>
              <a:cs typeface="Arial" panose="020B0604020202020204" pitchFamily="34" charset="0"/>
            </a:endParaRPr>
          </a:p>
          <a:p>
            <a:pPr marL="1200150" lvl="3" indent="-342900">
              <a:buClr>
                <a:srgbClr val="C00000"/>
              </a:buClr>
              <a:buFont typeface="Arial Unicode MS" pitchFamily="34" charset="-128"/>
              <a:buChar char="∗"/>
            </a:pPr>
            <a:endParaRPr lang="en-GB" sz="2200" dirty="0">
              <a:solidFill>
                <a:schemeClr val="tx2"/>
              </a:solidFill>
              <a:latin typeface="Arial" panose="020B0604020202020204" pitchFamily="34" charset="0"/>
              <a:ea typeface="Arial Unicode MS" pitchFamily="34" charset="-128"/>
              <a:cs typeface="Arial" panose="020B0604020202020204" pitchFamily="34" charset="0"/>
            </a:endParaRPr>
          </a:p>
          <a:p>
            <a:pPr marL="1200150" lvl="3" indent="-342900">
              <a:buFont typeface="Arial Unicode MS" pitchFamily="34" charset="-128"/>
              <a:buChar char="∗"/>
            </a:pPr>
            <a:endParaRPr lang="en-GB" sz="2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1211263" lvl="3" indent="-354013">
              <a:buFont typeface="Wingdings" pitchFamily="2" charset="2"/>
              <a:buChar char="Ø"/>
            </a:pPr>
            <a:endParaRPr lang="en-GB" sz="1600" dirty="0">
              <a:solidFill>
                <a:schemeClr val="tx2"/>
              </a:solidFill>
              <a:latin typeface="Arial" panose="020B0604020202020204" pitchFamily="34" charset="0"/>
              <a:cs typeface="Arial" panose="020B0604020202020204" pitchFamily="34" charset="0"/>
            </a:endParaRPr>
          </a:p>
          <a:p>
            <a:pPr marL="0" lvl="1" indent="0">
              <a:buNone/>
            </a:pPr>
            <a:endParaRPr lang="en-GB" sz="2400" b="1" dirty="0" smtClean="0">
              <a:solidFill>
                <a:schemeClr val="tx2"/>
              </a:solidFill>
              <a:latin typeface="Arial" panose="020B0604020202020204" pitchFamily="34" charset="0"/>
              <a:cs typeface="Arial" panose="020B0604020202020204" pitchFamily="34" charset="0"/>
            </a:endParaRPr>
          </a:p>
        </p:txBody>
      </p:sp>
      <p:sp>
        <p:nvSpPr>
          <p:cNvPr id="2" name="Rounded Rectangle 1"/>
          <p:cNvSpPr/>
          <p:nvPr/>
        </p:nvSpPr>
        <p:spPr bwMode="auto">
          <a:xfrm>
            <a:off x="468000" y="2448000"/>
            <a:ext cx="9180000" cy="16560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4" name="Rounded Rectangle 3"/>
          <p:cNvSpPr/>
          <p:nvPr/>
        </p:nvSpPr>
        <p:spPr bwMode="auto">
          <a:xfrm>
            <a:off x="468000" y="4392000"/>
            <a:ext cx="9180000" cy="21600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8" name="Slide Number Placeholder 3"/>
          <p:cNvSpPr>
            <a:spLocks noGrp="1"/>
          </p:cNvSpPr>
          <p:nvPr>
            <p:ph type="sldNum" sz="quarter" idx="12"/>
          </p:nvPr>
        </p:nvSpPr>
        <p:spPr>
          <a:xfrm>
            <a:off x="9461501" y="6426200"/>
            <a:ext cx="457042"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24</a:t>
            </a:fld>
            <a:endParaRPr lang="en-GB" sz="1000" dirty="0"/>
          </a:p>
        </p:txBody>
      </p:sp>
    </p:spTree>
    <p:extLst>
      <p:ext uri="{BB962C8B-B14F-4D97-AF65-F5344CB8AC3E}">
        <p14:creationId xmlns:p14="http://schemas.microsoft.com/office/powerpoint/2010/main" val="612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9461501" y="6426200"/>
            <a:ext cx="457042"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25</a:t>
            </a:fld>
            <a:endParaRPr lang="en-GB" sz="1000" dirty="0"/>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672933082"/>
              </p:ext>
            </p:extLst>
          </p:nvPr>
        </p:nvGraphicFramePr>
        <p:xfrm>
          <a:off x="88900" y="1968500"/>
          <a:ext cx="9715500" cy="4495799"/>
        </p:xfrm>
        <a:graphic>
          <a:graphicData uri="http://schemas.openxmlformats.org/drawingml/2006/table">
            <a:tbl>
              <a:tblPr firstRow="1" bandRow="1">
                <a:tableStyleId>{5C22544A-7EE6-4342-B048-85BDC9FD1C3A}</a:tableStyleId>
              </a:tblPr>
              <a:tblGrid>
                <a:gridCol w="2704447"/>
                <a:gridCol w="4063078"/>
                <a:gridCol w="2947975"/>
              </a:tblGrid>
              <a:tr h="6430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 </a:t>
                      </a:r>
                      <a:r>
                        <a:rPr kumimoji="0" lang="ru-RU" sz="1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Студенты из</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Стран Партнеров</a:t>
                      </a:r>
                      <a:endParaRPr kumimoji="0" lang="en-GB" sz="1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Студенты из Стран Программы</a:t>
                      </a:r>
                      <a:endParaRPr kumimoji="0" lang="en-GB" sz="1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marL="99055" marR="99055" anchor="ctr" horzOverflow="overflow"/>
                </a:tc>
              </a:tr>
              <a:tr h="58176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Вклад в расходы на участие</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До 9.000 € в год</a:t>
                      </a:r>
                      <a:endParaRPr kumimoji="0" lang="en-GB" sz="1600" b="1" i="0" u="sng" strike="noStrike" cap="none" normalizeH="0" baseline="0" dirty="0" smtClean="0">
                        <a:ln>
                          <a:noFill/>
                        </a:ln>
                        <a:solidFill>
                          <a:schemeClr val="tx2"/>
                        </a:solidFill>
                        <a:effectLst/>
                        <a:uFill>
                          <a:solidFill>
                            <a:srgbClr val="C00000"/>
                          </a:solidFill>
                        </a:uFill>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До 4.500 € в год</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r>
              <a:tr h="167350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Вклад в расходы на проезд</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2.000 € в год</a:t>
                      </a:r>
                      <a:r>
                        <a:rPr kumimoji="0" lang="ru-RU" sz="1600" b="1" i="0" u="none"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 если место проживания меньше, чем 4000 км от координатора ЭМ СМС</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3.000 € в год, </a:t>
                      </a:r>
                      <a:r>
                        <a:rPr kumimoji="0" lang="ru-RU" sz="1600" b="1" i="0" u="none"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если место проживания 4000 км или более от координатора ЭМ СМС</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1.000 € в год</a:t>
                      </a:r>
                      <a:endParaRPr kumimoji="0" lang="en-GB"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endParaRPr>
                    </a:p>
                  </a:txBody>
                  <a:tcPr marL="99055" marR="99055" anchor="ctr" horzOverflow="overflow"/>
                </a:tc>
              </a:tr>
              <a:tr h="58176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Вклад в расходы на обустройство</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1.000 €</a:t>
                      </a: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a:t>
                      </a:r>
                    </a:p>
                  </a:txBody>
                  <a:tcPr marL="99055" marR="99055" anchor="ctr" horzOverflow="overflow"/>
                </a:tc>
              </a:tr>
              <a:tr h="10157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Пособие на проживание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(макс 24 месяца)</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1.000 € в месяц </a:t>
                      </a:r>
                      <a:r>
                        <a:rPr kumimoji="0" lang="ru-RU" sz="1600" b="1" i="0" u="none"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(когда находится не в стране проживания, и не более 3 месяцев в любой Стране Партнере</a:t>
                      </a: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1.000 € в месяц</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kern="1200" cap="none" normalizeH="0" baseline="0" dirty="0" smtClean="0">
                          <a:ln>
                            <a:noFill/>
                          </a:ln>
                          <a:solidFill>
                            <a:schemeClr val="tx2"/>
                          </a:solidFill>
                          <a:effectLst/>
                          <a:uFill>
                            <a:solidFill>
                              <a:srgbClr val="C00000"/>
                            </a:solidFill>
                          </a:uFill>
                          <a:latin typeface="Arial" panose="020B0604020202020204" pitchFamily="34" charset="0"/>
                          <a:ea typeface="+mn-ea"/>
                          <a:cs typeface="Arial" panose="020B0604020202020204" pitchFamily="34" charset="0"/>
                        </a:rPr>
                        <a:t>(когда находится не в стране проживания)</a:t>
                      </a:r>
                      <a:endParaRPr kumimoji="0" lang="en-GB" sz="16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marL="99055" marR="99055" anchor="ctr" horzOverflow="overflow"/>
                </a:tc>
              </a:tr>
            </a:tbl>
          </a:graphicData>
        </a:graphic>
      </p:graphicFrame>
      <p:sp>
        <p:nvSpPr>
          <p:cNvPr id="9" name="Title 1"/>
          <p:cNvSpPr>
            <a:spLocks noGrp="1"/>
          </p:cNvSpPr>
          <p:nvPr>
            <p:ph type="title"/>
          </p:nvPr>
        </p:nvSpPr>
        <p:spPr>
          <a:xfrm>
            <a:off x="621639" y="1010176"/>
            <a:ext cx="8915400" cy="936625"/>
          </a:xfrm>
        </p:spPr>
        <p:txBody>
          <a:bodyPr/>
          <a:lstStyle/>
          <a:p>
            <a:pPr algn="ctr"/>
            <a:r>
              <a:rPr lang="ru-RU" sz="3000" dirty="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Стипендиальные гранты студентов ЭМ СМС</a:t>
            </a:r>
            <a:endParaRPr lang="en-GB" sz="30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14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1639" y="1010176"/>
            <a:ext cx="8915400" cy="936625"/>
          </a:xfrm>
        </p:spPr>
        <p:txBody>
          <a:bodyPr/>
          <a:lstStyle/>
          <a:p>
            <a:pPr algn="ctr"/>
            <a:r>
              <a:rPr lang="ru-RU" sz="3000" dirty="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Соглашение консорциума ЭМ СМС</a:t>
            </a:r>
            <a:endParaRPr lang="en-GB" sz="30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17475" y="1778001"/>
            <a:ext cx="9671050" cy="4825999"/>
          </a:xfrm>
        </p:spPr>
        <p:txBody>
          <a:bodyPr/>
          <a:lstStyle/>
          <a:p>
            <a:pPr marL="355600" indent="-355600" eaLnBrk="1" hangingPunct="1">
              <a:spcBef>
                <a:spcPct val="0"/>
              </a:spcBef>
              <a:spcAft>
                <a:spcPts val="1200"/>
              </a:spcAft>
              <a:buClr>
                <a:srgbClr val="C00000"/>
              </a:buClr>
              <a:buSzPct val="90000"/>
              <a:buFont typeface="Wingdings" pitchFamily="2" charset="2"/>
              <a:buChar char="§"/>
              <a:defRPr/>
            </a:pPr>
            <a:r>
              <a:rPr lang="ru-RU" altLang="en-US" sz="2000" dirty="0" smtClean="0">
                <a:solidFill>
                  <a:schemeClr val="tx2"/>
                </a:solidFill>
                <a:latin typeface="Arial" charset="0"/>
                <a:cs typeface="Arial" charset="0"/>
              </a:rPr>
              <a:t>Институциональная приверженность всех участвующих организаций в консорциуме ЭМ СМС</a:t>
            </a:r>
            <a:r>
              <a:rPr lang="en-GB" altLang="en-US" sz="2000" dirty="0" smtClean="0">
                <a:solidFill>
                  <a:schemeClr val="tx2"/>
                </a:solidFill>
                <a:latin typeface="Arial" charset="0"/>
                <a:cs typeface="Arial" charset="0"/>
              </a:rPr>
              <a:t>. </a:t>
            </a:r>
            <a:r>
              <a:rPr lang="ru-RU" altLang="en-US" sz="2000" dirty="0" smtClean="0">
                <a:solidFill>
                  <a:schemeClr val="tx2"/>
                </a:solidFill>
                <a:latin typeface="Arial" charset="0"/>
                <a:cs typeface="Arial" charset="0"/>
              </a:rPr>
              <a:t>В соответствии с принципами Европейской Хартии Высшего Образования </a:t>
            </a:r>
            <a:r>
              <a:rPr lang="en-GB" altLang="en-US" sz="2000" dirty="0" smtClean="0">
                <a:solidFill>
                  <a:schemeClr val="tx2"/>
                </a:solidFill>
                <a:latin typeface="Arial" charset="0"/>
                <a:cs typeface="Arial" charset="0"/>
              </a:rPr>
              <a:t>(ECHE), </a:t>
            </a:r>
            <a:r>
              <a:rPr lang="ru-RU" altLang="en-US" sz="2000" dirty="0" smtClean="0">
                <a:solidFill>
                  <a:schemeClr val="tx2"/>
                </a:solidFill>
                <a:latin typeface="Arial" charset="0"/>
                <a:cs typeface="Arial" charset="0"/>
              </a:rPr>
              <a:t>это должно охватить все академические, операционные, административные и финансовые аспекты относящие к реализации ЭМ СМС</a:t>
            </a:r>
            <a:r>
              <a:rPr lang="en-GB" altLang="en-US" sz="2000" dirty="0" smtClean="0">
                <a:solidFill>
                  <a:schemeClr val="tx2"/>
                </a:solidFill>
                <a:latin typeface="Arial" charset="0"/>
                <a:cs typeface="Arial" charset="0"/>
              </a:rPr>
              <a:t>.</a:t>
            </a:r>
          </a:p>
          <a:p>
            <a:pPr marL="533400" indent="-355600">
              <a:buClr>
                <a:srgbClr val="C00000"/>
              </a:buClr>
              <a:buFont typeface="Arial" panose="020B0604020202020204" pitchFamily="34" charset="0"/>
              <a:buChar char="→"/>
              <a:tabLst>
                <a:tab pos="533400" algn="l"/>
              </a:tabLst>
            </a:pPr>
            <a:r>
              <a:rPr lang="ru-RU" sz="1600" dirty="0" smtClean="0">
                <a:solidFill>
                  <a:schemeClr val="tx2"/>
                </a:solidFill>
                <a:latin typeface="Arial" panose="020B0604020202020204" pitchFamily="34" charset="0"/>
                <a:cs typeface="Arial" panose="020B0604020202020204" pitchFamily="34" charset="0"/>
              </a:rPr>
              <a:t>Определение ролей и обязанностей партнеров консорциума и совместных управляющих органов консорциума ЭМ СМС</a:t>
            </a:r>
            <a:endParaRPr lang="en-GB" sz="1600" dirty="0" smtClean="0">
              <a:solidFill>
                <a:schemeClr val="tx2"/>
              </a:solidFill>
              <a:latin typeface="Arial" panose="020B0604020202020204" pitchFamily="34" charset="0"/>
              <a:cs typeface="Arial" panose="020B0604020202020204" pitchFamily="34" charset="0"/>
            </a:endParaRPr>
          </a:p>
          <a:p>
            <a:pPr marL="533400" indent="-355600">
              <a:buClr>
                <a:srgbClr val="C00000"/>
              </a:buClr>
              <a:buFont typeface="Arial" panose="020B0604020202020204" pitchFamily="34" charset="0"/>
              <a:buChar char="→"/>
              <a:tabLst>
                <a:tab pos="533400" algn="l"/>
              </a:tabLst>
            </a:pPr>
            <a:r>
              <a:rPr lang="ru-RU" sz="1600" dirty="0" smtClean="0">
                <a:solidFill>
                  <a:schemeClr val="tx2"/>
                </a:solidFill>
                <a:latin typeface="Arial" panose="020B0604020202020204" pitchFamily="34" charset="0"/>
                <a:cs typeface="Arial" panose="020B0604020202020204" pitchFamily="34" charset="0"/>
              </a:rPr>
              <a:t>Описание академической программы</a:t>
            </a:r>
            <a:r>
              <a:rPr lang="en-GB" sz="1600" dirty="0" smtClean="0">
                <a:solidFill>
                  <a:schemeClr val="tx2"/>
                </a:solidFill>
                <a:latin typeface="Arial" panose="020B0604020202020204" pitchFamily="34" charset="0"/>
                <a:cs typeface="Arial" panose="020B0604020202020204" pitchFamily="34" charset="0"/>
              </a:rPr>
              <a:t>, </a:t>
            </a:r>
            <a:r>
              <a:rPr lang="ru-RU" sz="1600" dirty="0" smtClean="0">
                <a:solidFill>
                  <a:schemeClr val="tx2"/>
                </a:solidFill>
                <a:latin typeface="Arial" panose="020B0604020202020204" pitchFamily="34" charset="0"/>
                <a:cs typeface="Arial" panose="020B0604020202020204" pitchFamily="34" charset="0"/>
              </a:rPr>
              <a:t>дизайн структуры программы/семестра и установление траекторий  мобильности</a:t>
            </a:r>
            <a:endParaRPr lang="en-GB" sz="1600" dirty="0">
              <a:solidFill>
                <a:schemeClr val="tx2"/>
              </a:solidFill>
              <a:latin typeface="Arial" panose="020B0604020202020204" pitchFamily="34" charset="0"/>
              <a:cs typeface="Arial" panose="020B0604020202020204" pitchFamily="34" charset="0"/>
            </a:endParaRPr>
          </a:p>
          <a:p>
            <a:pPr marL="533400" indent="-355600">
              <a:buClr>
                <a:srgbClr val="C00000"/>
              </a:buClr>
              <a:buFont typeface="Arial" panose="020B0604020202020204" pitchFamily="34" charset="0"/>
              <a:buChar char="→"/>
              <a:tabLst>
                <a:tab pos="533400" algn="l"/>
              </a:tabLst>
            </a:pPr>
            <a:r>
              <a:rPr lang="ru-RU" altLang="en-US" sz="1600" b="1" dirty="0" smtClean="0">
                <a:solidFill>
                  <a:schemeClr val="tx2"/>
                </a:solidFill>
                <a:latin typeface="Arial" panose="020B0604020202020204" pitchFamily="34" charset="0"/>
                <a:cs typeface="Arial" panose="020B0604020202020204" pitchFamily="34" charset="0"/>
              </a:rPr>
              <a:t>Финансовое управление</a:t>
            </a:r>
            <a:r>
              <a:rPr lang="en-GB" altLang="en-US" sz="1600" b="1" dirty="0" smtClean="0">
                <a:solidFill>
                  <a:schemeClr val="tx2"/>
                </a:solidFill>
                <a:latin typeface="Arial" panose="020B0604020202020204" pitchFamily="34" charset="0"/>
                <a:cs typeface="Arial" panose="020B0604020202020204" pitchFamily="34" charset="0"/>
              </a:rPr>
              <a:t>: </a:t>
            </a:r>
            <a:r>
              <a:rPr lang="ru-RU" altLang="en-US" sz="1600" dirty="0" smtClean="0">
                <a:solidFill>
                  <a:schemeClr val="tx2"/>
                </a:solidFill>
                <a:latin typeface="Arial" panose="020B0604020202020204" pitchFamily="34" charset="0"/>
                <a:cs typeface="Arial" panose="020B0604020202020204" pitchFamily="34" charset="0"/>
              </a:rPr>
              <a:t>определение затрат участия студента и создание  многолетнего бюджета</a:t>
            </a:r>
            <a:endParaRPr lang="en-GB" sz="1600" dirty="0" smtClean="0">
              <a:solidFill>
                <a:schemeClr val="tx2"/>
              </a:solidFill>
              <a:latin typeface="Arial" panose="020B0604020202020204" pitchFamily="34" charset="0"/>
              <a:cs typeface="Arial" panose="020B0604020202020204" pitchFamily="34" charset="0"/>
            </a:endParaRPr>
          </a:p>
          <a:p>
            <a:pPr marL="533400" indent="-355600">
              <a:buClr>
                <a:srgbClr val="C00000"/>
              </a:buClr>
              <a:buFont typeface="Arial" panose="020B0604020202020204" pitchFamily="34" charset="0"/>
              <a:buChar char="→"/>
              <a:tabLst>
                <a:tab pos="533400" algn="l"/>
              </a:tabLst>
            </a:pPr>
            <a:r>
              <a:rPr lang="ru-RU" sz="1600" dirty="0" smtClean="0">
                <a:solidFill>
                  <a:schemeClr val="tx2"/>
                </a:solidFill>
                <a:latin typeface="Arial" panose="020B0604020202020204" pitchFamily="34" charset="0"/>
                <a:cs typeface="Arial" panose="020B0604020202020204" pitchFamily="34" charset="0"/>
              </a:rPr>
              <a:t>Определение плана развития и устойчивости</a:t>
            </a:r>
            <a:endParaRPr lang="en-GB" sz="1600" b="1" dirty="0" smtClean="0">
              <a:solidFill>
                <a:schemeClr val="tx2"/>
              </a:solidFill>
              <a:latin typeface="Arial" panose="020B0604020202020204" pitchFamily="34" charset="0"/>
              <a:cs typeface="Arial" panose="020B0604020202020204" pitchFamily="34" charset="0"/>
            </a:endParaRPr>
          </a:p>
          <a:p>
            <a:pPr marL="533400" indent="-355600">
              <a:spcAft>
                <a:spcPts val="600"/>
              </a:spcAft>
              <a:buClr>
                <a:srgbClr val="C00000"/>
              </a:buClr>
              <a:buFont typeface="Arial" panose="020B0604020202020204" pitchFamily="34" charset="0"/>
              <a:buChar char="→"/>
              <a:tabLst>
                <a:tab pos="533400" algn="l"/>
              </a:tabLst>
            </a:pPr>
            <a:r>
              <a:rPr lang="ru-RU" sz="1600" dirty="0" smtClean="0">
                <a:solidFill>
                  <a:schemeClr val="tx2"/>
                </a:solidFill>
                <a:latin typeface="Arial" panose="020B0604020202020204" pitchFamily="34" charset="0"/>
                <a:cs typeface="Arial" panose="020B0604020202020204" pitchFamily="34" charset="0"/>
              </a:rPr>
              <a:t>Четкие роли касательно мероприятий совместного продвижения/повышения информированности и аспектов маркетинга </a:t>
            </a:r>
            <a:endParaRPr lang="en-GB" sz="1600" b="1" dirty="0" smtClean="0">
              <a:solidFill>
                <a:schemeClr val="tx2"/>
              </a:solidFill>
              <a:latin typeface="Arial" panose="020B0604020202020204" pitchFamily="34" charset="0"/>
              <a:cs typeface="Arial" panose="020B0604020202020204" pitchFamily="34" charset="0"/>
            </a:endParaRPr>
          </a:p>
          <a:p>
            <a:pPr>
              <a:spcBef>
                <a:spcPts val="0"/>
              </a:spcBef>
              <a:buClr>
                <a:srgbClr val="C00000"/>
              </a:buClr>
              <a:buFont typeface="Wingdings" panose="05000000000000000000" pitchFamily="2" charset="2"/>
              <a:buChar char="v"/>
            </a:pPr>
            <a:r>
              <a:rPr lang="ru-RU" sz="1600" b="1" dirty="0" smtClean="0">
                <a:solidFill>
                  <a:schemeClr val="tx2"/>
                </a:solidFill>
                <a:latin typeface="Arial" panose="020B0604020202020204" pitchFamily="34" charset="0"/>
                <a:cs typeface="Arial" panose="020B0604020202020204" pitchFamily="34" charset="0"/>
              </a:rPr>
              <a:t>Руководство по соглашению консорциума </a:t>
            </a:r>
            <a:r>
              <a:rPr lang="en-GB" sz="1600" b="1" dirty="0" smtClean="0">
                <a:solidFill>
                  <a:schemeClr val="tx2"/>
                </a:solidFill>
                <a:latin typeface="Arial" panose="020B0604020202020204" pitchFamily="34" charset="0"/>
                <a:cs typeface="Arial" panose="020B0604020202020204" pitchFamily="34" charset="0"/>
              </a:rPr>
              <a:t>:</a:t>
            </a:r>
          </a:p>
          <a:p>
            <a:pPr marL="355600" indent="0">
              <a:spcBef>
                <a:spcPts val="0"/>
              </a:spcBef>
              <a:buClr>
                <a:srgbClr val="C00000"/>
              </a:buClr>
              <a:buNone/>
              <a:tabLst>
                <a:tab pos="355600" algn="l"/>
              </a:tabLst>
            </a:pPr>
            <a:r>
              <a:rPr lang="en-GB" sz="1600" dirty="0" smtClean="0">
                <a:solidFill>
                  <a:schemeClr val="tx2"/>
                </a:solidFill>
                <a:latin typeface="Arial" panose="020B0604020202020204" pitchFamily="34" charset="0"/>
                <a:cs typeface="Arial" panose="020B0604020202020204" pitchFamily="34" charset="0"/>
                <a:hlinkClick r:id="rId2"/>
              </a:rPr>
              <a:t>http</a:t>
            </a:r>
            <a:r>
              <a:rPr lang="en-GB" sz="1600" dirty="0">
                <a:solidFill>
                  <a:schemeClr val="tx2"/>
                </a:solidFill>
                <a:latin typeface="Arial" panose="020B0604020202020204" pitchFamily="34" charset="0"/>
                <a:cs typeface="Arial" panose="020B0604020202020204" pitchFamily="34" charset="0"/>
                <a:hlinkClick r:id="rId2"/>
              </a:rPr>
              <a:t>://</a:t>
            </a:r>
            <a:r>
              <a:rPr lang="en-GB" sz="1600" dirty="0" smtClean="0">
                <a:solidFill>
                  <a:schemeClr val="tx2"/>
                </a:solidFill>
                <a:latin typeface="Arial" panose="020B0604020202020204" pitchFamily="34" charset="0"/>
                <a:cs typeface="Arial" panose="020B0604020202020204" pitchFamily="34" charset="0"/>
                <a:hlinkClick r:id="rId2"/>
              </a:rPr>
              <a:t>eacea.ec.europa.eu/erasmus-plus/funding/key-action-1-erasmus-mundus-joint-master-degrees_en</a:t>
            </a:r>
            <a:endParaRPr lang="en-GB" altLang="en-US" sz="1400" dirty="0" smtClean="0">
              <a:solidFill>
                <a:schemeClr val="tx2"/>
              </a:solidFill>
              <a:latin typeface="Arial" panose="020B0604020202020204" pitchFamily="34" charset="0"/>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26</a:t>
            </a:fld>
            <a:endParaRPr lang="en-GB" sz="1000" dirty="0"/>
          </a:p>
        </p:txBody>
      </p:sp>
    </p:spTree>
    <p:extLst>
      <p:ext uri="{BB962C8B-B14F-4D97-AF65-F5344CB8AC3E}">
        <p14:creationId xmlns:p14="http://schemas.microsoft.com/office/powerpoint/2010/main" val="752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9461501" y="6426200"/>
            <a:ext cx="457042"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27</a:t>
            </a:fld>
            <a:endParaRPr lang="en-GB" sz="1000" dirty="0"/>
          </a:p>
        </p:txBody>
      </p:sp>
      <p:sp>
        <p:nvSpPr>
          <p:cNvPr id="8" name="Rounded Rectangle 7"/>
          <p:cNvSpPr/>
          <p:nvPr/>
        </p:nvSpPr>
        <p:spPr bwMode="auto">
          <a:xfrm>
            <a:off x="88900" y="2400300"/>
            <a:ext cx="9702800" cy="3873500"/>
          </a:xfrm>
          <a:prstGeom prst="roundRect">
            <a:avLst/>
          </a:prstGeom>
          <a:solidFill>
            <a:schemeClr val="accent3">
              <a:lumMod val="60000"/>
              <a:lumOff val="4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rgbClr val="FF0000"/>
              </a:solidFill>
              <a:effectLst/>
              <a:latin typeface="Verdana" pitchFamily="34" charset="0"/>
              <a:sym typeface="Webdings" pitchFamily="18" charset="2"/>
            </a:endParaRPr>
          </a:p>
        </p:txBody>
      </p:sp>
      <p:sp>
        <p:nvSpPr>
          <p:cNvPr id="9" name="Content Placeholder 2"/>
          <p:cNvSpPr>
            <a:spLocks noGrp="1"/>
          </p:cNvSpPr>
          <p:nvPr>
            <p:ph idx="1"/>
          </p:nvPr>
        </p:nvSpPr>
        <p:spPr>
          <a:xfrm>
            <a:off x="177800" y="2469358"/>
            <a:ext cx="9525000" cy="3989383"/>
          </a:xfrm>
        </p:spPr>
        <p:txBody>
          <a:bodyPr/>
          <a:lstStyle/>
          <a:p>
            <a:pPr marL="622300" indent="-622300">
              <a:buClr>
                <a:srgbClr val="C00000"/>
              </a:buClr>
              <a:buFont typeface="Wingdings" panose="05000000000000000000" pitchFamily="2" charset="2"/>
              <a:buChar char="Ø"/>
              <a:defRPr/>
            </a:pP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Срок</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16 </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февраля </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2017</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г</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 12:00 CET</a:t>
            </a:r>
            <a:endPar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622300" indent="-622300">
              <a:buClr>
                <a:srgbClr val="C00000"/>
              </a:buClr>
              <a:buFont typeface="Wingdings" panose="05000000000000000000" pitchFamily="2" charset="2"/>
              <a:buChar char="Ø"/>
              <a:defRPr/>
            </a:pP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Бюджет</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 90 M€ </a:t>
            </a:r>
            <a:r>
              <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25 </a:t>
            </a:r>
            <a:r>
              <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M€ </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для</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целевых регионов</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endPar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622300" indent="-622300">
              <a:buClr>
                <a:srgbClr val="C00000"/>
              </a:buClr>
              <a:buFont typeface="Wingdings" panose="05000000000000000000" pitchFamily="2" charset="2"/>
              <a:buChar char="Ø"/>
              <a:defRPr/>
            </a:pPr>
            <a:r>
              <a:rPr lang="ru-RU"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Количество проектов </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 35 </a:t>
            </a:r>
            <a:r>
              <a:rPr lang="ru-RU" sz="28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ЭМ СМС</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endPar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622300" indent="-622300">
              <a:buClr>
                <a:srgbClr val="C00000"/>
              </a:buClr>
              <a:buFont typeface="Wingdings" panose="05000000000000000000" pitchFamily="2" charset="2"/>
              <a:buChar char="Ø"/>
              <a:defRPr/>
            </a:pPr>
            <a:r>
              <a:rPr lang="ru-RU"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Количество стипендий на набор</a:t>
            </a:r>
            <a:r>
              <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на проект </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p>
          <a:p>
            <a:pPr marL="901700" lvl="1" indent="-279400">
              <a:buClr>
                <a:srgbClr val="C00000"/>
              </a:buClr>
              <a:buFont typeface="Arial" panose="020B0604020202020204" pitchFamily="34" charset="0"/>
              <a:buChar char="•"/>
              <a:defRPr/>
            </a:pP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en-GB"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 (</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Около</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60 </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на </a:t>
            </a:r>
            <a:r>
              <a:rPr lang="ru-RU" sz="2000" dirty="0" err="1">
                <a:solidFill>
                  <a:schemeClr val="tx2"/>
                </a:solidFill>
                <a:latin typeface="Arial" panose="020B0604020202020204" pitchFamily="34" charset="0"/>
                <a:ea typeface="Arial Unicode MS" panose="020B0604020202020204" pitchFamily="34" charset="-128"/>
                <a:cs typeface="Arial" panose="020B0604020202020204" pitchFamily="34" charset="0"/>
              </a:rPr>
              <a:t>Грантовое</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 Соглашение</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p>
          <a:p>
            <a:pPr marL="457200" lvl="1" indent="165100">
              <a:buClr>
                <a:srgbClr val="C00000"/>
              </a:buClr>
              <a:buNone/>
              <a:defRPr/>
            </a:pPr>
            <a:r>
              <a:rPr lang="ru-RU" sz="2000" i="1" u="sng" dirty="0">
                <a:solidFill>
                  <a:schemeClr val="tx2"/>
                </a:solidFill>
                <a:latin typeface="Arial" panose="020B0604020202020204" pitchFamily="34" charset="0"/>
                <a:ea typeface="Arial Unicode MS" panose="020B0604020202020204" pitchFamily="34" charset="-128"/>
                <a:cs typeface="Arial" panose="020B0604020202020204" pitchFamily="34" charset="0"/>
              </a:rPr>
              <a:t>плюс</a:t>
            </a:r>
            <a:endParaRPr lang="en-GB" sz="20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01700" lvl="1" indent="-279400">
              <a:buClr>
                <a:srgbClr val="C00000"/>
              </a:buClr>
              <a:buFont typeface="Arial" panose="020B0604020202020204" pitchFamily="34" charset="0"/>
              <a:buChar char="•"/>
              <a:defRPr/>
            </a:pP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8 (</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около</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24 </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на </a:t>
            </a:r>
            <a:r>
              <a:rPr lang="ru-RU" sz="2000" dirty="0" err="1">
                <a:solidFill>
                  <a:schemeClr val="tx2"/>
                </a:solidFill>
                <a:latin typeface="Arial" panose="020B0604020202020204" pitchFamily="34" charset="0"/>
                <a:ea typeface="Arial Unicode MS" panose="020B0604020202020204" pitchFamily="34" charset="-128"/>
                <a:cs typeface="Arial" panose="020B0604020202020204" pitchFamily="34" charset="0"/>
              </a:rPr>
              <a:t>Грантовое</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 Соглашение</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000" dirty="0">
                <a:solidFill>
                  <a:schemeClr val="tx2"/>
                </a:solidFill>
                <a:latin typeface="Arial" panose="020B0604020202020204" pitchFamily="34" charset="0"/>
                <a:ea typeface="Arial Unicode MS" panose="020B0604020202020204" pitchFamily="34" charset="-128"/>
                <a:cs typeface="Arial" panose="020B0604020202020204" pitchFamily="34" charset="0"/>
              </a:rPr>
              <a:t>для целевых регионов</a:t>
            </a:r>
            <a:endPar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622300" indent="-622300">
              <a:buClr>
                <a:srgbClr val="C00000"/>
              </a:buClr>
              <a:buFont typeface="Wingdings" panose="05000000000000000000" pitchFamily="2" charset="2"/>
              <a:buChar char="Ø"/>
              <a:defRPr/>
            </a:pPr>
            <a:r>
              <a:rPr lang="ru-RU" sz="2800" dirty="0">
                <a:solidFill>
                  <a:schemeClr val="tx2"/>
                </a:solidFill>
                <a:latin typeface="Arial" panose="020B0604020202020204" pitchFamily="34" charset="0"/>
                <a:ea typeface="Arial Unicode MS" panose="020B0604020202020204" pitchFamily="34" charset="-128"/>
                <a:cs typeface="Arial" panose="020B0604020202020204" pitchFamily="34" charset="0"/>
              </a:rPr>
              <a:t>Решение о </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присвоении</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июле </a:t>
            </a:r>
            <a:r>
              <a:rPr lang="en-GB"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2017</a:t>
            </a:r>
            <a:r>
              <a:rPr lang="ru-RU" sz="2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г</a:t>
            </a:r>
            <a:endParaRPr lang="en-GB" sz="28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10" name="Title 1"/>
          <p:cNvSpPr>
            <a:spLocks noGrp="1"/>
          </p:cNvSpPr>
          <p:nvPr>
            <p:ph type="title"/>
          </p:nvPr>
        </p:nvSpPr>
        <p:spPr>
          <a:xfrm>
            <a:off x="228600" y="1177929"/>
            <a:ext cx="9423400" cy="936625"/>
          </a:xfrm>
        </p:spPr>
        <p:txBody>
          <a:bodyPr/>
          <a:lstStyle/>
          <a:p>
            <a:pPr algn="ctr" eaLnBrk="1" hangingPunct="1">
              <a:defRPr/>
            </a:pPr>
            <a:r>
              <a:rPr lang="ru-RU"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Как подавать заявку на конкурс Эразмус+ ЭМ СМС </a:t>
            </a:r>
            <a:r>
              <a:rPr lang="en-GB"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2017</a:t>
            </a:r>
            <a:endParaRPr lang="en-GB"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37415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9461501" y="6426200"/>
            <a:ext cx="457042"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28</a:t>
            </a:fld>
            <a:endParaRPr lang="en-GB" sz="1000" dirty="0"/>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2121895094"/>
              </p:ext>
            </p:extLst>
          </p:nvPr>
        </p:nvGraphicFramePr>
        <p:xfrm>
          <a:off x="0" y="2133597"/>
          <a:ext cx="9804400" cy="4480434"/>
        </p:xfrm>
        <a:graphic>
          <a:graphicData uri="http://schemas.openxmlformats.org/drawingml/2006/table">
            <a:tbl>
              <a:tblPr firstRow="1" bandRow="1">
                <a:tableStyleId>{5C22544A-7EE6-4342-B048-85BDC9FD1C3A}</a:tableStyleId>
              </a:tblPr>
              <a:tblGrid>
                <a:gridCol w="4902200"/>
                <a:gridCol w="4902200"/>
              </a:tblGrid>
              <a:tr h="395338">
                <a:tc>
                  <a:txBody>
                    <a:bodyPr/>
                    <a:lstStyle/>
                    <a:p>
                      <a:pPr algn="ctr"/>
                      <a:r>
                        <a:rPr lang="ru-RU" sz="2000" noProof="0" dirty="0" smtClean="0">
                          <a:latin typeface="Arial" panose="020B0604020202020204" pitchFamily="34" charset="0"/>
                          <a:cs typeface="Arial" panose="020B0604020202020204" pitchFamily="34" charset="0"/>
                        </a:rPr>
                        <a:t>Этапы </a:t>
                      </a:r>
                      <a:endParaRPr lang="en-GB" sz="2000" noProof="0" dirty="0">
                        <a:solidFill>
                          <a:srgbClr val="FFFF00"/>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latin typeface="Arial" panose="020B0604020202020204" pitchFamily="34" charset="0"/>
                          <a:cs typeface="Arial" panose="020B0604020202020204" pitchFamily="34" charset="0"/>
                        </a:rPr>
                        <a:t>Даты</a:t>
                      </a:r>
                      <a:endParaRPr lang="en-GB" sz="2000" noProof="0" dirty="0">
                        <a:solidFill>
                          <a:srgbClr val="FFFF00"/>
                        </a:solidFill>
                        <a:latin typeface="Arial" panose="020B0604020202020204" pitchFamily="34" charset="0"/>
                        <a:cs typeface="Arial" panose="020B0604020202020204" pitchFamily="34" charset="0"/>
                      </a:endParaRP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Объявление</a:t>
                      </a:r>
                      <a:r>
                        <a:rPr lang="ru-RU" sz="2000" baseline="0" noProof="0" dirty="0" smtClean="0">
                          <a:solidFill>
                            <a:schemeClr val="tx2"/>
                          </a:solidFill>
                          <a:latin typeface="Arial" panose="020B0604020202020204" pitchFamily="34" charset="0"/>
                          <a:cs typeface="Arial" panose="020B0604020202020204" pitchFamily="34" charset="0"/>
                        </a:rPr>
                        <a:t> конкурса заявок </a:t>
                      </a:r>
                      <a:endParaRPr lang="en-GB" sz="2000" noProof="0" dirty="0" smtClean="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Октябрь </a:t>
                      </a:r>
                      <a:r>
                        <a:rPr lang="en-GB" sz="2000" noProof="0" dirty="0" smtClean="0">
                          <a:solidFill>
                            <a:schemeClr val="tx2"/>
                          </a:solidFill>
                          <a:latin typeface="Arial" panose="020B0604020202020204" pitchFamily="34" charset="0"/>
                          <a:cs typeface="Arial" panose="020B0604020202020204" pitchFamily="34" charset="0"/>
                        </a:rPr>
                        <a:t>2016</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Последни</a:t>
                      </a:r>
                      <a:r>
                        <a:rPr lang="ru-RU" sz="2000" baseline="0" noProof="0" dirty="0" smtClean="0">
                          <a:solidFill>
                            <a:schemeClr val="tx2"/>
                          </a:solidFill>
                          <a:latin typeface="Arial" panose="020B0604020202020204" pitchFamily="34" charset="0"/>
                          <a:cs typeface="Arial" panose="020B0604020202020204" pitchFamily="34" charset="0"/>
                        </a:rPr>
                        <a:t>й срок подачи заявок</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en-GB" sz="2000" baseline="0" noProof="0" dirty="0" smtClean="0">
                          <a:solidFill>
                            <a:schemeClr val="tx2"/>
                          </a:solidFill>
                          <a:latin typeface="Arial" panose="020B0604020202020204" pitchFamily="34" charset="0"/>
                          <a:cs typeface="Arial" panose="020B0604020202020204" pitchFamily="34" charset="0"/>
                        </a:rPr>
                        <a:t>16 </a:t>
                      </a:r>
                      <a:r>
                        <a:rPr lang="ru-RU" sz="2000" baseline="0" noProof="0" dirty="0" smtClean="0">
                          <a:solidFill>
                            <a:schemeClr val="tx2"/>
                          </a:solidFill>
                          <a:latin typeface="Arial" panose="020B0604020202020204" pitchFamily="34" charset="0"/>
                          <a:cs typeface="Arial" panose="020B0604020202020204" pitchFamily="34" charset="0"/>
                        </a:rPr>
                        <a:t>февраля </a:t>
                      </a:r>
                      <a:r>
                        <a:rPr lang="en-GB" sz="2000" baseline="0" noProof="0" dirty="0" smtClean="0">
                          <a:solidFill>
                            <a:schemeClr val="tx2"/>
                          </a:solidFill>
                          <a:latin typeface="Arial" panose="020B0604020202020204" pitchFamily="34" charset="0"/>
                          <a:cs typeface="Arial" panose="020B0604020202020204" pitchFamily="34" charset="0"/>
                        </a:rPr>
                        <a:t>2017 – 12:00 CET</a:t>
                      </a: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Экспертная оценка</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Апрель </a:t>
                      </a:r>
                      <a:r>
                        <a:rPr lang="en-GB" sz="2000" noProof="0" dirty="0" smtClean="0">
                          <a:solidFill>
                            <a:schemeClr val="tx2"/>
                          </a:solidFill>
                          <a:latin typeface="Arial" panose="020B0604020202020204" pitchFamily="34" charset="0"/>
                          <a:cs typeface="Arial" panose="020B0604020202020204" pitchFamily="34" charset="0"/>
                        </a:rPr>
                        <a:t> – </a:t>
                      </a:r>
                      <a:r>
                        <a:rPr lang="ru-RU" sz="2000" noProof="0" dirty="0" smtClean="0">
                          <a:solidFill>
                            <a:schemeClr val="tx2"/>
                          </a:solidFill>
                          <a:latin typeface="Arial" panose="020B0604020202020204" pitchFamily="34" charset="0"/>
                          <a:cs typeface="Arial" panose="020B0604020202020204" pitchFamily="34" charset="0"/>
                        </a:rPr>
                        <a:t>май</a:t>
                      </a:r>
                      <a:r>
                        <a:rPr lang="en-GB" sz="2000" noProof="0" dirty="0" smtClean="0">
                          <a:solidFill>
                            <a:schemeClr val="tx2"/>
                          </a:solidFill>
                          <a:latin typeface="Arial" panose="020B0604020202020204" pitchFamily="34" charset="0"/>
                          <a:cs typeface="Arial" panose="020B0604020202020204" pitchFamily="34" charset="0"/>
                        </a:rPr>
                        <a:t> 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Проверка аккредитации</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Июнь</a:t>
                      </a:r>
                      <a:r>
                        <a:rPr lang="en-GB" sz="2000" noProof="0" dirty="0" smtClean="0">
                          <a:solidFill>
                            <a:schemeClr val="tx2"/>
                          </a:solidFill>
                          <a:latin typeface="Arial" panose="020B0604020202020204" pitchFamily="34" charset="0"/>
                          <a:cs typeface="Arial" panose="020B0604020202020204" pitchFamily="34" charset="0"/>
                        </a:rPr>
                        <a:t>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Решение о присуждении</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Июль</a:t>
                      </a:r>
                      <a:r>
                        <a:rPr lang="en-GB" sz="2000" noProof="0" dirty="0" smtClean="0">
                          <a:solidFill>
                            <a:schemeClr val="tx2"/>
                          </a:solidFill>
                          <a:latin typeface="Arial" panose="020B0604020202020204" pitchFamily="34" charset="0"/>
                          <a:cs typeface="Arial" panose="020B0604020202020204" pitchFamily="34" charset="0"/>
                        </a:rPr>
                        <a:t>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668284">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Извещение заявителей</a:t>
                      </a:r>
                      <a:r>
                        <a:rPr lang="ru-RU" sz="2000" baseline="0" noProof="0" dirty="0" smtClean="0">
                          <a:solidFill>
                            <a:schemeClr val="tx2"/>
                          </a:solidFill>
                          <a:latin typeface="Arial" panose="020B0604020202020204" pitchFamily="34" charset="0"/>
                          <a:cs typeface="Arial" panose="020B0604020202020204" pitchFamily="34" charset="0"/>
                        </a:rPr>
                        <a:t> и опубликование результатов на сайте </a:t>
                      </a:r>
                      <a:r>
                        <a:rPr lang="en-GB" sz="2000" baseline="0" noProof="0" dirty="0" smtClean="0">
                          <a:solidFill>
                            <a:schemeClr val="tx2"/>
                          </a:solidFill>
                          <a:latin typeface="Arial" panose="020B0604020202020204" pitchFamily="34" charset="0"/>
                          <a:cs typeface="Arial" panose="020B0604020202020204" pitchFamily="34" charset="0"/>
                        </a:rPr>
                        <a:t>EACEA</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Июль</a:t>
                      </a:r>
                      <a:r>
                        <a:rPr lang="en-GB" sz="2000" noProof="0" dirty="0" smtClean="0">
                          <a:solidFill>
                            <a:schemeClr val="tx2"/>
                          </a:solidFill>
                          <a:latin typeface="Arial" panose="020B0604020202020204" pitchFamily="34" charset="0"/>
                          <a:cs typeface="Arial" panose="020B0604020202020204" pitchFamily="34" charset="0"/>
                        </a:rPr>
                        <a:t> 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691852">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Подготовка и подписание </a:t>
                      </a:r>
                      <a:r>
                        <a:rPr lang="ru-RU" sz="2000" noProof="0" dirty="0" err="1" smtClean="0">
                          <a:solidFill>
                            <a:schemeClr val="tx2"/>
                          </a:solidFill>
                          <a:latin typeface="Arial" panose="020B0604020202020204" pitchFamily="34" charset="0"/>
                          <a:cs typeface="Arial" panose="020B0604020202020204" pitchFamily="34" charset="0"/>
                        </a:rPr>
                        <a:t>грантовых</a:t>
                      </a:r>
                      <a:r>
                        <a:rPr lang="ru-RU" sz="2000" baseline="0" noProof="0" dirty="0" smtClean="0">
                          <a:solidFill>
                            <a:schemeClr val="tx2"/>
                          </a:solidFill>
                          <a:latin typeface="Arial" panose="020B0604020202020204" pitchFamily="34" charset="0"/>
                          <a:cs typeface="Arial" panose="020B0604020202020204" pitchFamily="34" charset="0"/>
                        </a:rPr>
                        <a:t> соглашений</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Август </a:t>
                      </a:r>
                      <a:r>
                        <a:rPr lang="en-GB" sz="2000" noProof="0" dirty="0" smtClean="0">
                          <a:solidFill>
                            <a:schemeClr val="tx2"/>
                          </a:solidFill>
                          <a:latin typeface="Arial" panose="020B0604020202020204" pitchFamily="34" charset="0"/>
                          <a:cs typeface="Arial" panose="020B0604020202020204" pitchFamily="34" charset="0"/>
                        </a:rPr>
                        <a:t>– </a:t>
                      </a:r>
                      <a:r>
                        <a:rPr lang="ru-RU" sz="2000" noProof="0" dirty="0" smtClean="0">
                          <a:solidFill>
                            <a:schemeClr val="tx2"/>
                          </a:solidFill>
                          <a:latin typeface="Arial" panose="020B0604020202020204" pitchFamily="34" charset="0"/>
                          <a:cs typeface="Arial" panose="020B0604020202020204" pitchFamily="34" charset="0"/>
                        </a:rPr>
                        <a:t>сентябрь </a:t>
                      </a:r>
                      <a:r>
                        <a:rPr lang="en-GB" sz="2000" noProof="0" dirty="0" smtClean="0">
                          <a:solidFill>
                            <a:schemeClr val="tx2"/>
                          </a:solidFill>
                          <a:latin typeface="Arial" panose="020B0604020202020204" pitchFamily="34" charset="0"/>
                          <a:cs typeface="Arial" panose="020B0604020202020204" pitchFamily="34" charset="0"/>
                        </a:rPr>
                        <a:t>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r h="395338">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Начало проектов</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c>
                  <a:txBody>
                    <a:bodyPr/>
                    <a:lstStyle/>
                    <a:p>
                      <a:pPr algn="ctr"/>
                      <a:r>
                        <a:rPr lang="ru-RU" sz="2000" noProof="0" dirty="0" smtClean="0">
                          <a:solidFill>
                            <a:schemeClr val="tx2"/>
                          </a:solidFill>
                          <a:latin typeface="Arial" panose="020B0604020202020204" pitchFamily="34" charset="0"/>
                          <a:cs typeface="Arial" panose="020B0604020202020204" pitchFamily="34" charset="0"/>
                        </a:rPr>
                        <a:t>Август – сентябрь</a:t>
                      </a:r>
                      <a:r>
                        <a:rPr lang="ru-RU" sz="2000" baseline="0" noProof="0" dirty="0" smtClean="0">
                          <a:solidFill>
                            <a:schemeClr val="tx2"/>
                          </a:solidFill>
                          <a:latin typeface="Arial" panose="020B0604020202020204" pitchFamily="34" charset="0"/>
                          <a:cs typeface="Arial" panose="020B0604020202020204" pitchFamily="34" charset="0"/>
                        </a:rPr>
                        <a:t> </a:t>
                      </a:r>
                      <a:r>
                        <a:rPr lang="en-GB" sz="2000" noProof="0" dirty="0" smtClean="0">
                          <a:solidFill>
                            <a:schemeClr val="tx2"/>
                          </a:solidFill>
                          <a:latin typeface="Arial" panose="020B0604020202020204" pitchFamily="34" charset="0"/>
                          <a:cs typeface="Arial" panose="020B0604020202020204" pitchFamily="34" charset="0"/>
                        </a:rPr>
                        <a:t>2017</a:t>
                      </a:r>
                      <a:endParaRPr lang="en-GB" sz="2000" noProof="0" dirty="0">
                        <a:solidFill>
                          <a:schemeClr val="tx2"/>
                        </a:solidFill>
                        <a:latin typeface="Arial" panose="020B0604020202020204" pitchFamily="34" charset="0"/>
                        <a:cs typeface="Arial" panose="020B0604020202020204" pitchFamily="34" charset="0"/>
                      </a:endParaRPr>
                    </a:p>
                  </a:txBody>
                  <a:tcPr marT="45713" marB="45713" anchor="ctr"/>
                </a:tc>
              </a:tr>
            </a:tbl>
          </a:graphicData>
        </a:graphic>
      </p:graphicFrame>
      <p:sp>
        <p:nvSpPr>
          <p:cNvPr id="12" name="Title 1"/>
          <p:cNvSpPr>
            <a:spLocks noGrp="1"/>
          </p:cNvSpPr>
          <p:nvPr>
            <p:ph type="title"/>
          </p:nvPr>
        </p:nvSpPr>
        <p:spPr>
          <a:xfrm>
            <a:off x="228600" y="1177929"/>
            <a:ext cx="9423400" cy="936625"/>
          </a:xfrm>
        </p:spPr>
        <p:txBody>
          <a:bodyPr/>
          <a:lstStyle/>
          <a:p>
            <a:pPr algn="ctr" eaLnBrk="1" hangingPunct="1">
              <a:defRPr/>
            </a:pPr>
            <a:r>
              <a:rPr lang="ru-RU" sz="24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Конкурс по ЭМ СМС </a:t>
            </a:r>
            <a:r>
              <a:rPr lang="en-GB" sz="24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2016</a:t>
            </a:r>
            <a:br>
              <a:rPr lang="en-GB" sz="24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br>
            <a:r>
              <a:rPr lang="ru-RU" sz="24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Дорожная карта отбора</a:t>
            </a:r>
            <a:endParaRPr lang="en-GB" sz="24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101044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0852" y="1274767"/>
            <a:ext cx="9204325" cy="663575"/>
          </a:xfrm>
        </p:spPr>
        <p:txBody>
          <a:bodyPr/>
          <a:lstStyle/>
          <a:p>
            <a:pPr algn="ctr" eaLnBrk="1" hangingPunct="1">
              <a:defRPr/>
            </a:pPr>
            <a:r>
              <a:rPr lang="ru-RU" altLang="en-US" sz="2400" kern="1200" spc="180" dirty="0" smtClean="0">
                <a:solidFill>
                  <a:schemeClr val="accent1">
                    <a:lumMod val="75000"/>
                  </a:schemeClr>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Как подать заявку </a:t>
            </a:r>
            <a:r>
              <a:rPr lang="en-GB" altLang="en-US" sz="2400" kern="1200" spc="180" dirty="0" smtClean="0">
                <a:solidFill>
                  <a:schemeClr val="accent1">
                    <a:lumMod val="75000"/>
                  </a:schemeClr>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a:t>
            </a:r>
            <a:r>
              <a:rPr lang="ru-RU" altLang="en-US" sz="2400" kern="1200" spc="180" dirty="0" smtClean="0">
                <a:solidFill>
                  <a:schemeClr val="accent1">
                    <a:lumMod val="75000"/>
                  </a:schemeClr>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электронные формы</a:t>
            </a:r>
            <a:endParaRPr lang="en-GB" altLang="en-US" sz="2400" kern="1200" spc="180" dirty="0">
              <a:solidFill>
                <a:schemeClr val="accent1">
                  <a:lumMod val="75000"/>
                </a:schemeClr>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47107" name="Content Placeholder 2"/>
          <p:cNvSpPr>
            <a:spLocks noGrp="1"/>
          </p:cNvSpPr>
          <p:nvPr>
            <p:ph idx="1"/>
          </p:nvPr>
        </p:nvSpPr>
        <p:spPr>
          <a:xfrm>
            <a:off x="0" y="1989138"/>
            <a:ext cx="9906000" cy="4602162"/>
          </a:xfrm>
        </p:spPr>
        <p:txBody>
          <a:bodyPr anchor="ctr"/>
          <a:lstStyle/>
          <a:p>
            <a:pPr marL="523875" eaLnBrk="1" hangingPunct="1">
              <a:spcBef>
                <a:spcPct val="0"/>
              </a:spcBef>
              <a:spcAft>
                <a:spcPts val="600"/>
              </a:spcAft>
              <a:buClr>
                <a:srgbClr val="C00000"/>
              </a:buClr>
              <a:buSzPct val="90000"/>
              <a:buFont typeface="Wingdings" pitchFamily="2" charset="2"/>
              <a:buChar char="§"/>
            </a:pPr>
            <a:endParaRPr lang="ru-RU" sz="2000" b="1" dirty="0" smtClean="0">
              <a:solidFill>
                <a:schemeClr val="tx2"/>
              </a:solidFill>
              <a:latin typeface="Arial" panose="020B0604020202020204" pitchFamily="34" charset="0"/>
              <a:ea typeface="Arial Unicode MS" pitchFamily="34" charset="-128"/>
              <a:cs typeface="Arial" panose="020B0604020202020204" pitchFamily="34" charset="0"/>
            </a:endParaRPr>
          </a:p>
          <a:p>
            <a:pPr marL="523875" eaLnBrk="1" hangingPunct="1">
              <a:spcBef>
                <a:spcPct val="0"/>
              </a:spcBef>
              <a:spcAft>
                <a:spcPts val="600"/>
              </a:spcAft>
              <a:buClr>
                <a:srgbClr val="C00000"/>
              </a:buClr>
              <a:buSzPct val="90000"/>
              <a:buFont typeface="Wingdings" pitchFamily="2" charset="2"/>
              <a:buChar char="§"/>
            </a:pPr>
            <a:r>
              <a:rPr lang="ru-RU" sz="1800" b="1" dirty="0" smtClean="0">
                <a:solidFill>
                  <a:schemeClr val="tx2"/>
                </a:solidFill>
                <a:latin typeface="Arial" panose="020B0604020202020204" pitchFamily="34" charset="0"/>
                <a:ea typeface="Arial Unicode MS" pitchFamily="34" charset="-128"/>
                <a:cs typeface="Arial" panose="020B0604020202020204" pitchFamily="34" charset="0"/>
              </a:rPr>
              <a:t>Более детальная информация о конкурсе ЭС СМС и форма заявки доступны по ссылке</a:t>
            </a:r>
            <a:r>
              <a:rPr lang="en-GB" sz="1800" b="1" dirty="0" smtClean="0">
                <a:solidFill>
                  <a:schemeClr val="tx2"/>
                </a:solidFill>
                <a:latin typeface="Arial" panose="020B0604020202020204" pitchFamily="34" charset="0"/>
                <a:ea typeface="Arial Unicode MS" pitchFamily="34" charset="-128"/>
                <a:cs typeface="Arial" panose="020B0604020202020204" pitchFamily="34" charset="0"/>
              </a:rPr>
              <a:t>:</a:t>
            </a:r>
          </a:p>
          <a:p>
            <a:pPr marL="542925" lvl="1" indent="0" eaLnBrk="1" hangingPunct="1">
              <a:spcBef>
                <a:spcPct val="0"/>
              </a:spcBef>
              <a:spcAft>
                <a:spcPts val="600"/>
              </a:spcAft>
              <a:buClr>
                <a:schemeClr val="accent3">
                  <a:lumMod val="75000"/>
                </a:schemeClr>
              </a:buClr>
              <a:buSzPct val="90000"/>
              <a:buNone/>
            </a:pPr>
            <a:r>
              <a:rPr lang="en-GB" sz="1800" u="sng" dirty="0" smtClean="0">
                <a:solidFill>
                  <a:schemeClr val="tx2"/>
                </a:solidFill>
                <a:latin typeface="Arial" panose="020B0604020202020204" pitchFamily="34" charset="0"/>
                <a:ea typeface="Arial Unicode MS" pitchFamily="34" charset="-128"/>
                <a:cs typeface="Arial" panose="020B0604020202020204" pitchFamily="34" charset="0"/>
                <a:hlinkClick r:id="rId3"/>
              </a:rPr>
              <a:t>https://eacea.ec.europa.eu/erasmus-plus/actions/key-action-1-learning-mobility-individuals/erasmus-mundus-joint-master-degrees_en</a:t>
            </a:r>
            <a:endParaRPr lang="en-GB" sz="1800" u="sng" dirty="0" smtClean="0">
              <a:solidFill>
                <a:schemeClr val="tx2"/>
              </a:solidFill>
              <a:latin typeface="Arial" panose="020B0604020202020204" pitchFamily="34" charset="0"/>
              <a:ea typeface="Arial Unicode MS" pitchFamily="34" charset="-128"/>
              <a:cs typeface="Arial" panose="020B0604020202020204" pitchFamily="34" charset="0"/>
            </a:endParaRPr>
          </a:p>
          <a:p>
            <a:pPr marL="533400" lvl="1" indent="-355600" eaLnBrk="1" hangingPunct="1">
              <a:spcBef>
                <a:spcPct val="0"/>
              </a:spcBef>
              <a:spcAft>
                <a:spcPts val="600"/>
              </a:spcAft>
              <a:buClr>
                <a:srgbClr val="C00000"/>
              </a:buClr>
              <a:buSzPct val="100000"/>
              <a:buFont typeface="Wingdings" pitchFamily="2" charset="2"/>
              <a:buChar char="§"/>
            </a:pPr>
            <a:r>
              <a:rPr lang="ru-RU" sz="1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Заявки подаются с использованием электронной формы с приложениями</a:t>
            </a:r>
            <a:endParaRPr lang="en-GB" sz="1800" b="1" u="sng"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314450" lvl="3" indent="-457200" eaLnBrk="1" hangingPunct="1">
              <a:lnSpc>
                <a:spcPct val="90000"/>
              </a:lnSpc>
              <a:spcBef>
                <a:spcPct val="0"/>
              </a:spcBef>
              <a:spcAft>
                <a:spcPts val="300"/>
              </a:spcAft>
              <a:buClr>
                <a:srgbClr val="C00000"/>
              </a:buClr>
              <a:buSzPct val="90000"/>
              <a:buFont typeface="+mj-lt"/>
              <a:buAutoNum type="arabicPeriod"/>
            </a:pPr>
            <a:r>
              <a:rPr lang="ru-RU"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Регистрация партнерских организаций на портале участников и получение ПИК кода</a:t>
            </a:r>
            <a:endParaRPr lang="en-GB"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314450" lvl="3" indent="-457200" eaLnBrk="1" hangingPunct="1">
              <a:lnSpc>
                <a:spcPct val="90000"/>
              </a:lnSpc>
              <a:spcBef>
                <a:spcPct val="0"/>
              </a:spcBef>
              <a:spcAft>
                <a:spcPts val="300"/>
              </a:spcAft>
              <a:buClr>
                <a:srgbClr val="C00000"/>
              </a:buClr>
              <a:buSzPct val="90000"/>
              <a:buFont typeface="+mj-lt"/>
              <a:buAutoNum type="arabicPeriod"/>
            </a:pPr>
            <a:r>
              <a:rPr lang="ru-RU"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Создание электронной заявки используя свой ПИК </a:t>
            </a:r>
            <a:endParaRPr lang="en-GB"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314450" lvl="3" indent="-457200" eaLnBrk="1" hangingPunct="1">
              <a:lnSpc>
                <a:spcPct val="90000"/>
              </a:lnSpc>
              <a:spcBef>
                <a:spcPct val="0"/>
              </a:spcBef>
              <a:spcAft>
                <a:spcPts val="300"/>
              </a:spcAft>
              <a:buClr>
                <a:srgbClr val="C00000"/>
              </a:buClr>
              <a:buSzPct val="90000"/>
              <a:buFont typeface="+mj-lt"/>
              <a:buAutoNum type="arabicPeriod"/>
            </a:pPr>
            <a:r>
              <a:rPr lang="ru-RU"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Заполнение электронной формы</a:t>
            </a:r>
            <a:endParaRPr lang="en-GB"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314450" lvl="3" indent="-457200" eaLnBrk="1" hangingPunct="1">
              <a:lnSpc>
                <a:spcPct val="90000"/>
              </a:lnSpc>
              <a:spcBef>
                <a:spcPct val="0"/>
              </a:spcBef>
              <a:spcAft>
                <a:spcPts val="300"/>
              </a:spcAft>
              <a:buClr>
                <a:srgbClr val="C00000"/>
              </a:buClr>
              <a:buSzPct val="90000"/>
              <a:buFont typeface="+mj-lt"/>
              <a:buAutoNum type="arabicPeriod"/>
            </a:pPr>
            <a:r>
              <a:rPr lang="ru-RU"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Прикрепление завершенных версий приложений в электронной форме </a:t>
            </a:r>
            <a:endParaRPr lang="en-GB"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771650" lvl="4" indent="-457200" eaLnBrk="1" hangingPunct="1">
              <a:lnSpc>
                <a:spcPct val="90000"/>
              </a:lnSpc>
              <a:spcBef>
                <a:spcPct val="0"/>
              </a:spcBef>
              <a:spcAft>
                <a:spcPts val="300"/>
              </a:spcAft>
              <a:buClr>
                <a:srgbClr val="C00000"/>
              </a:buClr>
              <a:buSzPct val="90000"/>
              <a:buFont typeface="Wingdings" panose="05000000000000000000" pitchFamily="2" charset="2"/>
              <a:buChar char="Ø"/>
            </a:pPr>
            <a:r>
              <a:rPr lang="ru-RU"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Описание проекта </a:t>
            </a:r>
            <a:r>
              <a:rPr lang="en-GB"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если применимо, целевые регионы</a:t>
            </a:r>
            <a:r>
              <a:rPr lang="en-GB"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таблица по запросу гранта</a:t>
            </a:r>
            <a:r>
              <a:rPr lang="en-GB"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декларация чести и мандаты партнеров</a:t>
            </a:r>
            <a:r>
              <a:rPr lang="en-GB"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другие соответствующие приложения</a:t>
            </a:r>
            <a:endParaRPr lang="en-GB" i="1"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314450" lvl="3" indent="-457200" eaLnBrk="1" hangingPunct="1">
              <a:lnSpc>
                <a:spcPct val="90000"/>
              </a:lnSpc>
              <a:spcBef>
                <a:spcPct val="0"/>
              </a:spcBef>
              <a:spcAft>
                <a:spcPts val="1200"/>
              </a:spcAft>
              <a:buClr>
                <a:srgbClr val="C00000"/>
              </a:buClr>
              <a:buSzPct val="90000"/>
              <a:buFont typeface="+mj-lt"/>
              <a:buAutoNum type="arabicPeriod"/>
            </a:pPr>
            <a:r>
              <a:rPr lang="ru-RU"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Предоставить электронные формы в режиме он-</a:t>
            </a:r>
            <a:r>
              <a:rPr lang="ru-RU" dirty="0" err="1" smtClean="0">
                <a:solidFill>
                  <a:schemeClr val="tx2"/>
                </a:solidFill>
                <a:latin typeface="Arial" panose="020B0604020202020204" pitchFamily="34" charset="0"/>
                <a:ea typeface="Arial Unicode MS" panose="020B0604020202020204" pitchFamily="34" charset="-128"/>
                <a:cs typeface="Arial" panose="020B0604020202020204" pitchFamily="34" charset="0"/>
              </a:rPr>
              <a:t>лайн</a:t>
            </a:r>
            <a:endParaRPr lang="en-GB"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6"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29</a:t>
            </a:fld>
            <a:endParaRPr lang="en-GB" sz="1000" dirty="0">
              <a:solidFill>
                <a:srgbClr val="808080"/>
              </a:solidFill>
              <a:cs typeface="+mn-cs"/>
            </a:endParaRPr>
          </a:p>
        </p:txBody>
      </p:sp>
    </p:spTree>
    <p:extLst>
      <p:ext uri="{BB962C8B-B14F-4D97-AF65-F5344CB8AC3E}">
        <p14:creationId xmlns:p14="http://schemas.microsoft.com/office/powerpoint/2010/main" val="80810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3</a:t>
            </a:fld>
            <a:endParaRPr lang="en-GB" sz="1000" dirty="0"/>
          </a:p>
        </p:txBody>
      </p:sp>
      <p:grpSp>
        <p:nvGrpSpPr>
          <p:cNvPr id="14" name="Group 30"/>
          <p:cNvGrpSpPr>
            <a:grpSpLocks/>
          </p:cNvGrpSpPr>
          <p:nvPr/>
        </p:nvGrpSpPr>
        <p:grpSpPr bwMode="auto">
          <a:xfrm>
            <a:off x="458305" y="1913028"/>
            <a:ext cx="8813800" cy="4268003"/>
            <a:chOff x="2970" y="1299"/>
            <a:chExt cx="2918" cy="2954"/>
          </a:xfrm>
        </p:grpSpPr>
        <p:sp>
          <p:nvSpPr>
            <p:cNvPr id="16" name="Text Box 12"/>
            <p:cNvSpPr txBox="1">
              <a:spLocks noChangeArrowheads="1"/>
            </p:cNvSpPr>
            <p:nvPr/>
          </p:nvSpPr>
          <p:spPr bwMode="auto">
            <a:xfrm>
              <a:off x="2970" y="1299"/>
              <a:ext cx="29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50000"/>
                </a:spcBef>
              </a:pPr>
              <a:r>
                <a:rPr lang="ru-RU" u="sng"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Одна интегрированная программа</a:t>
              </a:r>
              <a:endParaRPr lang="en-GB" u="sng"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7" name="Rectangle 14"/>
            <p:cNvSpPr>
              <a:spLocks noChangeArrowheads="1"/>
            </p:cNvSpPr>
            <p:nvPr/>
          </p:nvSpPr>
          <p:spPr bwMode="auto">
            <a:xfrm>
              <a:off x="3218" y="1772"/>
              <a:ext cx="2428" cy="1664"/>
            </a:xfrm>
            <a:prstGeom prst="rect">
              <a:avLst/>
            </a:prstGeom>
            <a:solidFill>
              <a:schemeClr val="accent5">
                <a:lumMod val="40000"/>
                <a:lumOff val="60000"/>
              </a:schemeClr>
            </a:solidFill>
            <a:ln>
              <a:noFill/>
            </a:ln>
            <a:effectLst>
              <a:outerShdw dist="107763" dir="2700000" algn="ctr" rotWithShape="0">
                <a:srgbClr val="808080">
                  <a:alpha val="50000"/>
                </a:srgbClr>
              </a:outerShdw>
              <a:softEdge rad="31750"/>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Text Box 15"/>
            <p:cNvSpPr txBox="1">
              <a:spLocks noChangeArrowheads="1"/>
            </p:cNvSpPr>
            <p:nvPr/>
          </p:nvSpPr>
          <p:spPr bwMode="auto">
            <a:xfrm>
              <a:off x="3410" y="1979"/>
              <a:ext cx="2010"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ru-RU" sz="2600" b="1" dirty="0">
                  <a:solidFill>
                    <a:srgbClr val="336699"/>
                  </a:solidFill>
                  <a:latin typeface="Arial" panose="020B0604020202020204" pitchFamily="34" charset="0"/>
                  <a:ea typeface="Arial Unicode MS" panose="020B0604020202020204" pitchFamily="34" charset="-128"/>
                </a:rPr>
                <a:t>Эразмус</a:t>
              </a:r>
              <a:r>
                <a:rPr lang="en-GB" sz="2600" b="1" dirty="0">
                  <a:solidFill>
                    <a:srgbClr val="336699"/>
                  </a:solidFill>
                  <a:latin typeface="Arial" panose="020B0604020202020204" pitchFamily="34" charset="0"/>
                  <a:ea typeface="Arial Unicode MS" panose="020B0604020202020204" pitchFamily="34" charset="-128"/>
                </a:rPr>
                <a:t>+</a:t>
              </a:r>
            </a:p>
          </p:txBody>
        </p:sp>
        <p:sp>
          <p:nvSpPr>
            <p:cNvPr id="19" name="Line 17"/>
            <p:cNvSpPr>
              <a:spLocks noChangeShapeType="1"/>
            </p:cNvSpPr>
            <p:nvPr/>
          </p:nvSpPr>
          <p:spPr bwMode="auto">
            <a:xfrm>
              <a:off x="4842" y="2364"/>
              <a:ext cx="2" cy="974"/>
            </a:xfrm>
            <a:prstGeom prst="line">
              <a:avLst/>
            </a:prstGeom>
            <a:noFill/>
            <a:ln w="9525">
              <a:solidFill>
                <a:srgbClr val="3E6FD2"/>
              </a:solidFill>
              <a:round/>
              <a:headEnd/>
              <a:tailEnd/>
            </a:ln>
            <a:extLst>
              <a:ext uri="{909E8E84-426E-40DD-AFC4-6F175D3DCCD1}">
                <a14:hiddenFill xmlns:a14="http://schemas.microsoft.com/office/drawing/2010/main">
                  <a:noFill/>
                </a14:hiddenFill>
              </a:ext>
            </a:extLst>
          </p:spPr>
          <p:txBody>
            <a:bodyPr/>
            <a:lstStyle/>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Text Box 18"/>
            <p:cNvSpPr txBox="1">
              <a:spLocks noChangeArrowheads="1"/>
            </p:cNvSpPr>
            <p:nvPr/>
          </p:nvSpPr>
          <p:spPr bwMode="auto">
            <a:xfrm>
              <a:off x="3037" y="2403"/>
              <a:ext cx="1460" cy="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60000"/>
                </a:lnSpc>
                <a:spcBef>
                  <a:spcPct val="50000"/>
                </a:spcBef>
              </a:pPr>
              <a:r>
                <a:rPr lang="ru-RU" sz="2000" b="1" dirty="0">
                  <a:solidFill>
                    <a:srgbClr val="0F5494"/>
                  </a:solidFill>
                  <a:latin typeface="Arial" panose="020B0604020202020204" pitchFamily="34" charset="0"/>
                  <a:ea typeface="Arial Unicode MS" panose="020B0604020202020204" pitchFamily="34" charset="-128"/>
                </a:rPr>
                <a:t>КД</a:t>
              </a:r>
              <a:r>
                <a:rPr lang="en-GB" sz="2000" b="1" dirty="0">
                  <a:solidFill>
                    <a:srgbClr val="0F5494"/>
                  </a:solidFill>
                  <a:latin typeface="Arial" panose="020B0604020202020204" pitchFamily="34" charset="0"/>
                  <a:ea typeface="Arial Unicode MS" panose="020B0604020202020204" pitchFamily="34" charset="-128"/>
                </a:rPr>
                <a:t>1</a:t>
              </a:r>
            </a:p>
            <a:p>
              <a:pPr algn="ctr">
                <a:spcBef>
                  <a:spcPts val="0"/>
                </a:spcBef>
                <a:spcAft>
                  <a:spcPts val="600"/>
                </a:spcAft>
              </a:pPr>
              <a:r>
                <a:rPr lang="ru-RU" altLang="en-US" sz="2000" b="1" dirty="0">
                  <a:solidFill>
                    <a:srgbClr val="0F5494"/>
                  </a:solidFill>
                  <a:latin typeface="Verdana" pitchFamily="34" charset="0"/>
                  <a:cs typeface="Arial" charset="0"/>
                </a:rPr>
                <a:t>Индивидуальная </a:t>
              </a:r>
            </a:p>
            <a:p>
              <a:pPr algn="ctr">
                <a:spcBef>
                  <a:spcPts val="0"/>
                </a:spcBef>
                <a:spcAft>
                  <a:spcPts val="600"/>
                </a:spcAft>
              </a:pPr>
              <a:r>
                <a:rPr lang="ru-RU" altLang="en-US" sz="2000" b="1" dirty="0">
                  <a:solidFill>
                    <a:srgbClr val="0F5494"/>
                  </a:solidFill>
                  <a:latin typeface="Verdana" pitchFamily="34" charset="0"/>
                  <a:cs typeface="Arial" charset="0"/>
                </a:rPr>
                <a:t>мобильность </a:t>
              </a:r>
            </a:p>
            <a:p>
              <a:pPr algn="ctr">
                <a:spcBef>
                  <a:spcPts val="0"/>
                </a:spcBef>
                <a:spcAft>
                  <a:spcPts val="600"/>
                </a:spcAft>
              </a:pPr>
              <a:r>
                <a:rPr lang="ru-RU" altLang="en-US" sz="2000" b="1" dirty="0">
                  <a:solidFill>
                    <a:srgbClr val="0F5494"/>
                  </a:solidFill>
                  <a:latin typeface="Verdana" pitchFamily="34" charset="0"/>
                  <a:cs typeface="Arial" charset="0"/>
                </a:rPr>
                <a:t>с целью обучения</a:t>
              </a:r>
              <a:endParaRPr lang="en-GB" sz="2000" b="1" u="sng" dirty="0">
                <a:solidFill>
                  <a:srgbClr val="0F5494"/>
                </a:solidFill>
                <a:latin typeface="Arial" panose="020B0604020202020204" pitchFamily="34" charset="0"/>
                <a:ea typeface="Arial Unicode MS" panose="020B0604020202020204" pitchFamily="34" charset="-128"/>
              </a:endParaRPr>
            </a:p>
          </p:txBody>
        </p:sp>
        <p:sp>
          <p:nvSpPr>
            <p:cNvPr id="21" name="Text Box 19"/>
            <p:cNvSpPr txBox="1">
              <a:spLocks noChangeArrowheads="1"/>
            </p:cNvSpPr>
            <p:nvPr/>
          </p:nvSpPr>
          <p:spPr bwMode="auto">
            <a:xfrm>
              <a:off x="4797" y="2442"/>
              <a:ext cx="849" cy="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60000"/>
                </a:lnSpc>
                <a:spcBef>
                  <a:spcPct val="50000"/>
                </a:spcBef>
              </a:pPr>
              <a:r>
                <a:rPr lang="ru-RU" sz="2000" b="1" dirty="0">
                  <a:solidFill>
                    <a:srgbClr val="0F5494"/>
                  </a:solidFill>
                  <a:latin typeface="Arial" panose="020B0604020202020204" pitchFamily="34" charset="0"/>
                  <a:ea typeface="Arial Unicode MS" panose="020B0604020202020204" pitchFamily="34" charset="-128"/>
                </a:rPr>
                <a:t>КД</a:t>
              </a:r>
              <a:r>
                <a:rPr lang="en-GB" sz="2000" b="1" dirty="0">
                  <a:solidFill>
                    <a:srgbClr val="0F5494"/>
                  </a:solidFill>
                  <a:latin typeface="Arial" panose="020B0604020202020204" pitchFamily="34" charset="0"/>
                  <a:ea typeface="Arial Unicode MS" panose="020B0604020202020204" pitchFamily="34" charset="-128"/>
                </a:rPr>
                <a:t>3</a:t>
              </a:r>
            </a:p>
            <a:p>
              <a:pPr algn="ctr">
                <a:spcBef>
                  <a:spcPts val="0"/>
                </a:spcBef>
              </a:pPr>
              <a:r>
                <a:rPr lang="ru-RU" sz="2000" b="1" dirty="0">
                  <a:solidFill>
                    <a:srgbClr val="0F5494"/>
                  </a:solidFill>
                  <a:latin typeface="Arial" panose="020B0604020202020204" pitchFamily="34" charset="0"/>
                  <a:ea typeface="Arial Unicode MS" panose="020B0604020202020204" pitchFamily="34" charset="-128"/>
                </a:rPr>
                <a:t>Поддержка образовательной политики</a:t>
              </a:r>
              <a:endParaRPr lang="en-GB" sz="2000" b="1" dirty="0">
                <a:solidFill>
                  <a:srgbClr val="0F5494"/>
                </a:solidFill>
                <a:latin typeface="Arial" panose="020B0604020202020204" pitchFamily="34" charset="0"/>
                <a:ea typeface="Arial Unicode MS" panose="020B0604020202020204" pitchFamily="34" charset="-128"/>
              </a:endParaRPr>
            </a:p>
          </p:txBody>
        </p:sp>
        <p:sp>
          <p:nvSpPr>
            <p:cNvPr id="22" name="Text Box 20"/>
            <p:cNvSpPr txBox="1">
              <a:spLocks noChangeArrowheads="1"/>
            </p:cNvSpPr>
            <p:nvPr/>
          </p:nvSpPr>
          <p:spPr bwMode="auto">
            <a:xfrm>
              <a:off x="3736" y="2431"/>
              <a:ext cx="1460" cy="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60000"/>
                </a:lnSpc>
                <a:spcBef>
                  <a:spcPct val="50000"/>
                </a:spcBef>
              </a:pPr>
              <a:r>
                <a:rPr lang="ru-RU" sz="2000" b="1" dirty="0">
                  <a:solidFill>
                    <a:srgbClr val="0F5494"/>
                  </a:solidFill>
                  <a:latin typeface="Arial" panose="020B0604020202020204" pitchFamily="34" charset="0"/>
                  <a:ea typeface="Arial Unicode MS" panose="020B0604020202020204" pitchFamily="34" charset="-128"/>
                </a:rPr>
                <a:t>КД</a:t>
              </a:r>
              <a:r>
                <a:rPr lang="en-GB" sz="2000" b="1" dirty="0">
                  <a:solidFill>
                    <a:srgbClr val="0F5494"/>
                  </a:solidFill>
                  <a:latin typeface="Arial" panose="020B0604020202020204" pitchFamily="34" charset="0"/>
                  <a:ea typeface="Arial Unicode MS" panose="020B0604020202020204" pitchFamily="34" charset="-128"/>
                </a:rPr>
                <a:t>2</a:t>
              </a:r>
            </a:p>
            <a:p>
              <a:pPr algn="ctr">
                <a:spcBef>
                  <a:spcPts val="0"/>
                </a:spcBef>
                <a:spcAft>
                  <a:spcPts val="600"/>
                </a:spcAft>
              </a:pPr>
              <a:r>
                <a:rPr lang="ru-RU" sz="2000" b="1" dirty="0">
                  <a:solidFill>
                    <a:srgbClr val="0F5494"/>
                  </a:solidFill>
                  <a:latin typeface="Arial" panose="020B0604020202020204" pitchFamily="34" charset="0"/>
                  <a:ea typeface="Arial Unicode MS" panose="020B0604020202020204" pitchFamily="34" charset="-128"/>
                </a:rPr>
                <a:t>Проекты                                     сотрудничества</a:t>
              </a:r>
              <a:endParaRPr lang="en-GB" sz="2000" b="1" dirty="0">
                <a:solidFill>
                  <a:srgbClr val="0F5494"/>
                </a:solidFill>
                <a:latin typeface="Arial" panose="020B0604020202020204" pitchFamily="34" charset="0"/>
                <a:ea typeface="Arial Unicode MS" panose="020B0604020202020204" pitchFamily="34" charset="-128"/>
              </a:endParaRPr>
            </a:p>
          </p:txBody>
        </p:sp>
        <p:sp>
          <p:nvSpPr>
            <p:cNvPr id="23" name="Text Box 22"/>
            <p:cNvSpPr txBox="1">
              <a:spLocks noChangeArrowheads="1"/>
            </p:cNvSpPr>
            <p:nvPr/>
          </p:nvSpPr>
          <p:spPr bwMode="auto">
            <a:xfrm>
              <a:off x="5044" y="3502"/>
              <a:ext cx="844"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857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800" i="1" dirty="0">
                  <a:solidFill>
                    <a:srgbClr val="0F5494"/>
                  </a:solidFill>
                  <a:latin typeface="Arial" panose="020B0604020202020204" pitchFamily="34" charset="0"/>
                  <a:ea typeface="Arial Unicode MS" panose="020B0604020202020204" pitchFamily="34" charset="-128"/>
                </a:rPr>
                <a:t>Особые виды </a:t>
              </a:r>
              <a:r>
                <a:rPr lang="ru-RU" sz="1800" i="1" dirty="0" smtClean="0">
                  <a:solidFill>
                    <a:srgbClr val="0F5494"/>
                  </a:solidFill>
                  <a:latin typeface="Arial" panose="020B0604020202020204" pitchFamily="34" charset="0"/>
                  <a:ea typeface="Arial Unicode MS" panose="020B0604020202020204" pitchFamily="34" charset="-128"/>
                </a:rPr>
                <a:t>деятельности</a:t>
              </a:r>
              <a:r>
                <a:rPr lang="en-GB" sz="1800" i="1" dirty="0">
                  <a:solidFill>
                    <a:srgbClr val="0F5494"/>
                  </a:solidFill>
                  <a:latin typeface="Arial" panose="020B0604020202020204" pitchFamily="34" charset="0"/>
                  <a:ea typeface="Arial Unicode MS" panose="020B0604020202020204" pitchFamily="34" charset="-128"/>
                </a:rPr>
                <a:t>:</a:t>
              </a:r>
            </a:p>
            <a:p>
              <a:pPr eaLnBrk="1" hangingPunct="1">
                <a:spcBef>
                  <a:spcPct val="50000"/>
                </a:spcBef>
                <a:buFontTx/>
                <a:buChar char="•"/>
              </a:pPr>
              <a:r>
                <a:rPr lang="en-GB" sz="1800" dirty="0">
                  <a:solidFill>
                    <a:srgbClr val="0F5494"/>
                  </a:solidFill>
                  <a:latin typeface="Arial" panose="020B0604020202020204" pitchFamily="34" charset="0"/>
                  <a:ea typeface="Arial Unicode MS" panose="020B0604020202020204" pitchFamily="34" charset="-128"/>
                </a:rPr>
                <a:t> </a:t>
              </a:r>
              <a:r>
                <a:rPr lang="ru-RU" sz="1800" b="1" dirty="0">
                  <a:solidFill>
                    <a:srgbClr val="0F5494"/>
                  </a:solidFill>
                  <a:latin typeface="Arial" panose="020B0604020202020204" pitchFamily="34" charset="0"/>
                  <a:ea typeface="Arial Unicode MS" panose="020B0604020202020204" pitchFamily="34" charset="-128"/>
                </a:rPr>
                <a:t>Жан Моне</a:t>
              </a:r>
              <a:endParaRPr lang="en-GB" sz="1800" b="1" dirty="0">
                <a:solidFill>
                  <a:srgbClr val="0F5494"/>
                </a:solidFill>
                <a:latin typeface="Arial" panose="020B0604020202020204" pitchFamily="34" charset="0"/>
                <a:ea typeface="Arial Unicode MS" panose="020B0604020202020204" pitchFamily="34" charset="-128"/>
              </a:endParaRPr>
            </a:p>
            <a:p>
              <a:pPr eaLnBrk="1" hangingPunct="1">
                <a:spcBef>
                  <a:spcPct val="50000"/>
                </a:spcBef>
                <a:buFontTx/>
                <a:buChar char="•"/>
              </a:pPr>
              <a:r>
                <a:rPr lang="en-GB" sz="1800" b="1" dirty="0">
                  <a:solidFill>
                    <a:srgbClr val="0F5494"/>
                  </a:solidFill>
                  <a:latin typeface="Arial" panose="020B0604020202020204" pitchFamily="34" charset="0"/>
                  <a:ea typeface="Arial Unicode MS" panose="020B0604020202020204" pitchFamily="34" charset="-128"/>
                </a:rPr>
                <a:t> </a:t>
              </a:r>
              <a:r>
                <a:rPr lang="ru-RU" sz="1800" b="1" dirty="0">
                  <a:solidFill>
                    <a:srgbClr val="0F5494"/>
                  </a:solidFill>
                  <a:latin typeface="Arial" panose="020B0604020202020204" pitchFamily="34" charset="0"/>
                  <a:ea typeface="Arial Unicode MS" panose="020B0604020202020204" pitchFamily="34" charset="-128"/>
                </a:rPr>
                <a:t>Спорт</a:t>
              </a:r>
              <a:endParaRPr lang="en-GB" sz="1800" b="1" dirty="0">
                <a:solidFill>
                  <a:srgbClr val="0F5494"/>
                </a:solidFill>
                <a:latin typeface="Arial" panose="020B0604020202020204" pitchFamily="34" charset="0"/>
                <a:ea typeface="Arial Unicode MS" panose="020B0604020202020204" pitchFamily="34" charset="-128"/>
              </a:endParaRPr>
            </a:p>
          </p:txBody>
        </p:sp>
        <p:sp>
          <p:nvSpPr>
            <p:cNvPr id="24" name="Line 27"/>
            <p:cNvSpPr>
              <a:spLocks noChangeShapeType="1"/>
            </p:cNvSpPr>
            <p:nvPr/>
          </p:nvSpPr>
          <p:spPr bwMode="auto">
            <a:xfrm>
              <a:off x="3350" y="2337"/>
              <a:ext cx="2143" cy="0"/>
            </a:xfrm>
            <a:prstGeom prst="line">
              <a:avLst/>
            </a:prstGeom>
            <a:noFill/>
            <a:ln w="9525">
              <a:solidFill>
                <a:srgbClr val="3E6FD2"/>
              </a:solidFill>
              <a:round/>
              <a:headEnd/>
              <a:tailEnd/>
            </a:ln>
            <a:extLst>
              <a:ext uri="{909E8E84-426E-40DD-AFC4-6F175D3DCCD1}">
                <a14:hiddenFill xmlns:a14="http://schemas.microsoft.com/office/drawing/2010/main">
                  <a:noFill/>
                </a14:hiddenFill>
              </a:ext>
            </a:extLst>
          </p:spPr>
          <p:txBody>
            <a:bodyPr anchor="ctr"/>
            <a:lstStyle/>
            <a:p>
              <a:pPr algn="ct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5" name="Line 28"/>
            <p:cNvSpPr>
              <a:spLocks noChangeShapeType="1"/>
            </p:cNvSpPr>
            <p:nvPr/>
          </p:nvSpPr>
          <p:spPr bwMode="auto">
            <a:xfrm>
              <a:off x="4075" y="2364"/>
              <a:ext cx="0" cy="974"/>
            </a:xfrm>
            <a:prstGeom prst="line">
              <a:avLst/>
            </a:prstGeom>
            <a:noFill/>
            <a:ln w="9525">
              <a:solidFill>
                <a:srgbClr val="3E6FD2"/>
              </a:solidFill>
              <a:round/>
              <a:headEnd/>
              <a:tailEnd/>
            </a:ln>
            <a:extLst>
              <a:ext uri="{909E8E84-426E-40DD-AFC4-6F175D3DCCD1}">
                <a14:hiddenFill xmlns:a14="http://schemas.microsoft.com/office/drawing/2010/main">
                  <a:noFill/>
                </a14:hiddenFill>
              </a:ext>
            </a:extLst>
          </p:spPr>
          <p:txBody>
            <a:bodyPr anchor="ctr"/>
            <a:lstStyle/>
            <a:p>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2" name="TextBox 1"/>
          <p:cNvSpPr txBox="1"/>
          <p:nvPr/>
        </p:nvSpPr>
        <p:spPr>
          <a:xfrm>
            <a:off x="106034" y="1308099"/>
            <a:ext cx="9672966" cy="523220"/>
          </a:xfrm>
          <a:prstGeom prst="rect">
            <a:avLst/>
          </a:prstGeom>
          <a:noFill/>
        </p:spPr>
        <p:txBody>
          <a:bodyPr wrap="square" rtlCol="0">
            <a:spAutoFit/>
          </a:bodyPr>
          <a:lstStyle/>
          <a:p>
            <a:pPr algn="ctr"/>
            <a:r>
              <a:rPr lang="ru-RU" sz="2800" b="1" dirty="0">
                <a:solidFill>
                  <a:srgbClr val="1F497D"/>
                </a:solidFill>
                <a:latin typeface="Arial" panose="020B0604020202020204" pitchFamily="34" charset="0"/>
                <a:ea typeface="Arial Unicode MS" panose="020B0604020202020204" pitchFamily="34" charset="-128"/>
              </a:rPr>
              <a:t>Оптимальная архитектура: 3 Ключевых </a:t>
            </a:r>
            <a:r>
              <a:rPr lang="ru-RU" sz="2800" b="1" dirty="0" smtClean="0">
                <a:solidFill>
                  <a:srgbClr val="1F497D"/>
                </a:solidFill>
                <a:latin typeface="Arial" panose="020B0604020202020204" pitchFamily="34" charset="0"/>
                <a:ea typeface="Arial Unicode MS" panose="020B0604020202020204" pitchFamily="34" charset="-128"/>
              </a:rPr>
              <a:t>действия</a:t>
            </a:r>
            <a:endParaRPr lang="en-GB" sz="2800" b="1" dirty="0">
              <a:solidFill>
                <a:srgbClr val="1F497D"/>
              </a:solidFill>
              <a:latin typeface="Arial" panose="020B0604020202020204" pitchFamily="34" charset="0"/>
              <a:ea typeface="Arial Unicode MS" panose="020B0604020202020204" pitchFamily="34" charset="-128"/>
            </a:endParaRPr>
          </a:p>
        </p:txBody>
      </p:sp>
      <p:sp>
        <p:nvSpPr>
          <p:cNvPr id="5" name="Right Arrow 4"/>
          <p:cNvSpPr/>
          <p:nvPr/>
        </p:nvSpPr>
        <p:spPr bwMode="auto">
          <a:xfrm rot="5400000">
            <a:off x="2291875" y="5184807"/>
            <a:ext cx="866334" cy="683502"/>
          </a:xfrm>
          <a:prstGeom prst="rightArrow">
            <a:avLst>
              <a:gd name="adj1" fmla="val 25073"/>
              <a:gd name="adj2" fmla="val 51652"/>
            </a:avLst>
          </a:prstGeom>
          <a:solidFill>
            <a:srgbClr val="C00000">
              <a:alpha val="67000"/>
            </a:srgb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spcBef>
                <a:spcPct val="50000"/>
              </a:spcBef>
            </a:pPr>
            <a:endParaRPr lang="en-GB" dirty="0" smtClean="0"/>
          </a:p>
        </p:txBody>
      </p:sp>
      <p:sp>
        <p:nvSpPr>
          <p:cNvPr id="7" name="Rounded Rectangle 6"/>
          <p:cNvSpPr/>
          <p:nvPr/>
        </p:nvSpPr>
        <p:spPr bwMode="auto">
          <a:xfrm>
            <a:off x="1955801" y="6041434"/>
            <a:ext cx="1649984" cy="510778"/>
          </a:xfrm>
          <a:prstGeom prst="roundRect">
            <a:avLst/>
          </a:prstGeom>
          <a:solidFill>
            <a:schemeClr val="bg1">
              <a:alpha val="31000"/>
            </a:schemeClr>
          </a:solidFill>
          <a:ln w="38100" cap="flat" cmpd="sng" algn="ctr">
            <a:solidFill>
              <a:srgbClr val="C00000">
                <a:alpha val="63000"/>
              </a:srgb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spcBef>
                <a:spcPct val="50000"/>
              </a:spcBef>
            </a:pPr>
            <a:endParaRPr lang="en-GB" dirty="0" smtClean="0">
              <a:latin typeface="Arial" panose="020B0604020202020204" pitchFamily="34" charset="0"/>
            </a:endParaRPr>
          </a:p>
        </p:txBody>
      </p:sp>
      <p:sp>
        <p:nvSpPr>
          <p:cNvPr id="27" name="TextBox 26"/>
          <p:cNvSpPr txBox="1"/>
          <p:nvPr/>
        </p:nvSpPr>
        <p:spPr>
          <a:xfrm>
            <a:off x="1853926" y="6041434"/>
            <a:ext cx="1854200" cy="461665"/>
          </a:xfrm>
          <a:prstGeom prst="rect">
            <a:avLst/>
          </a:prstGeom>
          <a:noFill/>
        </p:spPr>
        <p:txBody>
          <a:bodyPr wrap="square" rtlCol="0" anchor="ctr">
            <a:spAutoFit/>
          </a:bodyPr>
          <a:lstStyle/>
          <a:p>
            <a:pPr algn="ctr"/>
            <a:r>
              <a:rPr lang="ru-RU" b="1" dirty="0">
                <a:solidFill>
                  <a:srgbClr val="C00000"/>
                </a:solidFill>
                <a:latin typeface="Arial" panose="020B0604020202020204" pitchFamily="34" charset="0"/>
              </a:rPr>
              <a:t>ЭМ СМС</a:t>
            </a:r>
          </a:p>
        </p:txBody>
      </p:sp>
    </p:spTree>
    <p:extLst>
      <p:ext uri="{BB962C8B-B14F-4D97-AF65-F5344CB8AC3E}">
        <p14:creationId xmlns:p14="http://schemas.microsoft.com/office/powerpoint/2010/main" val="353012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9099" y="1117604"/>
            <a:ext cx="9334501" cy="663575"/>
          </a:xfrm>
        </p:spPr>
        <p:txBody>
          <a:bodyPr/>
          <a:lstStyle/>
          <a:p>
            <a:pPr algn="ctr" eaLnBrk="1" hangingPunct="1">
              <a:defRPr/>
            </a:pPr>
            <a:r>
              <a:rPr lang="ru-RU" altLang="en-US" sz="3000" u="sng"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Индивидуальное</a:t>
            </a:r>
            <a:r>
              <a:rPr lang="ru-RU" altLang="en-US"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участие </a:t>
            </a:r>
            <a:endParaRPr lang="en-GB" altLang="en-US" sz="3000" u="sng"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6" name="Content Placeholder 2"/>
          <p:cNvSpPr>
            <a:spLocks noGrp="1"/>
          </p:cNvSpPr>
          <p:nvPr>
            <p:ph idx="1"/>
          </p:nvPr>
        </p:nvSpPr>
        <p:spPr>
          <a:xfrm>
            <a:off x="0" y="2033759"/>
            <a:ext cx="9906000" cy="4611859"/>
          </a:xfrm>
        </p:spPr>
        <p:txBody>
          <a:bodyPr anchor="ctr"/>
          <a:lstStyle/>
          <a:p>
            <a:pPr marL="723900" indent="-635000" eaLnBrk="1" hangingPunct="1">
              <a:spcBef>
                <a:spcPts val="0"/>
              </a:spcBef>
              <a:spcAft>
                <a:spcPts val="0"/>
              </a:spcAft>
              <a:buClr>
                <a:srgbClr val="C00000"/>
              </a:buClr>
              <a:buSzPct val="90000"/>
              <a:buFont typeface="Wingdings" panose="05000000000000000000" pitchFamily="2" charset="2"/>
              <a:buChar char="v"/>
              <a:defRPr/>
            </a:pP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Студенты </a:t>
            </a:r>
            <a:r>
              <a:rPr lang="ru-RU" sz="22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подают заявки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непосредственно в консорциум ЭМ </a:t>
            </a:r>
            <a:r>
              <a:rPr lang="ru-RU" sz="22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СМС</a:t>
            </a:r>
            <a:r>
              <a:rPr lang="en-GB" sz="22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a:t>
            </a:r>
          </a:p>
          <a:p>
            <a:pPr marL="723900" lvl="1" indent="0" eaLnBrk="1" hangingPunct="1">
              <a:spcBef>
                <a:spcPts val="0"/>
              </a:spcBef>
              <a:spcAft>
                <a:spcPts val="0"/>
              </a:spcAft>
              <a:buClr>
                <a:srgbClr val="C00000"/>
              </a:buClr>
              <a:buSzPct val="90000"/>
              <a:buNone/>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Все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текущие ЭМ СМС,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предлагающие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стипендии,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включены в каталог ЭМ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СМС, доступный по данной ссылке</a:t>
            </a:r>
            <a:r>
              <a:rPr lang="en-GB"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rPr>
              <a:t>:</a:t>
            </a:r>
            <a:endParaRPr lang="en-GB" sz="2200" dirty="0">
              <a:solidFill>
                <a:schemeClr val="tx2"/>
              </a:solidFill>
              <a:latin typeface="Arial" panose="020B0604020202020204" pitchFamily="34" charset="0"/>
              <a:ea typeface="Arial Unicode MS" panose="020B0604020202020204" pitchFamily="34" charset="-128"/>
              <a:cs typeface="Arial" panose="020B0604020202020204" pitchFamily="34" charset="0"/>
              <a:sym typeface="Wingdings" pitchFamily="2" charset="2"/>
            </a:endParaRPr>
          </a:p>
          <a:p>
            <a:pPr marL="723900" indent="0" eaLnBrk="1" hangingPunct="1">
              <a:spcBef>
                <a:spcPts val="0"/>
              </a:spcBef>
              <a:spcAft>
                <a:spcPts val="600"/>
              </a:spcAft>
              <a:buClr>
                <a:srgbClr val="C00000"/>
              </a:buClr>
              <a:buSzPct val="90000"/>
              <a:buFontTx/>
              <a:buNone/>
              <a:defRPr/>
            </a:pPr>
            <a:r>
              <a:rPr lang="fr-BE" sz="18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https://eacea.ec.europa.eu/erasmus-plus/actions/key-action-1-learning-mobility-individuals/joint-master-degrees/scholarships_en</a:t>
            </a:r>
            <a:endParaRPr lang="en-GB" sz="18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80975" indent="0" eaLnBrk="1" hangingPunct="1">
              <a:spcBef>
                <a:spcPts val="0"/>
              </a:spcBef>
              <a:spcAft>
                <a:spcPts val="0"/>
              </a:spcAft>
              <a:buClr>
                <a:srgbClr val="C00000"/>
              </a:buClr>
              <a:buSzPct val="90000"/>
              <a:buNone/>
              <a:defRPr/>
            </a:pPr>
            <a:endParaRPr lang="en-GB" sz="8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723900" indent="-542925" eaLnBrk="1" hangingPunct="1">
              <a:spcBef>
                <a:spcPts val="0"/>
              </a:spcBef>
              <a:spcAft>
                <a:spcPts val="600"/>
              </a:spcAft>
              <a:buClr>
                <a:srgbClr val="C00000"/>
              </a:buClr>
              <a:buSzPct val="90000"/>
              <a:buFont typeface="Wingdings" panose="05000000000000000000" pitchFamily="2" charset="2"/>
              <a:buChar char="v"/>
              <a:defRPr/>
            </a:pP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Стипендиаты ЭМ СМС</a:t>
            </a:r>
            <a:r>
              <a:rPr lang="en-GB" sz="22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должны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иметь первое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высшее образование или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его эквивалент</a:t>
            </a:r>
            <a:endParaRPr lang="en-GB" sz="22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не должны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иметь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в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прошлом стипендии Эразмус Мундус (магистратура, докторантура)</a:t>
            </a:r>
            <a:endParaRPr lang="en-GB" sz="22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могут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подать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заявку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на получение стипендии </a:t>
            </a:r>
            <a:r>
              <a:rPr lang="ru-RU" sz="22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максимум до </a:t>
            </a:r>
            <a:r>
              <a:rPr lang="ru-RU" sz="2200" b="1" dirty="0">
                <a:solidFill>
                  <a:schemeClr val="tx2"/>
                </a:solidFill>
                <a:latin typeface="Arial" panose="020B0604020202020204" pitchFamily="34" charset="0"/>
                <a:ea typeface="Arial Unicode MS" panose="020B0604020202020204" pitchFamily="34" charset="-128"/>
                <a:cs typeface="Arial" panose="020B0604020202020204" pitchFamily="34" charset="0"/>
              </a:rPr>
              <a:t>трех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программ ЭМ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СМС</a:t>
            </a:r>
            <a:endParaRPr lang="en-GB" sz="22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1079500" indent="-355600" eaLnBrk="1" hangingPunct="1">
              <a:spcBef>
                <a:spcPts val="0"/>
              </a:spcBef>
              <a:spcAft>
                <a:spcPts val="0"/>
              </a:spcAft>
              <a:buClr>
                <a:srgbClr val="C00000"/>
              </a:buClr>
              <a:buSzPct val="90000"/>
              <a:buFont typeface="Wingdings" panose="05000000000000000000" pitchFamily="2" charset="2"/>
              <a:buChar char="§"/>
              <a:defRPr/>
            </a:pP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должны подписать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студенческое соглашение с </a:t>
            </a:r>
            <a:r>
              <a:rPr lang="ru-RU" sz="2200" dirty="0">
                <a:solidFill>
                  <a:schemeClr val="tx2"/>
                </a:solidFill>
                <a:latin typeface="Arial" panose="020B0604020202020204" pitchFamily="34" charset="0"/>
                <a:ea typeface="Arial Unicode MS" panose="020B0604020202020204" pitchFamily="34" charset="-128"/>
                <a:cs typeface="Arial" panose="020B0604020202020204" pitchFamily="34" charset="0"/>
              </a:rPr>
              <a:t>консорциумом ЭМ </a:t>
            </a:r>
            <a:r>
              <a:rPr lang="ru-RU" sz="22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СМС</a:t>
            </a:r>
            <a:endParaRPr lang="en-GB" sz="22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p:txBody>
      </p:sp>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8" y="1003304"/>
            <a:ext cx="900421" cy="103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30</a:t>
            </a:fld>
            <a:endParaRPr lang="en-GB" sz="1000" dirty="0">
              <a:solidFill>
                <a:srgbClr val="808080"/>
              </a:solidFill>
              <a:cs typeface="+mn-cs"/>
            </a:endParaRPr>
          </a:p>
        </p:txBody>
      </p:sp>
    </p:spTree>
    <p:extLst>
      <p:ext uri="{BB962C8B-B14F-4D97-AF65-F5344CB8AC3E}">
        <p14:creationId xmlns:p14="http://schemas.microsoft.com/office/powerpoint/2010/main" val="165468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31</a:t>
            </a:fld>
            <a:endParaRPr lang="en-GB" sz="1000" dirty="0">
              <a:solidFill>
                <a:srgbClr val="808080"/>
              </a:solidFill>
              <a:cs typeface="+mn-cs"/>
            </a:endParaRPr>
          </a:p>
        </p:txBody>
      </p:sp>
      <p:sp>
        <p:nvSpPr>
          <p:cNvPr id="9" name="Title 1"/>
          <p:cNvSpPr>
            <a:spLocks noGrp="1"/>
          </p:cNvSpPr>
          <p:nvPr>
            <p:ph type="title"/>
          </p:nvPr>
        </p:nvSpPr>
        <p:spPr>
          <a:xfrm>
            <a:off x="558800" y="1039109"/>
            <a:ext cx="8915400" cy="936625"/>
          </a:xfrm>
        </p:spPr>
        <p:txBody>
          <a:bodyPr/>
          <a:lstStyle/>
          <a:p>
            <a:r>
              <a:rPr lang="ru-RU"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Преимущества студентов ЭМ СМС</a:t>
            </a:r>
            <a:endParaRPr lang="en-GB"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9531" y="1044497"/>
            <a:ext cx="1027579" cy="927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ounded Rectangle 10"/>
          <p:cNvSpPr/>
          <p:nvPr/>
        </p:nvSpPr>
        <p:spPr bwMode="auto">
          <a:xfrm>
            <a:off x="88900" y="2124000"/>
            <a:ext cx="9652000" cy="41760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rgbClr val="FF0000"/>
              </a:solidFill>
              <a:effectLst/>
              <a:latin typeface="Verdana" pitchFamily="34" charset="0"/>
              <a:sym typeface="Webdings" pitchFamily="18" charset="2"/>
            </a:endParaRPr>
          </a:p>
        </p:txBody>
      </p:sp>
      <p:sp>
        <p:nvSpPr>
          <p:cNvPr id="12" name="Content Placeholder 2"/>
          <p:cNvSpPr>
            <a:spLocks noGrp="1"/>
          </p:cNvSpPr>
          <p:nvPr>
            <p:ph idx="1"/>
          </p:nvPr>
        </p:nvSpPr>
        <p:spPr>
          <a:xfrm>
            <a:off x="351631" y="2192700"/>
            <a:ext cx="9126537" cy="4038600"/>
          </a:xfrm>
        </p:spPr>
        <p:txBody>
          <a:bodyPr/>
          <a:lstStyle/>
          <a:p>
            <a:pPr marL="355600" indent="-355600">
              <a:spcBef>
                <a:spcPct val="50000"/>
              </a:spcBef>
              <a:buClr>
                <a:srgbClr val="C00000"/>
              </a:buClr>
              <a:buSzPct val="90000"/>
              <a:buFont typeface="Wingdings" panose="05000000000000000000" pitchFamily="2" charset="2"/>
              <a:buChar char="§"/>
              <a:tabLst>
                <a:tab pos="447675" algn="l"/>
              </a:tabLst>
              <a:defRPr/>
            </a:pPr>
            <a:r>
              <a:rPr lang="ru-RU" sz="20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Полная стипендия покрывающая расходы на участие, поездку и проживание</a:t>
            </a:r>
            <a:endParaRPr lang="en-GB" sz="2000" b="1"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355600" indent="-355600">
              <a:spcBef>
                <a:spcPct val="50000"/>
              </a:spcBef>
              <a:buClr>
                <a:srgbClr val="C00000"/>
              </a:buClr>
              <a:buSzPct val="90000"/>
              <a:buFont typeface="Wingdings" panose="05000000000000000000" pitchFamily="2" charset="2"/>
              <a:buChar char="§"/>
              <a:tabLst>
                <a:tab pos="447675" algn="l"/>
              </a:tabLst>
              <a:defRPr/>
            </a:pP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Страховка здоровья и от несчастных случаев</a:t>
            </a:r>
            <a:endParaRPr lang="en-GB" sz="2000" b="1"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355600" indent="-355600">
              <a:spcBef>
                <a:spcPct val="50000"/>
              </a:spcBef>
              <a:buClr>
                <a:srgbClr val="C00000"/>
              </a:buClr>
              <a:buSzPct val="90000"/>
              <a:buFont typeface="Wingdings" panose="05000000000000000000" pitchFamily="2" charset="2"/>
              <a:buChar char="§"/>
              <a:tabLst>
                <a:tab pos="447675" algn="l"/>
              </a:tabLst>
              <a:defRPr/>
            </a:pPr>
            <a:r>
              <a:rPr lang="ru-RU" sz="20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Обучение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проведение исследования,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прохождение стажировки</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как минимум в двух различных программных странах консорциума ЭМ СМС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минимум</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30 ECTS </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за каждый период обучения</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endParaRPr lang="en-GB" sz="20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355600" lvl="1" indent="-355600">
              <a:spcBef>
                <a:spcPct val="50000"/>
              </a:spcBef>
              <a:buClr>
                <a:srgbClr val="C00000"/>
              </a:buClr>
              <a:buSzPct val="90000"/>
              <a:buFont typeface="Wingdings" panose="05000000000000000000" pitchFamily="2" charset="2"/>
              <a:buChar char="§"/>
              <a:tabLst>
                <a:tab pos="355600" algn="l"/>
              </a:tabLst>
              <a:defRPr/>
            </a:pP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Полностью признаваемые и аккредитованные совместные или множественные степени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включая совместное приложение к Диплому</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p>
          <a:p>
            <a:pPr marL="355600" lvl="1" indent="-355600">
              <a:spcBef>
                <a:spcPct val="50000"/>
              </a:spcBef>
              <a:buClr>
                <a:srgbClr val="C00000"/>
              </a:buClr>
              <a:buSzPct val="90000"/>
              <a:buFont typeface="Wingdings" panose="05000000000000000000" pitchFamily="2" charset="2"/>
              <a:buChar char="§"/>
              <a:tabLst>
                <a:tab pos="355600" algn="l"/>
              </a:tabLst>
              <a:defRPr/>
            </a:pPr>
            <a:r>
              <a:rPr lang="ru-RU" sz="20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Ассоциация студентов и выпускников Эразмус Мундус</a:t>
            </a:r>
            <a:r>
              <a:rPr lang="en-GB" sz="20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http</a:t>
            </a:r>
            <a:r>
              <a:rPr lang="en-GB" sz="2000"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://www.em-a.eu</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p>
          <a:p>
            <a:pPr marL="180975" lvl="2" indent="-180975" algn="just">
              <a:spcBef>
                <a:spcPct val="50000"/>
              </a:spcBef>
              <a:buClr>
                <a:srgbClr val="C00000"/>
              </a:buClr>
              <a:buSzPct val="90000"/>
              <a:buFont typeface="Wingdings" panose="05000000000000000000" pitchFamily="2" charset="2"/>
              <a:buChar char="§"/>
              <a:tabLst>
                <a:tab pos="180975" algn="l"/>
              </a:tabLst>
              <a:defRPr/>
            </a:pPr>
            <a:endParaRPr lang="en-GB" sz="2200" dirty="0">
              <a:solidFill>
                <a:schemeClr val="tx2"/>
              </a:solidFill>
              <a:latin typeface="Arial" panose="020B0604020202020204" pitchFamily="34" charset="0"/>
              <a:cs typeface="Arial" panose="020B0604020202020204" pitchFamily="34" charset="0"/>
            </a:endParaRPr>
          </a:p>
          <a:p>
            <a:pPr>
              <a:buClr>
                <a:srgbClr val="C00000"/>
              </a:buClr>
              <a:defRPr/>
            </a:pPr>
            <a:endParaRPr lang="en-GB" sz="2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1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32</a:t>
            </a:fld>
            <a:endParaRPr lang="en-GB" sz="1000" dirty="0">
              <a:solidFill>
                <a:srgbClr val="808080"/>
              </a:solidFill>
              <a:cs typeface="+mn-cs"/>
            </a:endParaRPr>
          </a:p>
        </p:txBody>
      </p:sp>
      <p:graphicFrame>
        <p:nvGraphicFramePr>
          <p:cNvPr id="13" name="Chart 12"/>
          <p:cNvGraphicFramePr/>
          <p:nvPr>
            <p:extLst>
              <p:ext uri="{D42A27DB-BD31-4B8C-83A1-F6EECF244321}">
                <p14:modId xmlns:p14="http://schemas.microsoft.com/office/powerpoint/2010/main" val="755234881"/>
              </p:ext>
            </p:extLst>
          </p:nvPr>
        </p:nvGraphicFramePr>
        <p:xfrm>
          <a:off x="342900" y="2875411"/>
          <a:ext cx="4508500" cy="38301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2521572038"/>
              </p:ext>
            </p:extLst>
          </p:nvPr>
        </p:nvGraphicFramePr>
        <p:xfrm>
          <a:off x="4657090" y="2710311"/>
          <a:ext cx="5041900" cy="4215367"/>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1497330" y="2371757"/>
            <a:ext cx="2388870" cy="338554"/>
          </a:xfrm>
          <a:prstGeom prst="rect">
            <a:avLst/>
          </a:prstGeom>
          <a:noFill/>
        </p:spPr>
        <p:txBody>
          <a:bodyPr wrap="square" rtlCol="0">
            <a:spAutoFit/>
          </a:bodyPr>
          <a:lstStyle/>
          <a:p>
            <a:pPr marL="342900" indent="-342900" algn="ctr">
              <a:buClr>
                <a:srgbClr val="FFC000"/>
              </a:buClr>
              <a:buSzPct val="190000"/>
              <a:buFont typeface="Wingdings" panose="05000000000000000000" pitchFamily="2" charset="2"/>
              <a:buChar char="§"/>
            </a:pPr>
            <a:r>
              <a:rPr lang="de-DE" sz="1600" dirty="0" smtClean="0">
                <a:solidFill>
                  <a:schemeClr val="tx1"/>
                </a:solidFill>
                <a:latin typeface="Arial" panose="020B0604020202020204" pitchFamily="34" charset="0"/>
                <a:ea typeface="Verdana" panose="020B0604030504040204" pitchFamily="34" charset="0"/>
              </a:rPr>
              <a:t>LS </a:t>
            </a:r>
            <a:r>
              <a:rPr lang="de-DE" sz="1600" dirty="0">
                <a:solidFill>
                  <a:schemeClr val="tx1"/>
                </a:solidFill>
                <a:latin typeface="Arial" panose="020B0604020202020204" pitchFamily="34" charset="0"/>
                <a:ea typeface="Verdana" panose="020B0604030504040204" pitchFamily="34" charset="0"/>
              </a:rPr>
              <a:t>= </a:t>
            </a:r>
            <a:r>
              <a:rPr lang="ru-RU" sz="1600" dirty="0" smtClean="0">
                <a:solidFill>
                  <a:schemeClr val="tx1"/>
                </a:solidFill>
                <a:latin typeface="Arial" panose="020B0604020202020204" pitchFamily="34" charset="0"/>
                <a:ea typeface="Verdana" panose="020B0604030504040204" pitchFamily="34" charset="0"/>
              </a:rPr>
              <a:t>наука о жизни </a:t>
            </a:r>
            <a:r>
              <a:rPr lang="de-DE" sz="1600" dirty="0" smtClean="0">
                <a:solidFill>
                  <a:schemeClr val="tx1"/>
                </a:solidFill>
                <a:latin typeface="Arial" panose="020B0604020202020204" pitchFamily="34" charset="0"/>
                <a:ea typeface="Verdana" panose="020B0604030504040204" pitchFamily="34" charset="0"/>
              </a:rPr>
              <a:t> </a:t>
            </a:r>
            <a:endParaRPr lang="en-GB" sz="2000" b="1" dirty="0">
              <a:latin typeface="Arial" panose="020B0604020202020204" pitchFamily="34" charset="0"/>
              <a:ea typeface="Verdana" panose="020B0604030504040204" pitchFamily="34" charset="0"/>
            </a:endParaRPr>
          </a:p>
        </p:txBody>
      </p:sp>
      <p:sp>
        <p:nvSpPr>
          <p:cNvPr id="16" name="TextBox 15"/>
          <p:cNvSpPr txBox="1"/>
          <p:nvPr/>
        </p:nvSpPr>
        <p:spPr>
          <a:xfrm>
            <a:off x="3886200" y="2371756"/>
            <a:ext cx="2183130" cy="830997"/>
          </a:xfrm>
          <a:prstGeom prst="rect">
            <a:avLst/>
          </a:prstGeom>
          <a:noFill/>
        </p:spPr>
        <p:txBody>
          <a:bodyPr wrap="square" rtlCol="0">
            <a:spAutoFit/>
          </a:bodyPr>
          <a:lstStyle/>
          <a:p>
            <a:pPr marL="285750" indent="-285750">
              <a:buClr>
                <a:schemeClr val="accent5">
                  <a:lumMod val="75000"/>
                </a:schemeClr>
              </a:buClr>
              <a:buSzPct val="190000"/>
              <a:buFont typeface="Wingdings" panose="05000000000000000000" pitchFamily="2" charset="2"/>
              <a:buChar char="§"/>
            </a:pPr>
            <a:r>
              <a:rPr lang="en-US" sz="1600" dirty="0" smtClean="0">
                <a:solidFill>
                  <a:schemeClr val="tx1"/>
                </a:solidFill>
                <a:latin typeface="Arial" panose="020B0604020202020204" pitchFamily="34" charset="0"/>
              </a:rPr>
              <a:t>HU = </a:t>
            </a:r>
            <a:r>
              <a:rPr lang="ru-RU" sz="1600" dirty="0" smtClean="0">
                <a:solidFill>
                  <a:schemeClr val="tx1"/>
                </a:solidFill>
                <a:latin typeface="Arial" panose="020B0604020202020204" pitchFamily="34" charset="0"/>
              </a:rPr>
              <a:t>гуманитарные дисциплины</a:t>
            </a:r>
            <a:endParaRPr lang="en-US" sz="1600" dirty="0">
              <a:solidFill>
                <a:schemeClr val="tx1"/>
              </a:solidFill>
              <a:latin typeface="Arial" panose="020B0604020202020204" pitchFamily="34" charset="0"/>
            </a:endParaRPr>
          </a:p>
        </p:txBody>
      </p:sp>
      <p:sp>
        <p:nvSpPr>
          <p:cNvPr id="17" name="TextBox 16"/>
          <p:cNvSpPr txBox="1"/>
          <p:nvPr/>
        </p:nvSpPr>
        <p:spPr>
          <a:xfrm>
            <a:off x="5920740" y="2371757"/>
            <a:ext cx="2514600" cy="584775"/>
          </a:xfrm>
          <a:prstGeom prst="rect">
            <a:avLst/>
          </a:prstGeom>
          <a:noFill/>
        </p:spPr>
        <p:txBody>
          <a:bodyPr wrap="square" rtlCol="0">
            <a:spAutoFit/>
          </a:bodyPr>
          <a:lstStyle/>
          <a:p>
            <a:pPr marL="285750" indent="-285750">
              <a:buClr>
                <a:schemeClr val="accent4">
                  <a:lumMod val="75000"/>
                </a:schemeClr>
              </a:buClr>
              <a:buSzPct val="190000"/>
              <a:buFont typeface="Wingdings" panose="05000000000000000000" pitchFamily="2" charset="2"/>
              <a:buChar char="§"/>
            </a:pPr>
            <a:r>
              <a:rPr lang="de-DE" sz="1600" dirty="0" smtClean="0">
                <a:solidFill>
                  <a:schemeClr val="tx1"/>
                </a:solidFill>
                <a:latin typeface="Arial" panose="020B0604020202020204" pitchFamily="34" charset="0"/>
              </a:rPr>
              <a:t>HS = </a:t>
            </a:r>
            <a:r>
              <a:rPr lang="ru-RU" sz="1600" dirty="0" smtClean="0">
                <a:solidFill>
                  <a:schemeClr val="tx1"/>
                </a:solidFill>
                <a:latin typeface="Arial" panose="020B0604020202020204" pitchFamily="34" charset="0"/>
              </a:rPr>
              <a:t>естественные науки</a:t>
            </a:r>
            <a:endParaRPr lang="en-US" sz="1600" dirty="0">
              <a:solidFill>
                <a:schemeClr val="tx1"/>
              </a:solidFill>
              <a:latin typeface="Arial" panose="020B0604020202020204" pitchFamily="34" charset="0"/>
            </a:endParaRPr>
          </a:p>
        </p:txBody>
      </p:sp>
      <p:sp>
        <p:nvSpPr>
          <p:cNvPr id="18" name="Title 1"/>
          <p:cNvSpPr>
            <a:spLocks noGrp="1"/>
          </p:cNvSpPr>
          <p:nvPr>
            <p:ph type="title"/>
          </p:nvPr>
        </p:nvSpPr>
        <p:spPr>
          <a:xfrm>
            <a:off x="507339" y="1317876"/>
            <a:ext cx="8915400" cy="841123"/>
          </a:xfrm>
        </p:spPr>
        <p:txBody>
          <a:bodyPr/>
          <a:lstStyle/>
          <a:p>
            <a:pPr algn="ctr" eaLnBrk="1" hangingPunct="1"/>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Результаты отбора </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2016</a:t>
            </a: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г</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 </a:t>
            </a:r>
            <a:b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b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ЭМ СМС по академическим дисциплинам</a:t>
            </a:r>
            <a:endParaRPr lang="en-GB" altLang="en-US" sz="3000" dirty="0">
              <a:solidFill>
                <a:srgbClr val="FF0000"/>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252509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15" y="1730824"/>
            <a:ext cx="9569051" cy="663575"/>
          </a:xfrm>
        </p:spPr>
        <p:txBody>
          <a:bodyPr anchor="t"/>
          <a:lstStyle/>
          <a:p>
            <a:r>
              <a:rPr lang="ru-RU" sz="1700" dirty="0" smtClean="0">
                <a:solidFill>
                  <a:schemeClr val="tx2"/>
                </a:solidFill>
              </a:rPr>
              <a:t>Участие институтов из программных стран </a:t>
            </a:r>
            <a:r>
              <a:rPr lang="en-GB" sz="1700" dirty="0" smtClean="0">
                <a:solidFill>
                  <a:schemeClr val="tx2"/>
                </a:solidFill>
              </a:rPr>
              <a:t>(</a:t>
            </a:r>
            <a:r>
              <a:rPr lang="ru-RU" sz="1700" dirty="0" smtClean="0">
                <a:solidFill>
                  <a:schemeClr val="tx2"/>
                </a:solidFill>
              </a:rPr>
              <a:t>координаторы и партнеры</a:t>
            </a:r>
            <a:r>
              <a:rPr lang="en-GB" sz="1700" dirty="0" smtClean="0">
                <a:solidFill>
                  <a:schemeClr val="tx2"/>
                </a:solidFill>
              </a:rPr>
              <a:t>) </a:t>
            </a:r>
            <a:endParaRPr lang="en-GB" sz="1700" dirty="0">
              <a:solidFill>
                <a:schemeClr val="tx2"/>
              </a:solidFill>
            </a:endParaRPr>
          </a:p>
        </p:txBody>
      </p:sp>
      <p:sp>
        <p:nvSpPr>
          <p:cNvPr id="3" name="Slide Number Placeholder 2"/>
          <p:cNvSpPr>
            <a:spLocks noGrp="1"/>
          </p:cNvSpPr>
          <p:nvPr>
            <p:ph type="sldNum" sz="quarter" idx="12"/>
          </p:nvPr>
        </p:nvSpPr>
        <p:spPr/>
        <p:txBody>
          <a:bodyPr/>
          <a:lstStyle/>
          <a:p>
            <a:pPr>
              <a:defRPr/>
            </a:pPr>
            <a:fld id="{15D70E24-6798-4FD2-B89A-2FFD2AA3BDF1}" type="slidenum">
              <a:rPr lang="en-GB" sz="900" smtClean="0"/>
              <a:pPr>
                <a:defRPr/>
              </a:pPr>
              <a:t>33</a:t>
            </a:fld>
            <a:endParaRPr lang="en-GB" sz="900" dirty="0"/>
          </a:p>
        </p:txBody>
      </p:sp>
      <p:sp>
        <p:nvSpPr>
          <p:cNvPr id="7" name="Title 1"/>
          <p:cNvSpPr txBox="1">
            <a:spLocks/>
          </p:cNvSpPr>
          <p:nvPr/>
        </p:nvSpPr>
        <p:spPr bwMode="auto">
          <a:xfrm>
            <a:off x="209815" y="1141637"/>
            <a:ext cx="9474333" cy="6635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336699"/>
                </a:solidFill>
                <a:latin typeface="+mj-lt"/>
                <a:ea typeface="+mj-ea"/>
                <a:cs typeface="+mj-cs"/>
              </a:defRPr>
            </a:lvl1pPr>
            <a:lvl2pPr algn="l" rtl="0" eaLnBrk="1" fontAlgn="base" hangingPunct="1">
              <a:spcBef>
                <a:spcPct val="0"/>
              </a:spcBef>
              <a:spcAft>
                <a:spcPct val="0"/>
              </a:spcAft>
              <a:defRPr sz="2800" b="1">
                <a:solidFill>
                  <a:schemeClr val="bg1"/>
                </a:solidFill>
                <a:latin typeface="Verdana" pitchFamily="34" charset="0"/>
              </a:defRPr>
            </a:lvl2pPr>
            <a:lvl3pPr algn="l" rtl="0" eaLnBrk="1" fontAlgn="base" hangingPunct="1">
              <a:spcBef>
                <a:spcPct val="0"/>
              </a:spcBef>
              <a:spcAft>
                <a:spcPct val="0"/>
              </a:spcAft>
              <a:defRPr sz="2800" b="1">
                <a:solidFill>
                  <a:schemeClr val="bg1"/>
                </a:solidFill>
                <a:latin typeface="Verdana" pitchFamily="34" charset="0"/>
              </a:defRPr>
            </a:lvl3pPr>
            <a:lvl4pPr algn="l" rtl="0" eaLnBrk="1" fontAlgn="base" hangingPunct="1">
              <a:spcBef>
                <a:spcPct val="0"/>
              </a:spcBef>
              <a:spcAft>
                <a:spcPct val="0"/>
              </a:spcAft>
              <a:defRPr sz="2800" b="1">
                <a:solidFill>
                  <a:schemeClr val="bg1"/>
                </a:solidFill>
                <a:latin typeface="Verdana" pitchFamily="34" charset="0"/>
              </a:defRPr>
            </a:lvl4pPr>
            <a:lvl5pPr algn="l" rtl="0" eaLnBrk="1" fontAlgn="base" hangingPunct="1">
              <a:spcBef>
                <a:spcPct val="0"/>
              </a:spcBef>
              <a:spcAft>
                <a:spcPct val="0"/>
              </a:spcAft>
              <a:defRPr sz="2800" b="1">
                <a:solidFill>
                  <a:schemeClr val="bg1"/>
                </a:solidFill>
                <a:latin typeface="Verdana" pitchFamily="34" charset="0"/>
              </a:defRPr>
            </a:lvl5pPr>
            <a:lvl6pPr marL="457200" algn="l" rtl="0" eaLnBrk="1" fontAlgn="base" hangingPunct="1">
              <a:spcBef>
                <a:spcPct val="0"/>
              </a:spcBef>
              <a:spcAft>
                <a:spcPct val="0"/>
              </a:spcAft>
              <a:defRPr sz="2800" b="1">
                <a:solidFill>
                  <a:schemeClr val="bg1"/>
                </a:solidFill>
                <a:latin typeface="Verdana" pitchFamily="34" charset="0"/>
              </a:defRPr>
            </a:lvl6pPr>
            <a:lvl7pPr marL="914400" algn="l" rtl="0" eaLnBrk="1" fontAlgn="base" hangingPunct="1">
              <a:spcBef>
                <a:spcPct val="0"/>
              </a:spcBef>
              <a:spcAft>
                <a:spcPct val="0"/>
              </a:spcAft>
              <a:defRPr sz="2800" b="1">
                <a:solidFill>
                  <a:schemeClr val="bg1"/>
                </a:solidFill>
                <a:latin typeface="Verdana" pitchFamily="34" charset="0"/>
              </a:defRPr>
            </a:lvl7pPr>
            <a:lvl8pPr marL="1371600" algn="l" rtl="0" eaLnBrk="1" fontAlgn="base" hangingPunct="1">
              <a:spcBef>
                <a:spcPct val="0"/>
              </a:spcBef>
              <a:spcAft>
                <a:spcPct val="0"/>
              </a:spcAft>
              <a:defRPr sz="2800" b="1">
                <a:solidFill>
                  <a:schemeClr val="bg1"/>
                </a:solidFill>
                <a:latin typeface="Verdana" pitchFamily="34" charset="0"/>
              </a:defRPr>
            </a:lvl8pPr>
            <a:lvl9pPr marL="1828800" algn="l" rtl="0" eaLnBrk="1" fontAlgn="base" hangingPunct="1">
              <a:spcBef>
                <a:spcPct val="0"/>
              </a:spcBef>
              <a:spcAft>
                <a:spcPct val="0"/>
              </a:spcAft>
              <a:defRPr sz="2800" b="1">
                <a:solidFill>
                  <a:schemeClr val="bg1"/>
                </a:solidFill>
                <a:latin typeface="Verdana" pitchFamily="34" charset="0"/>
              </a:defRPr>
            </a:lvl9pPr>
          </a:lstStyle>
          <a:p>
            <a:pPr algn="ct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Эразмус+ ЭМ СМС </a:t>
            </a:r>
            <a:r>
              <a:rPr lang="en-GB"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2016 – </a:t>
            </a:r>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Статистика заявок</a:t>
            </a:r>
            <a:endParaRPr lang="en-GB"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pic>
        <p:nvPicPr>
          <p:cNvPr id="102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856" y="2336798"/>
            <a:ext cx="8096250" cy="4076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34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181104"/>
            <a:ext cx="9474200" cy="663575"/>
          </a:xfrm>
        </p:spPr>
        <p:txBody>
          <a:bodyPr/>
          <a:lstStyle/>
          <a:p>
            <a:pPr algn="ctr"/>
            <a:r>
              <a:rPr lang="ru-RU"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Отобранные ЭМ СМС </a:t>
            </a:r>
            <a:r>
              <a:rPr lang="en-GB"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2016</a:t>
            </a:r>
            <a:r>
              <a:rPr lang="en-GB" sz="2500" kern="12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 </a:t>
            </a:r>
            <a:r>
              <a:rPr lang="ru-RU"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институты из программных стран</a:t>
            </a:r>
            <a:endParaRPr lang="en-GB" sz="2500" kern="12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endParaRPr>
          </a:p>
        </p:txBody>
      </p:sp>
      <p:sp>
        <p:nvSpPr>
          <p:cNvPr id="6"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34</a:t>
            </a:fld>
            <a:endParaRPr lang="en-GB" sz="1000" dirty="0">
              <a:solidFill>
                <a:srgbClr val="808080"/>
              </a:solidFill>
              <a:cs typeface="+mn-cs"/>
            </a:endParaRPr>
          </a:p>
        </p:txBody>
      </p:sp>
      <p:pic>
        <p:nvPicPr>
          <p:cNvPr id="205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 y="1873250"/>
            <a:ext cx="8293101" cy="466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70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482600" y="1828800"/>
            <a:ext cx="9118600" cy="4445000"/>
          </a:xfrm>
          <a:prstGeom prst="rect">
            <a:avLst/>
          </a:prstGeom>
          <a:solidFill>
            <a:schemeClr val="bg1"/>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graphicFrame>
        <p:nvGraphicFramePr>
          <p:cNvPr id="7" name="Chart 6"/>
          <p:cNvGraphicFramePr>
            <a:graphicFrameLocks/>
          </p:cNvGraphicFramePr>
          <p:nvPr>
            <p:extLst>
              <p:ext uri="{D42A27DB-BD31-4B8C-83A1-F6EECF244321}">
                <p14:modId xmlns:p14="http://schemas.microsoft.com/office/powerpoint/2010/main" val="2598281503"/>
              </p:ext>
            </p:extLst>
          </p:nvPr>
        </p:nvGraphicFramePr>
        <p:xfrm>
          <a:off x="303212" y="1732755"/>
          <a:ext cx="9488488" cy="466804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90500" y="1155704"/>
            <a:ext cx="9474200" cy="663575"/>
          </a:xfrm>
        </p:spPr>
        <p:txBody>
          <a:bodyPr/>
          <a:lstStyle/>
          <a:p>
            <a:pPr algn="ctr"/>
            <a:r>
              <a:rPr lang="ru-RU"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Отобранные ЭМ СМС </a:t>
            </a:r>
            <a:r>
              <a:rPr lang="en-GB"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2016: </a:t>
            </a:r>
            <a:r>
              <a:rPr lang="ru-RU" sz="2500" kern="12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Институты из партнерских стран</a:t>
            </a:r>
            <a:endParaRPr lang="en-GB" sz="2500" kern="12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5"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35</a:t>
            </a:fld>
            <a:endParaRPr lang="en-GB" sz="1000" dirty="0">
              <a:solidFill>
                <a:srgbClr val="808080"/>
              </a:solidFill>
              <a:cs typeface="+mn-cs"/>
            </a:endParaRPr>
          </a:p>
        </p:txBody>
      </p:sp>
    </p:spTree>
    <p:extLst>
      <p:ext uri="{BB962C8B-B14F-4D97-AF65-F5344CB8AC3E}">
        <p14:creationId xmlns:p14="http://schemas.microsoft.com/office/powerpoint/2010/main" val="2866417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14300" y="1052860"/>
            <a:ext cx="9690100" cy="648990"/>
          </a:xfrm>
        </p:spPr>
        <p:txBody>
          <a:bodyPr/>
          <a:lstStyle/>
          <a:p>
            <a:pPr algn="ctr"/>
            <a:r>
              <a:rPr lang="ru-RU" altLang="en-US" sz="2400" u="sng" dirty="0" smtClean="0">
                <a:solidFill>
                  <a:schemeClr val="tx2"/>
                </a:solidFill>
                <a:latin typeface="Arial" panose="020B0604020202020204" pitchFamily="34" charset="0"/>
                <a:cs typeface="Arial" panose="020B0604020202020204" pitchFamily="34" charset="0"/>
              </a:rPr>
              <a:t>Пример ЭМ СМС</a:t>
            </a:r>
            <a:r>
              <a:rPr lang="en-US" altLang="en-US" sz="2400" u="sng" dirty="0" smtClean="0">
                <a:solidFill>
                  <a:schemeClr val="tx2"/>
                </a:solidFill>
                <a:latin typeface="Arial" panose="020B0604020202020204" pitchFamily="34" charset="0"/>
                <a:cs typeface="Arial" panose="020B0604020202020204" pitchFamily="34" charset="0"/>
              </a:rPr>
              <a:t>– </a:t>
            </a:r>
            <a:r>
              <a:rPr lang="ru-RU" altLang="en-US" sz="2400" u="sng" dirty="0" smtClean="0">
                <a:solidFill>
                  <a:schemeClr val="tx2"/>
                </a:solidFill>
                <a:latin typeface="Arial" panose="020B0604020202020204" pitchFamily="34" charset="0"/>
                <a:cs typeface="Arial" panose="020B0604020202020204" pitchFamily="34" charset="0"/>
              </a:rPr>
              <a:t>отобранного по итогам конкурса заявок в </a:t>
            </a:r>
            <a:r>
              <a:rPr lang="en-US" altLang="en-US" sz="2400" u="sng" dirty="0" smtClean="0">
                <a:solidFill>
                  <a:schemeClr val="tx2"/>
                </a:solidFill>
                <a:latin typeface="Arial" panose="020B0604020202020204" pitchFamily="34" charset="0"/>
                <a:cs typeface="Arial" panose="020B0604020202020204" pitchFamily="34" charset="0"/>
              </a:rPr>
              <a:t>2016</a:t>
            </a:r>
            <a:r>
              <a:rPr lang="ru-RU" altLang="en-US" sz="2400" u="sng" dirty="0" smtClean="0">
                <a:solidFill>
                  <a:schemeClr val="tx2"/>
                </a:solidFill>
                <a:latin typeface="Arial" panose="020B0604020202020204" pitchFamily="34" charset="0"/>
                <a:cs typeface="Arial" panose="020B0604020202020204" pitchFamily="34" charset="0"/>
              </a:rPr>
              <a:t>г</a:t>
            </a:r>
            <a:endParaRPr lang="en-US" altLang="en-US" sz="2400" u="sng" dirty="0">
              <a:solidFill>
                <a:srgbClr val="FF0000"/>
              </a:solidFill>
              <a:latin typeface="Arial" panose="020B0604020202020204" pitchFamily="34" charset="0"/>
              <a:cs typeface="Arial" panose="020B0604020202020204" pitchFamily="34" charset="0"/>
            </a:endParaRPr>
          </a:p>
        </p:txBody>
      </p:sp>
      <p:sp>
        <p:nvSpPr>
          <p:cNvPr id="83971" name="Rectangle 3"/>
          <p:cNvSpPr>
            <a:spLocks noGrp="1" noChangeArrowheads="1"/>
          </p:cNvSpPr>
          <p:nvPr>
            <p:ph type="body" idx="1"/>
          </p:nvPr>
        </p:nvSpPr>
        <p:spPr>
          <a:xfrm>
            <a:off x="114300" y="1676400"/>
            <a:ext cx="9791700" cy="4737101"/>
          </a:xfrm>
        </p:spPr>
        <p:txBody>
          <a:bodyPr anchor="t"/>
          <a:lstStyle/>
          <a:p>
            <a:pPr marL="0" indent="355600">
              <a:buNone/>
            </a:pPr>
            <a:r>
              <a:rPr lang="ru-RU" sz="1900" b="1" i="1" u="sng" cap="all" dirty="0" smtClean="0">
                <a:solidFill>
                  <a:schemeClr val="accent3">
                    <a:lumMod val="75000"/>
                  </a:schemeClr>
                </a:solidFill>
                <a:latin typeface="Arial" panose="020B0604020202020204" pitchFamily="34" charset="0"/>
                <a:cs typeface="Arial" panose="020B0604020202020204" pitchFamily="34" charset="0"/>
              </a:rPr>
              <a:t>Европейский Магистр по Миграции и межкультурным отношениям</a:t>
            </a:r>
            <a:endParaRPr lang="en-GB" sz="1900" b="1" i="1" u="sng" cap="all" dirty="0" smtClean="0">
              <a:solidFill>
                <a:schemeClr val="accent3">
                  <a:lumMod val="75000"/>
                </a:schemeClr>
              </a:solidFill>
              <a:latin typeface="Arial" panose="020B0604020202020204" pitchFamily="34" charset="0"/>
              <a:cs typeface="Arial" panose="020B0604020202020204" pitchFamily="34" charset="0"/>
            </a:endParaRPr>
          </a:p>
          <a:p>
            <a:r>
              <a:rPr lang="ru-RU" altLang="en-US" sz="1600" b="1" dirty="0" smtClean="0">
                <a:solidFill>
                  <a:schemeClr val="tx2"/>
                </a:solidFill>
                <a:latin typeface="Arial" panose="020B0604020202020204" pitchFamily="34" charset="0"/>
                <a:cs typeface="Arial" panose="020B0604020202020204" pitchFamily="34" charset="0"/>
              </a:rPr>
              <a:t>Координатор</a:t>
            </a:r>
            <a:r>
              <a:rPr lang="en-US" altLang="en-US" sz="1600" b="1" dirty="0" smtClean="0">
                <a:solidFill>
                  <a:schemeClr val="tx2"/>
                </a:solidFill>
                <a:latin typeface="Arial" panose="020B0604020202020204" pitchFamily="34" charset="0"/>
                <a:cs typeface="Arial" panose="020B0604020202020204" pitchFamily="34" charset="0"/>
              </a:rPr>
              <a:t>: </a:t>
            </a:r>
            <a:r>
              <a:rPr lang="ru-RU" sz="1600" dirty="0" err="1"/>
              <a:t>Ольденбургский</a:t>
            </a:r>
            <a:r>
              <a:rPr lang="ru-RU" sz="1600" dirty="0"/>
              <a:t> университет имени Карла фон </a:t>
            </a:r>
            <a:r>
              <a:rPr lang="ru-RU" sz="1600" dirty="0" err="1" smtClean="0"/>
              <a:t>Осецкого</a:t>
            </a:r>
            <a:r>
              <a:rPr lang="ru-RU" sz="1600" dirty="0" smtClean="0"/>
              <a:t>, Германия </a:t>
            </a:r>
            <a:endParaRPr lang="en-US" altLang="en-US" sz="1600" cap="all" dirty="0">
              <a:solidFill>
                <a:schemeClr val="tx2"/>
              </a:solidFill>
              <a:latin typeface="Arial" panose="020B0604020202020204" pitchFamily="34" charset="0"/>
              <a:cs typeface="Arial" panose="020B0604020202020204" pitchFamily="34" charset="0"/>
            </a:endParaRPr>
          </a:p>
          <a:p>
            <a:r>
              <a:rPr lang="ru-RU" altLang="en-US" sz="1600" b="1" dirty="0" smtClean="0">
                <a:solidFill>
                  <a:schemeClr val="tx2"/>
                </a:solidFill>
                <a:latin typeface="Arial" panose="020B0604020202020204" pitchFamily="34" charset="0"/>
                <a:cs typeface="Arial" panose="020B0604020202020204" pitchFamily="34" charset="0"/>
              </a:rPr>
              <a:t>Партнеры</a:t>
            </a:r>
            <a:r>
              <a:rPr lang="en-US" altLang="en-US" sz="1600" b="1" dirty="0" smtClean="0">
                <a:solidFill>
                  <a:schemeClr val="tx2"/>
                </a:solidFill>
                <a:latin typeface="Arial" panose="020B0604020202020204" pitchFamily="34" charset="0"/>
                <a:cs typeface="Arial" panose="020B0604020202020204" pitchFamily="34" charset="0"/>
              </a:rPr>
              <a:t> (</a:t>
            </a:r>
            <a:r>
              <a:rPr lang="en-US" altLang="en-US" sz="1600" b="1" dirty="0">
                <a:solidFill>
                  <a:schemeClr val="tx2"/>
                </a:solidFill>
                <a:latin typeface="Arial" panose="020B0604020202020204" pitchFamily="34" charset="0"/>
                <a:cs typeface="Arial" panose="020B0604020202020204" pitchFamily="34" charset="0"/>
              </a:rPr>
              <a:t>6): </a:t>
            </a:r>
          </a:p>
          <a:p>
            <a:pPr marL="622300" lvl="1" indent="-266700"/>
            <a:r>
              <a:rPr lang="ru-RU" sz="1600" dirty="0"/>
              <a:t>Южночешский университет </a:t>
            </a:r>
            <a:r>
              <a:rPr lang="en-GB" sz="1600" i="1" dirty="0" smtClean="0">
                <a:solidFill>
                  <a:schemeClr val="tx2"/>
                </a:solidFill>
                <a:latin typeface="Arial" panose="020B0604020202020204" pitchFamily="34" charset="0"/>
                <a:cs typeface="Arial" panose="020B0604020202020204" pitchFamily="34" charset="0"/>
              </a:rPr>
              <a:t>- (</a:t>
            </a:r>
            <a:r>
              <a:rPr lang="ru-RU" sz="1600" i="1" dirty="0" smtClean="0">
                <a:solidFill>
                  <a:schemeClr val="tx2"/>
                </a:solidFill>
                <a:latin typeface="Arial" panose="020B0604020202020204" pitchFamily="34" charset="0"/>
                <a:cs typeface="Arial" panose="020B0604020202020204" pitchFamily="34" charset="0"/>
              </a:rPr>
              <a:t>Чехия </a:t>
            </a:r>
            <a:r>
              <a:rPr lang="en-GB" sz="1600" i="1" dirty="0" smtClean="0">
                <a:solidFill>
                  <a:schemeClr val="tx2"/>
                </a:solidFill>
                <a:latin typeface="Arial" panose="020B0604020202020204" pitchFamily="34" charset="0"/>
                <a:cs typeface="Arial" panose="020B0604020202020204" pitchFamily="34" charset="0"/>
              </a:rPr>
              <a:t>)</a:t>
            </a:r>
            <a:endParaRPr lang="fr-BE" sz="1600" i="1" dirty="0" smtClean="0">
              <a:solidFill>
                <a:schemeClr val="tx2"/>
              </a:solidFill>
              <a:latin typeface="Arial" panose="020B0604020202020204" pitchFamily="34" charset="0"/>
              <a:cs typeface="Arial" panose="020B0604020202020204" pitchFamily="34" charset="0"/>
            </a:endParaRPr>
          </a:p>
          <a:p>
            <a:pPr marL="622300" lvl="1" indent="-266700"/>
            <a:r>
              <a:rPr lang="ru-RU" sz="1600" dirty="0"/>
              <a:t>Университет </a:t>
            </a:r>
            <a:r>
              <a:rPr lang="ru-RU" sz="1600" dirty="0" err="1" smtClean="0"/>
              <a:t>Ставангера</a:t>
            </a:r>
            <a:r>
              <a:rPr lang="ru-RU" sz="1600" dirty="0" smtClean="0"/>
              <a:t> - (Норвегия)</a:t>
            </a:r>
          </a:p>
          <a:p>
            <a:pPr marL="622300" lvl="1" indent="-266700"/>
            <a:r>
              <a:rPr lang="ru-RU" sz="1600" i="1" dirty="0" smtClean="0">
                <a:solidFill>
                  <a:schemeClr val="tx2"/>
                </a:solidFill>
                <a:latin typeface="Arial" panose="020B0604020202020204" pitchFamily="34" charset="0"/>
                <a:cs typeface="Arial" panose="020B0604020202020204" pitchFamily="34" charset="0"/>
              </a:rPr>
              <a:t>Университет Нови </a:t>
            </a:r>
            <a:r>
              <a:rPr lang="ru-RU" sz="1600" i="1" dirty="0" err="1" smtClean="0">
                <a:solidFill>
                  <a:schemeClr val="tx2"/>
                </a:solidFill>
                <a:latin typeface="Arial" panose="020B0604020202020204" pitchFamily="34" charset="0"/>
                <a:cs typeface="Arial" panose="020B0604020202020204" pitchFamily="34" charset="0"/>
              </a:rPr>
              <a:t>Горици</a:t>
            </a:r>
            <a:r>
              <a:rPr lang="ru-RU" sz="1600" i="1" dirty="0" smtClean="0">
                <a:solidFill>
                  <a:schemeClr val="tx2"/>
                </a:solidFill>
                <a:latin typeface="Arial" panose="020B0604020202020204" pitchFamily="34" charset="0"/>
                <a:cs typeface="Arial" panose="020B0604020202020204" pitchFamily="34" charset="0"/>
              </a:rPr>
              <a:t> - </a:t>
            </a:r>
            <a:r>
              <a:rPr lang="en-GB" sz="1600" i="1" dirty="0" smtClean="0">
                <a:solidFill>
                  <a:schemeClr val="tx2"/>
                </a:solidFill>
                <a:latin typeface="Arial" panose="020B0604020202020204" pitchFamily="34" charset="0"/>
                <a:cs typeface="Arial" panose="020B0604020202020204" pitchFamily="34" charset="0"/>
              </a:rPr>
              <a:t>(</a:t>
            </a:r>
            <a:r>
              <a:rPr lang="ru-RU" sz="1600" i="1" dirty="0" smtClean="0">
                <a:solidFill>
                  <a:schemeClr val="tx2"/>
                </a:solidFill>
                <a:latin typeface="Arial" panose="020B0604020202020204" pitchFamily="34" charset="0"/>
                <a:cs typeface="Arial" panose="020B0604020202020204" pitchFamily="34" charset="0"/>
              </a:rPr>
              <a:t>Словения</a:t>
            </a:r>
            <a:r>
              <a:rPr lang="en-GB" sz="1600" i="1" dirty="0" smtClean="0">
                <a:solidFill>
                  <a:schemeClr val="tx2"/>
                </a:solidFill>
                <a:latin typeface="Arial" panose="020B0604020202020204" pitchFamily="34" charset="0"/>
                <a:cs typeface="Arial" panose="020B0604020202020204" pitchFamily="34" charset="0"/>
              </a:rPr>
              <a:t>)</a:t>
            </a:r>
            <a:endParaRPr lang="en-GB" sz="1600" i="1" dirty="0">
              <a:solidFill>
                <a:schemeClr val="tx2"/>
              </a:solidFill>
              <a:latin typeface="Arial" panose="020B0604020202020204" pitchFamily="34" charset="0"/>
              <a:cs typeface="Arial" panose="020B0604020202020204" pitchFamily="34" charset="0"/>
            </a:endParaRPr>
          </a:p>
          <a:p>
            <a:pPr marL="622300" lvl="1" indent="-266700"/>
            <a:r>
              <a:rPr lang="ru-RU" sz="1600" dirty="0" err="1"/>
              <a:t>Витватерсрандский</a:t>
            </a:r>
            <a:r>
              <a:rPr lang="ru-RU" sz="1600" dirty="0"/>
              <a:t> университет</a:t>
            </a:r>
            <a:r>
              <a:rPr lang="en-GB" sz="1600" i="1" dirty="0" smtClean="0">
                <a:solidFill>
                  <a:schemeClr val="tx2"/>
                </a:solidFill>
                <a:latin typeface="Arial" panose="020B0604020202020204" pitchFamily="34" charset="0"/>
                <a:cs typeface="Arial" panose="020B0604020202020204" pitchFamily="34" charset="0"/>
              </a:rPr>
              <a:t> - (</a:t>
            </a:r>
            <a:r>
              <a:rPr lang="ru-RU" sz="1600" i="1" dirty="0" smtClean="0">
                <a:solidFill>
                  <a:schemeClr val="tx2"/>
                </a:solidFill>
                <a:latin typeface="Arial" panose="020B0604020202020204" pitchFamily="34" charset="0"/>
                <a:cs typeface="Arial" panose="020B0604020202020204" pitchFamily="34" charset="0"/>
              </a:rPr>
              <a:t>Южная Африка</a:t>
            </a:r>
            <a:r>
              <a:rPr lang="en-GB" sz="1600" i="1" dirty="0" smtClean="0">
                <a:solidFill>
                  <a:schemeClr val="tx2"/>
                </a:solidFill>
                <a:latin typeface="Arial" panose="020B0604020202020204" pitchFamily="34" charset="0"/>
                <a:cs typeface="Arial" panose="020B0604020202020204" pitchFamily="34" charset="0"/>
              </a:rPr>
              <a:t>)</a:t>
            </a:r>
          </a:p>
          <a:p>
            <a:pPr marL="622300" lvl="1" indent="-266700"/>
            <a:r>
              <a:rPr lang="ru-RU" sz="1600" i="1" dirty="0" smtClean="0">
                <a:solidFill>
                  <a:schemeClr val="tx2"/>
                </a:solidFill>
                <a:latin typeface="Arial" panose="020B0604020202020204" pitchFamily="34" charset="0"/>
                <a:cs typeface="Arial" panose="020B0604020202020204" pitchFamily="34" charset="0"/>
              </a:rPr>
              <a:t>Университет </a:t>
            </a:r>
            <a:r>
              <a:rPr lang="ru-RU" sz="1600" i="1" dirty="0" err="1" smtClean="0">
                <a:solidFill>
                  <a:schemeClr val="tx2"/>
                </a:solidFill>
                <a:latin typeface="Arial" panose="020B0604020202020204" pitchFamily="34" charset="0"/>
                <a:cs typeface="Arial" panose="020B0604020202020204" pitchFamily="34" charset="0"/>
              </a:rPr>
              <a:t>Ахвад</a:t>
            </a:r>
            <a:r>
              <a:rPr lang="ru-RU" sz="1600" i="1" dirty="0" smtClean="0">
                <a:solidFill>
                  <a:schemeClr val="tx2"/>
                </a:solidFill>
                <a:latin typeface="Arial" panose="020B0604020202020204" pitchFamily="34" charset="0"/>
                <a:cs typeface="Arial" panose="020B0604020202020204" pitchFamily="34" charset="0"/>
              </a:rPr>
              <a:t> для женщин </a:t>
            </a:r>
            <a:r>
              <a:rPr lang="en-GB" sz="1600" i="1" dirty="0" smtClean="0">
                <a:solidFill>
                  <a:schemeClr val="tx2"/>
                </a:solidFill>
                <a:latin typeface="Arial" panose="020B0604020202020204" pitchFamily="34" charset="0"/>
                <a:cs typeface="Arial" panose="020B0604020202020204" pitchFamily="34" charset="0"/>
              </a:rPr>
              <a:t>- (</a:t>
            </a:r>
            <a:r>
              <a:rPr lang="ru-RU" sz="1600" i="1" dirty="0" smtClean="0">
                <a:solidFill>
                  <a:schemeClr val="tx2"/>
                </a:solidFill>
                <a:latin typeface="Arial" panose="020B0604020202020204" pitchFamily="34" charset="0"/>
                <a:cs typeface="Arial" panose="020B0604020202020204" pitchFamily="34" charset="0"/>
              </a:rPr>
              <a:t>Судан</a:t>
            </a:r>
            <a:r>
              <a:rPr lang="en-GB" sz="1600" i="1" dirty="0" smtClean="0">
                <a:solidFill>
                  <a:schemeClr val="tx2"/>
                </a:solidFill>
                <a:latin typeface="Arial" panose="020B0604020202020204" pitchFamily="34" charset="0"/>
                <a:cs typeface="Arial" panose="020B0604020202020204" pitchFamily="34" charset="0"/>
              </a:rPr>
              <a:t>)</a:t>
            </a:r>
          </a:p>
          <a:p>
            <a:pPr marL="622300" lvl="1" indent="-266700"/>
            <a:r>
              <a:rPr lang="ru-RU" sz="1600" dirty="0" err="1"/>
              <a:t>Мбарара</a:t>
            </a:r>
            <a:r>
              <a:rPr lang="ru-RU" sz="1600" dirty="0"/>
              <a:t> </a:t>
            </a:r>
            <a:r>
              <a:rPr lang="ru-RU" sz="1600" dirty="0" smtClean="0"/>
              <a:t>Университет науки и технологии </a:t>
            </a:r>
            <a:r>
              <a:rPr lang="en-GB" sz="1600" i="1" dirty="0" smtClean="0">
                <a:solidFill>
                  <a:schemeClr val="tx2"/>
                </a:solidFill>
                <a:latin typeface="Arial" panose="020B0604020202020204" pitchFamily="34" charset="0"/>
                <a:cs typeface="Arial" panose="020B0604020202020204" pitchFamily="34" charset="0"/>
              </a:rPr>
              <a:t>(</a:t>
            </a:r>
            <a:r>
              <a:rPr lang="ru-RU" sz="1600" i="1" dirty="0" smtClean="0">
                <a:solidFill>
                  <a:schemeClr val="tx2"/>
                </a:solidFill>
                <a:latin typeface="Arial" panose="020B0604020202020204" pitchFamily="34" charset="0"/>
                <a:cs typeface="Arial" panose="020B0604020202020204" pitchFamily="34" charset="0"/>
              </a:rPr>
              <a:t>Уганда</a:t>
            </a:r>
            <a:r>
              <a:rPr lang="en-GB" sz="1600" i="1" dirty="0" smtClean="0">
                <a:solidFill>
                  <a:schemeClr val="tx2"/>
                </a:solidFill>
                <a:latin typeface="Arial" panose="020B0604020202020204" pitchFamily="34" charset="0"/>
                <a:cs typeface="Arial" panose="020B0604020202020204" pitchFamily="34" charset="0"/>
              </a:rPr>
              <a:t>)</a:t>
            </a:r>
            <a:endParaRPr lang="en-GB" sz="1600" i="1" dirty="0">
              <a:solidFill>
                <a:schemeClr val="tx2"/>
              </a:solidFill>
              <a:latin typeface="Arial" panose="020B0604020202020204" pitchFamily="34" charset="0"/>
              <a:cs typeface="Arial" panose="020B0604020202020204" pitchFamily="34" charset="0"/>
            </a:endParaRPr>
          </a:p>
          <a:p>
            <a:pPr>
              <a:buClr>
                <a:schemeClr val="tx2">
                  <a:lumMod val="75000"/>
                </a:schemeClr>
              </a:buClr>
            </a:pPr>
            <a:r>
              <a:rPr lang="ru-RU" altLang="en-US" sz="1600" b="1" dirty="0" smtClean="0">
                <a:solidFill>
                  <a:schemeClr val="tx2"/>
                </a:solidFill>
                <a:latin typeface="Arial" panose="020B0604020202020204" pitchFamily="34" charset="0"/>
                <a:cs typeface="Arial" panose="020B0604020202020204" pitchFamily="34" charset="0"/>
              </a:rPr>
              <a:t>Ассоциативные партнеры </a:t>
            </a:r>
            <a:r>
              <a:rPr lang="en-US" altLang="en-US" sz="1600" b="1" dirty="0" smtClean="0">
                <a:solidFill>
                  <a:schemeClr val="tx2"/>
                </a:solidFill>
                <a:latin typeface="Arial" panose="020B0604020202020204" pitchFamily="34" charset="0"/>
                <a:cs typeface="Arial" panose="020B0604020202020204" pitchFamily="34" charset="0"/>
              </a:rPr>
              <a:t>(</a:t>
            </a:r>
            <a:r>
              <a:rPr lang="en-US" altLang="en-US" sz="1600" b="1" dirty="0">
                <a:solidFill>
                  <a:schemeClr val="tx2"/>
                </a:solidFill>
                <a:latin typeface="Arial" panose="020B0604020202020204" pitchFamily="34" charset="0"/>
                <a:cs typeface="Arial" panose="020B0604020202020204" pitchFamily="34" charset="0"/>
              </a:rPr>
              <a:t>39):</a:t>
            </a:r>
          </a:p>
          <a:p>
            <a:pPr marL="622300" lvl="1" indent="-266700">
              <a:buClr>
                <a:schemeClr val="tx2">
                  <a:lumMod val="75000"/>
                </a:schemeClr>
              </a:buClr>
            </a:pPr>
            <a:r>
              <a:rPr lang="en-US" altLang="en-US" sz="1600" i="1" dirty="0" smtClean="0">
                <a:solidFill>
                  <a:schemeClr val="tx2"/>
                </a:solidFill>
                <a:latin typeface="Arial" panose="020B0604020202020204" pitchFamily="34" charset="0"/>
                <a:cs typeface="Arial" panose="020B0604020202020204" pitchFamily="34" charset="0"/>
              </a:rPr>
              <a:t>21 </a:t>
            </a:r>
            <a:r>
              <a:rPr lang="ru-RU" altLang="en-US" sz="1600" i="1" dirty="0" smtClean="0">
                <a:solidFill>
                  <a:schemeClr val="tx2"/>
                </a:solidFill>
                <a:latin typeface="Arial" panose="020B0604020202020204" pitchFamily="34" charset="0"/>
                <a:cs typeface="Arial" panose="020B0604020202020204" pitchFamily="34" charset="0"/>
              </a:rPr>
              <a:t>из программных стран </a:t>
            </a:r>
            <a:r>
              <a:rPr lang="en-US" altLang="en-US" sz="1600" i="1" dirty="0" smtClean="0">
                <a:solidFill>
                  <a:schemeClr val="tx2"/>
                </a:solidFill>
                <a:latin typeface="Arial" panose="020B0604020202020204" pitchFamily="34" charset="0"/>
                <a:cs typeface="Arial" panose="020B0604020202020204" pitchFamily="34" charset="0"/>
              </a:rPr>
              <a:t>: BE, HR, CZ, DE, IT, NL NO, AT, PL, SI</a:t>
            </a:r>
            <a:endParaRPr lang="en-US" altLang="en-US" sz="1600" i="1" dirty="0">
              <a:solidFill>
                <a:schemeClr val="tx2"/>
              </a:solidFill>
              <a:latin typeface="Arial" panose="020B0604020202020204" pitchFamily="34" charset="0"/>
              <a:cs typeface="Arial" panose="020B0604020202020204" pitchFamily="34" charset="0"/>
            </a:endParaRPr>
          </a:p>
          <a:p>
            <a:pPr marL="622300" lvl="1" indent="-266700">
              <a:buClr>
                <a:schemeClr val="tx2">
                  <a:lumMod val="75000"/>
                </a:schemeClr>
              </a:buClr>
            </a:pPr>
            <a:r>
              <a:rPr lang="en-US" altLang="en-US" sz="1600" i="1" dirty="0" smtClean="0">
                <a:solidFill>
                  <a:schemeClr val="tx2"/>
                </a:solidFill>
                <a:latin typeface="Arial" panose="020B0604020202020204" pitchFamily="34" charset="0"/>
                <a:cs typeface="Arial" panose="020B0604020202020204" pitchFamily="34" charset="0"/>
              </a:rPr>
              <a:t>18 </a:t>
            </a:r>
            <a:r>
              <a:rPr lang="ru-RU" altLang="en-US" sz="1600" i="1" dirty="0" smtClean="0">
                <a:solidFill>
                  <a:schemeClr val="tx2"/>
                </a:solidFill>
                <a:latin typeface="Arial" panose="020B0604020202020204" pitchFamily="34" charset="0"/>
                <a:cs typeface="Arial" panose="020B0604020202020204" pitchFamily="34" charset="0"/>
              </a:rPr>
              <a:t>из партнерских стран </a:t>
            </a:r>
            <a:r>
              <a:rPr lang="en-US" altLang="en-US" sz="1600" i="1" dirty="0" smtClean="0">
                <a:solidFill>
                  <a:schemeClr val="tx2"/>
                </a:solidFill>
                <a:latin typeface="Arial" panose="020B0604020202020204" pitchFamily="34" charset="0"/>
                <a:cs typeface="Arial" panose="020B0604020202020204" pitchFamily="34" charset="0"/>
              </a:rPr>
              <a:t>: </a:t>
            </a:r>
            <a:r>
              <a:rPr lang="ru-RU" altLang="en-US" sz="1600" i="1" dirty="0" smtClean="0">
                <a:solidFill>
                  <a:schemeClr val="tx2"/>
                </a:solidFill>
                <a:latin typeface="Arial" panose="020B0604020202020204" pitchFamily="34" charset="0"/>
                <a:cs typeface="Arial" panose="020B0604020202020204" pitchFamily="34" charset="0"/>
              </a:rPr>
              <a:t>Египет, Грузия, Гана, Индия, Израиль, Иордан, Нигерия, Сербия, Южная Африка, Судан </a:t>
            </a:r>
            <a:endParaRPr lang="en-US" altLang="en-US" sz="1600" i="1" dirty="0">
              <a:solidFill>
                <a:schemeClr val="tx2"/>
              </a:solidFill>
              <a:latin typeface="Arial" panose="020B0604020202020204" pitchFamily="34" charset="0"/>
              <a:cs typeface="Arial" panose="020B0604020202020204" pitchFamily="34" charset="0"/>
            </a:endParaRPr>
          </a:p>
          <a:p>
            <a:r>
              <a:rPr lang="ru-RU" altLang="en-US" sz="1600" b="1" dirty="0" smtClean="0">
                <a:solidFill>
                  <a:schemeClr val="tx2"/>
                </a:solidFill>
                <a:latin typeface="Arial" panose="020B0604020202020204" pitchFamily="34" charset="0"/>
                <a:cs typeface="Arial" panose="020B0604020202020204" pitchFamily="34" charset="0"/>
              </a:rPr>
              <a:t>Размер гранта </a:t>
            </a:r>
            <a:r>
              <a:rPr lang="en-US" altLang="en-US" sz="1600" b="1" dirty="0" smtClean="0">
                <a:solidFill>
                  <a:schemeClr val="tx2"/>
                </a:solidFill>
                <a:latin typeface="Arial" panose="020B0604020202020204" pitchFamily="34" charset="0"/>
                <a:cs typeface="Arial" panose="020B0604020202020204" pitchFamily="34" charset="0"/>
              </a:rPr>
              <a:t>: </a:t>
            </a:r>
            <a:r>
              <a:rPr lang="en-US" altLang="en-US" sz="1600" u="sng" dirty="0">
                <a:solidFill>
                  <a:schemeClr val="tx2"/>
                </a:solidFill>
                <a:latin typeface="Arial" panose="020B0604020202020204" pitchFamily="34" charset="0"/>
                <a:cs typeface="Arial" panose="020B0604020202020204" pitchFamily="34" charset="0"/>
              </a:rPr>
              <a:t>2.900.000 € - 58 </a:t>
            </a:r>
            <a:r>
              <a:rPr lang="ru-RU" altLang="en-US" sz="1600" u="sng" dirty="0" smtClean="0">
                <a:solidFill>
                  <a:schemeClr val="tx2"/>
                </a:solidFill>
                <a:latin typeface="Arial" panose="020B0604020202020204" pitchFamily="34" charset="0"/>
                <a:cs typeface="Arial" panose="020B0604020202020204" pitchFamily="34" charset="0"/>
              </a:rPr>
              <a:t>ЭМСМС стипендий для </a:t>
            </a:r>
            <a:r>
              <a:rPr lang="en-US" altLang="en-US" sz="1600" u="sng" dirty="0" smtClean="0">
                <a:solidFill>
                  <a:schemeClr val="tx2"/>
                </a:solidFill>
                <a:latin typeface="Arial" panose="020B0604020202020204" pitchFamily="34" charset="0"/>
                <a:cs typeface="Arial" panose="020B0604020202020204" pitchFamily="34" charset="0"/>
              </a:rPr>
              <a:t>3 </a:t>
            </a:r>
            <a:r>
              <a:rPr lang="ru-RU" altLang="en-US" sz="1600" u="sng" dirty="0" smtClean="0">
                <a:solidFill>
                  <a:schemeClr val="tx2"/>
                </a:solidFill>
                <a:latin typeface="Arial" panose="020B0604020202020204" pitchFamily="34" charset="0"/>
                <a:cs typeface="Arial" panose="020B0604020202020204" pitchFamily="34" charset="0"/>
              </a:rPr>
              <a:t>набора</a:t>
            </a:r>
            <a:r>
              <a:rPr lang="en-US" altLang="en-US" sz="1600" u="sng" dirty="0" smtClean="0">
                <a:solidFill>
                  <a:schemeClr val="tx2"/>
                </a:solidFill>
                <a:latin typeface="Arial" panose="020B0604020202020204" pitchFamily="34" charset="0"/>
                <a:cs typeface="Arial" panose="020B0604020202020204" pitchFamily="34" charset="0"/>
              </a:rPr>
              <a:t>:</a:t>
            </a:r>
            <a:endParaRPr lang="en-US" altLang="en-US" sz="1600" u="sng" dirty="0">
              <a:solidFill>
                <a:schemeClr val="tx2"/>
              </a:solidFill>
              <a:latin typeface="Arial" panose="020B0604020202020204" pitchFamily="34" charset="0"/>
              <a:cs typeface="Arial" panose="020B0604020202020204" pitchFamily="34" charset="0"/>
            </a:endParaRPr>
          </a:p>
          <a:p>
            <a:pPr marL="0" indent="355600">
              <a:buNone/>
            </a:pPr>
            <a:r>
              <a:rPr lang="en-US" altLang="en-US" sz="1600" dirty="0" smtClean="0">
                <a:solidFill>
                  <a:schemeClr val="tx2"/>
                </a:solidFill>
                <a:latin typeface="Arial" panose="020B0604020202020204" pitchFamily="34" charset="0"/>
                <a:cs typeface="Arial" panose="020B0604020202020204" pitchFamily="34" charset="0"/>
              </a:rPr>
              <a:t>49</a:t>
            </a:r>
            <a:r>
              <a:rPr lang="ru-RU" altLang="en-US" sz="1600" dirty="0" smtClean="0">
                <a:solidFill>
                  <a:schemeClr val="tx2"/>
                </a:solidFill>
                <a:latin typeface="Arial" panose="020B0604020202020204" pitchFamily="34" charset="0"/>
                <a:cs typeface="Arial" panose="020B0604020202020204" pitchFamily="34" charset="0"/>
              </a:rPr>
              <a:t>стипендий </a:t>
            </a:r>
            <a:r>
              <a:rPr lang="en-US" altLang="en-US" sz="1600" dirty="0" smtClean="0">
                <a:solidFill>
                  <a:schemeClr val="tx2"/>
                </a:solidFill>
                <a:latin typeface="Arial" panose="020B0604020202020204" pitchFamily="34" charset="0"/>
                <a:cs typeface="Arial" panose="020B0604020202020204" pitchFamily="34" charset="0"/>
              </a:rPr>
              <a:t>(</a:t>
            </a:r>
            <a:r>
              <a:rPr lang="en-US" altLang="en-US" sz="1600" dirty="0">
                <a:solidFill>
                  <a:schemeClr val="tx2"/>
                </a:solidFill>
                <a:latin typeface="Arial" panose="020B0604020202020204" pitchFamily="34" charset="0"/>
                <a:cs typeface="Arial" panose="020B0604020202020204" pitchFamily="34" charset="0"/>
              </a:rPr>
              <a:t>8 </a:t>
            </a:r>
            <a:r>
              <a:rPr lang="ru-RU" altLang="en-US" sz="1600" dirty="0" smtClean="0">
                <a:solidFill>
                  <a:schemeClr val="tx2"/>
                </a:solidFill>
                <a:latin typeface="Arial" panose="020B0604020202020204" pitchFamily="34" charset="0"/>
                <a:cs typeface="Arial" panose="020B0604020202020204" pitchFamily="34" charset="0"/>
              </a:rPr>
              <a:t>программных стран</a:t>
            </a:r>
            <a:r>
              <a:rPr lang="en-US" altLang="en-US" sz="1600" dirty="0" smtClean="0">
                <a:solidFill>
                  <a:schemeClr val="tx2"/>
                </a:solidFill>
                <a:latin typeface="Arial" panose="020B0604020202020204" pitchFamily="34" charset="0"/>
                <a:cs typeface="Arial" panose="020B0604020202020204" pitchFamily="34" charset="0"/>
              </a:rPr>
              <a:t> </a:t>
            </a:r>
            <a:r>
              <a:rPr lang="en-US" altLang="en-US" sz="1600" dirty="0">
                <a:solidFill>
                  <a:schemeClr val="tx2"/>
                </a:solidFill>
                <a:latin typeface="Arial" panose="020B0604020202020204" pitchFamily="34" charset="0"/>
                <a:cs typeface="Arial" panose="020B0604020202020204" pitchFamily="34" charset="0"/>
              </a:rPr>
              <a:t>+ 41 </a:t>
            </a:r>
            <a:r>
              <a:rPr lang="ru-RU" altLang="en-US" sz="1600" dirty="0" smtClean="0">
                <a:solidFill>
                  <a:schemeClr val="tx2"/>
                </a:solidFill>
                <a:latin typeface="Arial" panose="020B0604020202020204" pitchFamily="34" charset="0"/>
                <a:cs typeface="Arial" panose="020B0604020202020204" pitchFamily="34" charset="0"/>
              </a:rPr>
              <a:t>партнерских стран </a:t>
            </a:r>
            <a:r>
              <a:rPr lang="en-US" altLang="en-US" sz="1600" dirty="0" smtClean="0">
                <a:solidFill>
                  <a:schemeClr val="tx2"/>
                </a:solidFill>
                <a:latin typeface="Arial" panose="020B0604020202020204" pitchFamily="34" charset="0"/>
                <a:cs typeface="Arial" panose="020B0604020202020204" pitchFamily="34" charset="0"/>
              </a:rPr>
              <a:t> </a:t>
            </a:r>
            <a:r>
              <a:rPr lang="en-US" altLang="en-US" sz="1600" dirty="0">
                <a:solidFill>
                  <a:schemeClr val="tx2"/>
                </a:solidFill>
                <a:latin typeface="Arial" panose="020B0604020202020204" pitchFamily="34" charset="0"/>
                <a:cs typeface="Arial" panose="020B0604020202020204" pitchFamily="34" charset="0"/>
              </a:rPr>
              <a:t>+ 9 </a:t>
            </a:r>
            <a:r>
              <a:rPr lang="ru-RU" altLang="en-US" sz="1600" dirty="0" smtClean="0">
                <a:solidFill>
                  <a:schemeClr val="tx2"/>
                </a:solidFill>
                <a:latin typeface="Arial" panose="020B0604020202020204" pitchFamily="34" charset="0"/>
                <a:cs typeface="Arial" panose="020B0604020202020204" pitchFamily="34" charset="0"/>
              </a:rPr>
              <a:t>дополнительных для целевых регионов</a:t>
            </a:r>
            <a:endParaRPr lang="en-US" altLang="en-US" sz="1600" dirty="0">
              <a:solidFill>
                <a:schemeClr val="tx2"/>
              </a:solidFill>
              <a:latin typeface="Arial" panose="020B0604020202020204" pitchFamily="34" charset="0"/>
              <a:cs typeface="Arial" panose="020B0604020202020204" pitchFamily="34" charset="0"/>
            </a:endParaRPr>
          </a:p>
          <a:p>
            <a:r>
              <a:rPr lang="ru-RU" altLang="en-US" sz="1600" b="1" dirty="0" smtClean="0">
                <a:solidFill>
                  <a:schemeClr val="tx2"/>
                </a:solidFill>
                <a:latin typeface="Arial" panose="020B0604020202020204" pitchFamily="34" charset="0"/>
                <a:cs typeface="Arial" panose="020B0604020202020204" pitchFamily="34" charset="0"/>
              </a:rPr>
              <a:t>Продолжительность</a:t>
            </a:r>
            <a:r>
              <a:rPr lang="en-US" altLang="en-US" sz="1600" b="1" dirty="0" smtClean="0">
                <a:solidFill>
                  <a:schemeClr val="tx2"/>
                </a:solidFill>
                <a:latin typeface="Arial" panose="020B0604020202020204" pitchFamily="34" charset="0"/>
                <a:cs typeface="Arial" panose="020B0604020202020204" pitchFamily="34" charset="0"/>
              </a:rPr>
              <a:t>: </a:t>
            </a:r>
            <a:r>
              <a:rPr lang="en-US" altLang="en-US" sz="1600" dirty="0" smtClean="0">
                <a:solidFill>
                  <a:schemeClr val="tx2"/>
                </a:solidFill>
                <a:latin typeface="Arial" panose="020B0604020202020204" pitchFamily="34" charset="0"/>
                <a:cs typeface="Arial" panose="020B0604020202020204" pitchFamily="34" charset="0"/>
              </a:rPr>
              <a:t>60 </a:t>
            </a:r>
            <a:r>
              <a:rPr lang="ru-RU" altLang="en-US" sz="1600" dirty="0" smtClean="0">
                <a:solidFill>
                  <a:schemeClr val="tx2"/>
                </a:solidFill>
                <a:latin typeface="Arial" panose="020B0604020202020204" pitchFamily="34" charset="0"/>
                <a:cs typeface="Arial" panose="020B0604020202020204" pitchFamily="34" charset="0"/>
              </a:rPr>
              <a:t>мес.</a:t>
            </a:r>
            <a:r>
              <a:rPr lang="en-US" altLang="en-US" sz="1600" dirty="0" smtClean="0">
                <a:solidFill>
                  <a:schemeClr val="tx2"/>
                </a:solidFill>
                <a:latin typeface="Arial" panose="020B0604020202020204" pitchFamily="34" charset="0"/>
                <a:cs typeface="Arial" panose="020B0604020202020204" pitchFamily="34" charset="0"/>
              </a:rPr>
              <a:t> (5 </a:t>
            </a:r>
            <a:r>
              <a:rPr lang="ru-RU" altLang="en-US" sz="1600" dirty="0" smtClean="0">
                <a:solidFill>
                  <a:schemeClr val="tx2"/>
                </a:solidFill>
                <a:latin typeface="Arial" panose="020B0604020202020204" pitchFamily="34" charset="0"/>
                <a:cs typeface="Arial" panose="020B0604020202020204" pitchFamily="34" charset="0"/>
              </a:rPr>
              <a:t>лет</a:t>
            </a:r>
            <a:r>
              <a:rPr lang="en-US" altLang="en-US" sz="1600" dirty="0" smtClean="0">
                <a:solidFill>
                  <a:schemeClr val="tx2"/>
                </a:solidFill>
                <a:latin typeface="Arial" panose="020B0604020202020204" pitchFamily="34" charset="0"/>
                <a:cs typeface="Arial" panose="020B0604020202020204" pitchFamily="34" charset="0"/>
              </a:rPr>
              <a:t>)</a:t>
            </a:r>
            <a:endParaRPr lang="en-US" altLang="en-US" sz="1600" dirty="0">
              <a:solidFill>
                <a:schemeClr val="tx2"/>
              </a:solidFill>
              <a:latin typeface="Arial" panose="020B0604020202020204" pitchFamily="34" charset="0"/>
              <a:cs typeface="Arial" panose="020B0604020202020204" pitchFamily="34" charset="0"/>
            </a:endParaRPr>
          </a:p>
        </p:txBody>
      </p:sp>
      <p:sp>
        <p:nvSpPr>
          <p:cNvPr id="7"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36</a:t>
            </a:fld>
            <a:endParaRPr lang="en-GB" sz="1000" dirty="0">
              <a:solidFill>
                <a:srgbClr val="808080"/>
              </a:solidFill>
              <a:cs typeface="+mn-cs"/>
            </a:endParaRPr>
          </a:p>
        </p:txBody>
      </p:sp>
    </p:spTree>
    <p:extLst>
      <p:ext uri="{BB962C8B-B14F-4D97-AF65-F5344CB8AC3E}">
        <p14:creationId xmlns:p14="http://schemas.microsoft.com/office/powerpoint/2010/main" val="29351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190502" y="1290778"/>
            <a:ext cx="9474199" cy="492959"/>
          </a:xfrm>
        </p:spPr>
        <p:txBody>
          <a:bodyPr/>
          <a:lstStyle/>
          <a:p>
            <a:pPr algn="ctr"/>
            <a:r>
              <a:rPr lang="ru-RU"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                Источники </a:t>
            </a:r>
            <a:r>
              <a:rPr lang="ru-RU"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информации</a:t>
            </a:r>
            <a:r>
              <a:rPr lang="en-GB"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 (1) </a:t>
            </a:r>
            <a:endParaRPr lang="en-GB"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endParaRPr>
          </a:p>
        </p:txBody>
      </p:sp>
      <p:sp>
        <p:nvSpPr>
          <p:cNvPr id="7" name="Content Placeholder 6"/>
          <p:cNvSpPr>
            <a:spLocks noGrp="1"/>
          </p:cNvSpPr>
          <p:nvPr>
            <p:ph idx="1"/>
          </p:nvPr>
        </p:nvSpPr>
        <p:spPr>
          <a:xfrm>
            <a:off x="0" y="1802537"/>
            <a:ext cx="9906000" cy="4890363"/>
          </a:xfrm>
        </p:spPr>
        <p:txBody>
          <a:bodyPr anchor="ctr"/>
          <a:lstStyle/>
          <a:p>
            <a:pPr>
              <a:buClr>
                <a:srgbClr val="C00000"/>
              </a:buClr>
              <a:buFont typeface="Wingdings" panose="05000000000000000000" pitchFamily="2" charset="2"/>
              <a:buChar char="ü"/>
            </a:pPr>
            <a:r>
              <a:rPr lang="ru-RU" sz="2400" dirty="0">
                <a:solidFill>
                  <a:schemeClr val="tx2"/>
                </a:solidFill>
                <a:latin typeface="Arial" panose="020B0604020202020204" pitchFamily="34" charset="0"/>
                <a:ea typeface="Arial Unicode MS" panose="020B0604020202020204" pitchFamily="34" charset="-128"/>
                <a:cs typeface="Arial" panose="020B0604020202020204" pitchFamily="34" charset="0"/>
              </a:rPr>
              <a:t>Информация о Эразмус+ и ЭМ СМС (Руководство по программе, Конкурс заявок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2017, </a:t>
            </a:r>
            <a:r>
              <a:rPr lang="ru-RU" sz="2400" dirty="0">
                <a:solidFill>
                  <a:schemeClr val="tx2"/>
                </a:solidFill>
                <a:latin typeface="Arial" panose="020B0604020202020204" pitchFamily="34" charset="0"/>
                <a:ea typeface="Arial Unicode MS" panose="020B0604020202020204" pitchFamily="34" charset="-128"/>
                <a:cs typeface="Arial" panose="020B0604020202020204" pitchFamily="34" charset="0"/>
              </a:rPr>
              <a:t>процедура подачи заявки и т.д.)</a:t>
            </a:r>
            <a:endParaRPr lang="en-US" altLang="en-US"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endParaRPr>
          </a:p>
          <a:p>
            <a:pPr marL="990600" lvl="1" indent="-533400">
              <a:buClr>
                <a:srgbClr val="C00000"/>
              </a:buClr>
              <a:buFont typeface="Wingdings" pitchFamily="2" charset="2"/>
              <a:buChar char="Ø"/>
            </a:pPr>
            <a:r>
              <a:rPr lang="en-US" altLang="en-US" sz="20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http</a:t>
            </a:r>
            <a:r>
              <a:rPr lang="en-US" altLang="en-US" sz="20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a:t>
            </a:r>
            <a:r>
              <a:rPr lang="en-US" altLang="en-US" sz="20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ec.europa.eu/programmes/erasmus-plus/index_en.htm</a:t>
            </a:r>
            <a:endParaRPr lang="en-US" altLang="en-US" sz="20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itchFamily="2" charset="2"/>
              <a:buChar char="Ø"/>
            </a:pP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http</a:t>
            </a:r>
            <a:r>
              <a:rPr lang="en-GB" sz="2000"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a:t>
            </a:r>
            <a:r>
              <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eacea.ec.europa.eu/erasmus-plus_en</a:t>
            </a:r>
            <a:endParaRPr lang="en-GB" sz="2000" b="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itchFamily="2" charset="2"/>
              <a:buChar char="Ø"/>
            </a:pPr>
            <a:r>
              <a:rPr lang="fr-BE"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5"/>
              </a:rPr>
              <a:t>https</a:t>
            </a:r>
            <a:r>
              <a:rPr lang="fr-BE" sz="2000"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5"/>
              </a:rPr>
              <a:t>://</a:t>
            </a:r>
            <a:r>
              <a:rPr lang="fr-BE"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5"/>
              </a:rPr>
              <a:t>eacea.ec.europa.eu/erasmus-plus/funding_en</a:t>
            </a:r>
            <a:endParaRPr lang="fr-BE"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a:buClr>
                <a:srgbClr val="C00000"/>
              </a:buClr>
              <a:buFont typeface="Wingdings" panose="05000000000000000000" pitchFamily="2" charset="2"/>
              <a:buChar char="ü"/>
            </a:pPr>
            <a:endParaRPr lang="en-GB"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a:buClr>
                <a:srgbClr val="C00000"/>
              </a:buClr>
              <a:buFont typeface="Wingdings" panose="05000000000000000000" pitchFamily="2" charset="2"/>
              <a:buChar char="ü"/>
            </a:pPr>
            <a:r>
              <a:rPr lang="ru-RU" sz="2400" dirty="0">
                <a:solidFill>
                  <a:schemeClr val="tx2"/>
                </a:solidFill>
                <a:latin typeface="Arial" panose="020B0604020202020204" pitchFamily="34" charset="0"/>
                <a:ea typeface="Arial Unicode MS" panose="020B0604020202020204" pitchFamily="34" charset="-128"/>
                <a:cs typeface="Arial" panose="020B0604020202020204" pitchFamily="34" charset="0"/>
              </a:rPr>
              <a:t>Консорциумы ЭМ СМС, отобранные в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2014, 2015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 </a:t>
            </a: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2016</a:t>
            </a:r>
            <a:endParaRPr lang="en-GB" sz="24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anose="05000000000000000000" pitchFamily="2" charset="2"/>
              <a:buChar char="Ø"/>
            </a:pPr>
            <a:r>
              <a:rPr lang="fr-BE" sz="20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6"/>
              </a:rPr>
              <a:t>https://eacea.ec.europa.eu/sites/eacea-site/files/selection_results_en_25112014.pdf</a:t>
            </a:r>
            <a:r>
              <a:rPr lang="en-GB" sz="2000" u="sng" dirty="0">
                <a:solidFill>
                  <a:schemeClr val="tx2"/>
                </a:solidFill>
                <a:latin typeface="Arial" panose="020B0604020202020204" pitchFamily="34" charset="0"/>
                <a:ea typeface="Arial Unicode MS" panose="020B0604020202020204" pitchFamily="34" charset="-128"/>
                <a:cs typeface="Arial" panose="020B0604020202020204" pitchFamily="34" charset="0"/>
              </a:rPr>
              <a:t> </a:t>
            </a:r>
          </a:p>
          <a:p>
            <a:pPr marL="990600" lvl="1" indent="-533400">
              <a:buClr>
                <a:srgbClr val="C00000"/>
              </a:buClr>
              <a:buFont typeface="Wingdings" panose="05000000000000000000" pitchFamily="2" charset="2"/>
              <a:buChar char="Ø"/>
            </a:pPr>
            <a:r>
              <a:rPr lang="fr-BE" sz="20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7"/>
              </a:rPr>
              <a:t>https://</a:t>
            </a:r>
            <a:r>
              <a:rPr lang="fr-BE" sz="20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7"/>
              </a:rPr>
              <a:t>eacea.ec.europa.eu/sites/eacea-site/files/e_2015_emjmd_selected_for_funding_2015.07.28_ats.pdf</a:t>
            </a:r>
            <a:endParaRPr lang="fr-BE" sz="20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anose="05000000000000000000" pitchFamily="2" charset="2"/>
              <a:buChar char="Ø"/>
            </a:pPr>
            <a:r>
              <a:rPr lang="fr-BE" sz="2000"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8"/>
              </a:rPr>
              <a:t>https://</a:t>
            </a:r>
            <a:r>
              <a:rPr lang="fr-BE"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8"/>
              </a:rPr>
              <a:t>eacea.ec.europa.eu/sites/eacea-site/files/2016_emjmd-selection_results_27.xlsx.pdf</a:t>
            </a:r>
            <a:r>
              <a:rPr lang="fr-BE" sz="20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endParaRPr lang="fr-BE" sz="20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p:txBody>
      </p:sp>
      <p:pic>
        <p:nvPicPr>
          <p:cNvPr id="717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99421" y="1203330"/>
            <a:ext cx="690561" cy="700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37</a:t>
            </a:fld>
            <a:endParaRPr lang="en-GB" sz="1000" dirty="0">
              <a:solidFill>
                <a:srgbClr val="808080"/>
              </a:solidFill>
              <a:cs typeface="+mn-cs"/>
            </a:endParaRPr>
          </a:p>
        </p:txBody>
      </p:sp>
    </p:spTree>
    <p:extLst>
      <p:ext uri="{BB962C8B-B14F-4D97-AF65-F5344CB8AC3E}">
        <p14:creationId xmlns:p14="http://schemas.microsoft.com/office/powerpoint/2010/main" val="297012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190502" y="1290778"/>
            <a:ext cx="9474199" cy="492959"/>
          </a:xfrm>
        </p:spPr>
        <p:txBody>
          <a:bodyPr/>
          <a:lstStyle/>
          <a:p>
            <a:pPr algn="ctr"/>
            <a:r>
              <a:rPr lang="ru-RU"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     Источники </a:t>
            </a:r>
            <a:r>
              <a:rPr lang="ru-RU"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информации</a:t>
            </a:r>
            <a:r>
              <a:rPr lang="en-GB"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(2) </a:t>
            </a:r>
            <a:endParaRPr lang="en-GB"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endParaRPr>
          </a:p>
        </p:txBody>
      </p:sp>
      <p:sp>
        <p:nvSpPr>
          <p:cNvPr id="7" name="Content Placeholder 6"/>
          <p:cNvSpPr>
            <a:spLocks noGrp="1"/>
          </p:cNvSpPr>
          <p:nvPr>
            <p:ph idx="1"/>
          </p:nvPr>
        </p:nvSpPr>
        <p:spPr>
          <a:xfrm>
            <a:off x="0" y="1930404"/>
            <a:ext cx="9906000" cy="4673596"/>
          </a:xfrm>
        </p:spPr>
        <p:txBody>
          <a:bodyPr/>
          <a:lstStyle/>
          <a:p>
            <a:pPr>
              <a:buClr>
                <a:srgbClr val="C00000"/>
              </a:buClr>
              <a:buFont typeface="Wingdings" panose="05000000000000000000" pitchFamily="2" charset="2"/>
              <a:buChar char="ü"/>
            </a:pP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Наилучшие практики. Совместные программы ЭМ</a:t>
            </a:r>
            <a:endParaRPr lang="en-GB" sz="2400"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anose="05000000000000000000" pitchFamily="2" charset="2"/>
              <a:buChar char="Ø"/>
            </a:pPr>
            <a:r>
              <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http://eacea.ec.europa.eu/erasmus_mundus/tools/good_practices_en.php</a:t>
            </a:r>
            <a:endPar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0" indent="0">
              <a:buNone/>
            </a:pPr>
            <a:endParaRPr lang="en-GB" sz="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a:buClr>
                <a:srgbClr val="C00000"/>
              </a:buClr>
              <a:buFont typeface="Wingdings" panose="05000000000000000000" pitchFamily="2" charset="2"/>
              <a:buChar char="ü"/>
            </a:pP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Совместные степени от А до Я </a:t>
            </a:r>
            <a:r>
              <a:rPr lang="en-GB" sz="2400" dirty="0">
                <a:solidFill>
                  <a:schemeClr val="tx2"/>
                </a:solidFill>
                <a:latin typeface="Arial" panose="020B0604020202020204" pitchFamily="34" charset="0"/>
                <a:ea typeface="Arial Unicode MS" panose="020B0604020202020204" pitchFamily="34" charset="-128"/>
                <a:cs typeface="Arial" panose="020B0604020202020204" pitchFamily="34" charset="0"/>
              </a:rPr>
              <a:t> (JDAZ)"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проект </a:t>
            </a: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Совместные программы от А до Я руководство для практикующих </a:t>
            </a: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https</a:t>
            </a:r>
            <a:r>
              <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a:t>
            </a: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www.nuffic.nl/en/expertise/jdaz</a:t>
            </a:r>
            <a:endPar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0" indent="0">
              <a:buNone/>
            </a:pPr>
            <a:endParaRPr lang="en-GB" sz="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a:buClr>
                <a:srgbClr val="C00000"/>
              </a:buClr>
              <a:buFont typeface="Wingdings" panose="05000000000000000000" pitchFamily="2" charset="2"/>
              <a:buChar char="ü"/>
            </a:pP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Совместные магистерские программы </a:t>
            </a: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извлеченные уроки из Эразмус Мундус </a:t>
            </a:r>
            <a:r>
              <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бесплатная электронная брошюра)</a:t>
            </a:r>
            <a:endParaRPr lang="en-GB"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buClr>
                <a:srgbClr val="C00000"/>
              </a:buClr>
              <a:buFont typeface="Wingdings" panose="05000000000000000000" pitchFamily="2" charset="2"/>
              <a:buChar char="Ø"/>
            </a:pPr>
            <a:r>
              <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5"/>
              </a:rPr>
              <a:t>http://bookshop.europa.eu/en/joint-international-master-programmes-pbEC0313346</a:t>
            </a: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5"/>
              </a:rPr>
              <a:t>/</a:t>
            </a:r>
            <a:endParaRPr lang="en-GB" sz="2200" dirty="0">
              <a:solidFill>
                <a:schemeClr val="tx2"/>
              </a:solidFill>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9421" y="1203330"/>
            <a:ext cx="690561" cy="700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38</a:t>
            </a:fld>
            <a:endParaRPr lang="en-GB" sz="1000" dirty="0">
              <a:solidFill>
                <a:srgbClr val="808080"/>
              </a:solidFill>
              <a:cs typeface="+mn-cs"/>
            </a:endParaRPr>
          </a:p>
        </p:txBody>
      </p:sp>
    </p:spTree>
    <p:extLst>
      <p:ext uri="{BB962C8B-B14F-4D97-AF65-F5344CB8AC3E}">
        <p14:creationId xmlns:p14="http://schemas.microsoft.com/office/powerpoint/2010/main" val="3896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190502" y="1290778"/>
            <a:ext cx="9474199" cy="492959"/>
          </a:xfrm>
        </p:spPr>
        <p:txBody>
          <a:bodyPr/>
          <a:lstStyle/>
          <a:p>
            <a:pPr algn="ctr"/>
            <a:r>
              <a:rPr lang="ru-RU"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      Источники </a:t>
            </a:r>
            <a:r>
              <a:rPr lang="ru-RU"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информации</a:t>
            </a:r>
            <a:r>
              <a:rPr lang="en-GB" sz="3000"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rPr>
              <a:t>(3) </a:t>
            </a:r>
            <a:endParaRPr lang="en-GB" sz="3000"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sym typeface="Webdings" pitchFamily="18" charset="2"/>
            </a:endParaRPr>
          </a:p>
        </p:txBody>
      </p:sp>
      <p:sp>
        <p:nvSpPr>
          <p:cNvPr id="7" name="Content Placeholder 6"/>
          <p:cNvSpPr>
            <a:spLocks noGrp="1"/>
          </p:cNvSpPr>
          <p:nvPr>
            <p:ph idx="1"/>
          </p:nvPr>
        </p:nvSpPr>
        <p:spPr>
          <a:xfrm>
            <a:off x="115411" y="1930404"/>
            <a:ext cx="9667782" cy="4498535"/>
          </a:xfrm>
        </p:spPr>
        <p:txBody>
          <a:bodyPr anchor="ctr"/>
          <a:lstStyle/>
          <a:p>
            <a:pPr>
              <a:buClr>
                <a:srgbClr val="C00000"/>
              </a:buClr>
              <a:buFont typeface="Wingdings" panose="05000000000000000000" pitchFamily="2" charset="2"/>
              <a:buChar char="ü"/>
            </a:pP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Краткий буклет Эразмус+ для индивидуальных лиц </a:t>
            </a:r>
            <a:r>
              <a:rPr lang="en-GB"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Приезжайте учиться или преподавать в Европе</a:t>
            </a:r>
            <a:r>
              <a:rPr lang="en-GB"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на английском, французском, испанском, португальском, русском, арабском, китайском языках </a:t>
            </a:r>
            <a:endParaRPr lang="en-GB"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lnSpc>
                <a:spcPct val="115000"/>
              </a:lnSpc>
              <a:buClr>
                <a:srgbClr val="C00000"/>
              </a:buClr>
              <a:buFont typeface="Wingdings" pitchFamily="2" charset="2"/>
              <a:buChar char="Ø"/>
            </a:pPr>
            <a:r>
              <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http://bookshop.europa.eu/en/come-to-study-or-teach-in-europe-pbNC0313339</a:t>
            </a: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3"/>
              </a:rPr>
              <a:t>/</a:t>
            </a:r>
            <a:endPar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457200" lvl="1" indent="0">
              <a:lnSpc>
                <a:spcPct val="115000"/>
              </a:lnSpc>
              <a:buClr>
                <a:srgbClr val="C00000"/>
              </a:buClr>
              <a:buNone/>
            </a:pPr>
            <a:endParaRPr lang="fr-BE" sz="8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a:buClr>
                <a:srgbClr val="C00000"/>
              </a:buClr>
              <a:buFont typeface="Wingdings" panose="05000000000000000000" pitchFamily="2" charset="2"/>
              <a:buChar char="ü"/>
            </a:pPr>
            <a:r>
              <a:rPr lang="ru-RU" sz="2400" dirty="0">
                <a:solidFill>
                  <a:schemeClr val="tx2"/>
                </a:solidFill>
                <a:latin typeface="Arial" panose="020B0604020202020204" pitchFamily="34" charset="0"/>
                <a:ea typeface="Arial Unicode MS" panose="020B0604020202020204" pitchFamily="34" charset="-128"/>
                <a:cs typeface="Arial" panose="020B0604020202020204" pitchFamily="34" charset="0"/>
              </a:rPr>
              <a:t>Краткий буклет Эразмус+ для </a:t>
            </a:r>
            <a:r>
              <a:rPr lang="ru-RU" sz="2400"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институтов </a:t>
            </a:r>
            <a:r>
              <a:rPr lang="en-GB"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a:t>
            </a:r>
            <a:r>
              <a:rPr lang="ru-RU"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Работайте вместе с Европейскими вузами </a:t>
            </a:r>
            <a:r>
              <a:rPr lang="en-GB" sz="2400" i="1" dirty="0" smtClean="0">
                <a:solidFill>
                  <a:schemeClr val="tx2"/>
                </a:solidFill>
                <a:latin typeface="Arial" panose="020B0604020202020204" pitchFamily="34" charset="0"/>
                <a:ea typeface="Arial Unicode MS" panose="020B0604020202020204" pitchFamily="34" charset="-128"/>
                <a:cs typeface="Arial" panose="020B0604020202020204" pitchFamily="34" charset="0"/>
              </a:rPr>
              <a:t>" </a:t>
            </a:r>
            <a:r>
              <a:rPr lang="ru-RU" sz="2400" i="1" dirty="0">
                <a:solidFill>
                  <a:schemeClr val="tx2"/>
                </a:solidFill>
                <a:latin typeface="Arial" panose="020B0604020202020204" pitchFamily="34" charset="0"/>
                <a:ea typeface="Arial Unicode MS" panose="020B0604020202020204" pitchFamily="34" charset="-128"/>
                <a:cs typeface="Arial" panose="020B0604020202020204" pitchFamily="34" charset="0"/>
              </a:rPr>
              <a:t>на английском, французском, испанском, португальском, русском, арабском, китайском языках </a:t>
            </a:r>
            <a:endParaRPr lang="en-GB" sz="2400" i="1" dirty="0">
              <a:solidFill>
                <a:schemeClr val="tx2"/>
              </a:solidFill>
              <a:latin typeface="Arial" panose="020B0604020202020204" pitchFamily="34" charset="0"/>
              <a:ea typeface="Arial Unicode MS" panose="020B0604020202020204" pitchFamily="34" charset="-128"/>
              <a:cs typeface="Arial" panose="020B0604020202020204" pitchFamily="34" charset="0"/>
            </a:endParaRPr>
          </a:p>
          <a:p>
            <a:pPr marL="990600" lvl="1" indent="-533400">
              <a:lnSpc>
                <a:spcPct val="115000"/>
              </a:lnSpc>
              <a:buClr>
                <a:srgbClr val="C00000"/>
              </a:buClr>
              <a:buFont typeface="Wingdings" pitchFamily="2" charset="2"/>
              <a:buChar char="Ø"/>
            </a:pP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http</a:t>
            </a:r>
            <a:r>
              <a:rPr lang="en-GB" sz="2200" u="sng" dirty="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://bookshop.europa.eu/en/work-together-with-european-higher-education-institutions-pbNC0213245</a:t>
            </a:r>
            <a:r>
              <a:rPr lang="en-GB" sz="2200" u="sng" dirty="0" smtClean="0">
                <a:solidFill>
                  <a:schemeClr val="tx2"/>
                </a:solidFill>
                <a:latin typeface="Arial" panose="020B0604020202020204" pitchFamily="34" charset="0"/>
                <a:ea typeface="Arial Unicode MS" panose="020B0604020202020204" pitchFamily="34" charset="-128"/>
                <a:cs typeface="Arial" panose="020B0604020202020204" pitchFamily="34" charset="0"/>
                <a:hlinkClick r:id="rId4"/>
              </a:rPr>
              <a:t>/</a:t>
            </a:r>
            <a:endParaRPr lang="en-GB" sz="2200" dirty="0">
              <a:solidFill>
                <a:schemeClr val="tx2"/>
              </a:solidFill>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9421" y="1203330"/>
            <a:ext cx="690561" cy="700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39</a:t>
            </a:fld>
            <a:endParaRPr lang="en-GB" sz="1000" dirty="0">
              <a:solidFill>
                <a:srgbClr val="808080"/>
              </a:solidFill>
              <a:cs typeface="+mn-cs"/>
            </a:endParaRPr>
          </a:p>
        </p:txBody>
      </p:sp>
    </p:spTree>
    <p:extLst>
      <p:ext uri="{BB962C8B-B14F-4D97-AF65-F5344CB8AC3E}">
        <p14:creationId xmlns:p14="http://schemas.microsoft.com/office/powerpoint/2010/main" val="36095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4</a:t>
            </a:fld>
            <a:endParaRPr lang="en-GB" sz="1000" dirty="0"/>
          </a:p>
        </p:txBody>
      </p:sp>
      <p:sp>
        <p:nvSpPr>
          <p:cNvPr id="26" name="TextBox 25"/>
          <p:cNvSpPr txBox="1"/>
          <p:nvPr/>
        </p:nvSpPr>
        <p:spPr>
          <a:xfrm>
            <a:off x="63502" y="2435771"/>
            <a:ext cx="9906001" cy="2970044"/>
          </a:xfrm>
          <a:prstGeom prst="rect">
            <a:avLst/>
          </a:prstGeom>
          <a:noFill/>
        </p:spPr>
        <p:txBody>
          <a:bodyPr wrap="square" rtlCol="0">
            <a:spAutoFit/>
          </a:bodyPr>
          <a:lstStyle/>
          <a:p>
            <a:pPr algn="ctr"/>
            <a:endParaRPr lang="fr-BE" sz="1500" b="1" u="sng" dirty="0" smtClean="0">
              <a:solidFill>
                <a:schemeClr val="tx2"/>
              </a:solidFill>
              <a:latin typeface="Arial" panose="020B0604020202020204" pitchFamily="34" charset="0"/>
              <a:ea typeface="Arial Unicode MS" panose="020B0604020202020204" pitchFamily="34" charset="-128"/>
            </a:endParaRPr>
          </a:p>
          <a:p>
            <a:pPr indent="355600"/>
            <a:r>
              <a:rPr lang="fr-BE" sz="2200" b="1" u="sng" dirty="0" smtClean="0">
                <a:solidFill>
                  <a:schemeClr val="tx2"/>
                </a:solidFill>
                <a:latin typeface="Arial" panose="020B0604020202020204" pitchFamily="34" charset="0"/>
                <a:ea typeface="Arial Unicode MS" panose="020B0604020202020204" pitchFamily="34" charset="-128"/>
              </a:rPr>
              <a:t>…</a:t>
            </a:r>
            <a:r>
              <a:rPr lang="ru-RU" sz="2200" b="1" u="sng" dirty="0">
                <a:solidFill>
                  <a:schemeClr val="tx2"/>
                </a:solidFill>
                <a:latin typeface="Arial" panose="020B0604020202020204" pitchFamily="34" charset="0"/>
                <a:ea typeface="Arial Unicode MS" panose="020B0604020202020204" pitchFamily="34" charset="-128"/>
              </a:rPr>
              <a:t> кратко </a:t>
            </a:r>
            <a:r>
              <a:rPr lang="fr-BE" sz="2200" b="1" u="sng" dirty="0" smtClean="0">
                <a:solidFill>
                  <a:schemeClr val="tx2"/>
                </a:solidFill>
                <a:latin typeface="Arial" panose="020B0604020202020204" pitchFamily="34" charset="0"/>
                <a:ea typeface="Arial Unicode MS" panose="020B0604020202020204" pitchFamily="34" charset="-128"/>
              </a:rPr>
              <a:t>:</a:t>
            </a:r>
            <a:endParaRPr lang="fr-BE" sz="2200" b="1" u="sng" dirty="0">
              <a:solidFill>
                <a:schemeClr val="tx2"/>
              </a:solidFill>
              <a:latin typeface="Arial" panose="020B0604020202020204" pitchFamily="34" charset="0"/>
              <a:ea typeface="Arial Unicode MS" panose="020B0604020202020204" pitchFamily="34" charset="-128"/>
            </a:endParaRPr>
          </a:p>
          <a:p>
            <a:pPr marL="342900" indent="-342900">
              <a:buFont typeface="Wingdings" pitchFamily="2" charset="2"/>
              <a:buChar char="ü"/>
            </a:pPr>
            <a:endParaRPr lang="fr-BE" sz="1800" u="sng"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2000" dirty="0">
                <a:solidFill>
                  <a:schemeClr val="tx2"/>
                </a:solidFill>
                <a:latin typeface="Arial" panose="020B0604020202020204" pitchFamily="34" charset="0"/>
                <a:ea typeface="Arial Unicode MS" panose="020B0604020202020204" pitchFamily="34" charset="-128"/>
              </a:rPr>
              <a:t>Высоко интегрированные совместные магистерские программы предлагаются международным консорциумом университетов</a:t>
            </a:r>
            <a:endParaRPr lang="en-GB" sz="2000" dirty="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2000" dirty="0">
                <a:solidFill>
                  <a:schemeClr val="tx2"/>
                </a:solidFill>
                <a:latin typeface="Arial" panose="020B0604020202020204" pitchFamily="34" charset="0"/>
                <a:ea typeface="Arial Unicode MS" panose="020B0604020202020204" pitchFamily="34" charset="-128"/>
              </a:rPr>
              <a:t>Нет ограничений в дисциплинах</a:t>
            </a:r>
            <a:endParaRPr lang="en-GB" sz="2000" dirty="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en-GB" sz="2000" dirty="0">
                <a:solidFill>
                  <a:schemeClr val="tx2"/>
                </a:solidFill>
                <a:latin typeface="Arial" panose="020B0604020202020204" pitchFamily="34" charset="0"/>
                <a:ea typeface="Arial Unicode MS" panose="020B0604020202020204" pitchFamily="34" charset="-128"/>
              </a:rPr>
              <a:t>3 </a:t>
            </a:r>
            <a:r>
              <a:rPr lang="ru-RU" sz="2000" dirty="0">
                <a:solidFill>
                  <a:schemeClr val="tx2"/>
                </a:solidFill>
                <a:latin typeface="Arial" panose="020B0604020202020204" pitchFamily="34" charset="0"/>
                <a:ea typeface="Arial Unicode MS" panose="020B0604020202020204" pitchFamily="34" charset="-128"/>
              </a:rPr>
              <a:t>последовательных набора студентов</a:t>
            </a:r>
            <a:endParaRPr lang="en-GB" sz="2000" dirty="0">
              <a:solidFill>
                <a:schemeClr val="tx2"/>
              </a:solidFill>
              <a:latin typeface="Arial" panose="020B0604020202020204" pitchFamily="34" charset="0"/>
              <a:ea typeface="Arial Unicode MS" panose="020B0604020202020204" pitchFamily="34" charset="-128"/>
            </a:endParaRPr>
          </a:p>
          <a:p>
            <a:pPr>
              <a:buClr>
                <a:schemeClr val="accent3">
                  <a:lumMod val="75000"/>
                </a:schemeClr>
              </a:buClr>
            </a:pPr>
            <a:endParaRPr lang="en-GB" sz="500"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2200" dirty="0" smtClean="0">
                <a:solidFill>
                  <a:schemeClr val="tx2"/>
                </a:solidFill>
                <a:latin typeface="Arial" panose="020B0604020202020204" pitchFamily="34" charset="0"/>
                <a:ea typeface="Arial Unicode MS" panose="020B0604020202020204" pitchFamily="34" charset="-128"/>
              </a:rPr>
              <a:t>Полная стипендия для студентов </a:t>
            </a:r>
            <a:r>
              <a:rPr lang="fr-BE" sz="2200" dirty="0" smtClean="0">
                <a:solidFill>
                  <a:schemeClr val="tx2"/>
                </a:solidFill>
                <a:latin typeface="Arial" panose="020B0604020202020204" pitchFamily="34" charset="0"/>
                <a:ea typeface="Arial Unicode MS" panose="020B0604020202020204" pitchFamily="34" charset="-128"/>
              </a:rPr>
              <a:t>- </a:t>
            </a:r>
            <a:r>
              <a:rPr lang="en-GB" sz="2200" dirty="0">
                <a:solidFill>
                  <a:schemeClr val="tx2"/>
                </a:solidFill>
                <a:latin typeface="Arial" panose="020B0604020202020204" pitchFamily="34" charset="0"/>
                <a:ea typeface="Arial Unicode MS" panose="020B0604020202020204" pitchFamily="34" charset="-128"/>
              </a:rPr>
              <a:t>75% </a:t>
            </a:r>
            <a:r>
              <a:rPr lang="ru-RU" sz="2200" dirty="0" smtClean="0">
                <a:solidFill>
                  <a:schemeClr val="tx2"/>
                </a:solidFill>
                <a:latin typeface="Arial" panose="020B0604020202020204" pitchFamily="34" charset="0"/>
                <a:ea typeface="Arial Unicode MS" panose="020B0604020202020204" pitchFamily="34" charset="-128"/>
              </a:rPr>
              <a:t>из них из </a:t>
            </a:r>
            <a:r>
              <a:rPr lang="ru-RU" sz="2200" dirty="0" smtClean="0">
                <a:solidFill>
                  <a:schemeClr val="tx2"/>
                </a:solidFill>
                <a:latin typeface="Arial" panose="020B0604020202020204" pitchFamily="34" charset="0"/>
                <a:ea typeface="Arial Unicode MS" panose="020B0604020202020204" pitchFamily="34" charset="-128"/>
              </a:rPr>
              <a:t>Стран Партнеров </a:t>
            </a:r>
            <a:endParaRPr lang="en-GB" sz="2200" dirty="0" smtClean="0">
              <a:solidFill>
                <a:schemeClr val="tx2"/>
              </a:solidFill>
              <a:latin typeface="Arial" panose="020B0604020202020204" pitchFamily="34" charset="0"/>
              <a:ea typeface="Arial Unicode MS" panose="020B0604020202020204" pitchFamily="34" charset="-128"/>
            </a:endParaRPr>
          </a:p>
          <a:p>
            <a:pPr>
              <a:buClr>
                <a:schemeClr val="accent3">
                  <a:lumMod val="75000"/>
                </a:schemeClr>
              </a:buClr>
            </a:pPr>
            <a:endParaRPr lang="en-GB" sz="500" dirty="0" smtClean="0">
              <a:solidFill>
                <a:schemeClr val="tx2"/>
              </a:solidFill>
              <a:latin typeface="Arial" panose="020B0604020202020204" pitchFamily="34" charset="0"/>
              <a:ea typeface="Arial Unicode MS" panose="020B0604020202020204" pitchFamily="34" charset="-128"/>
            </a:endParaRPr>
          </a:p>
          <a:p>
            <a:pPr marL="342900" indent="-342900">
              <a:buClr>
                <a:schemeClr val="accent3">
                  <a:lumMod val="75000"/>
                </a:schemeClr>
              </a:buClr>
              <a:buFont typeface="Wingdings" pitchFamily="2" charset="2"/>
              <a:buChar char="ü"/>
            </a:pPr>
            <a:r>
              <a:rPr lang="ru-RU" sz="2000" dirty="0">
                <a:solidFill>
                  <a:schemeClr val="tx2"/>
                </a:solidFill>
                <a:latin typeface="Arial" panose="020B0604020202020204" pitchFamily="34" charset="0"/>
                <a:ea typeface="Arial Unicode MS" panose="020B0604020202020204" pitchFamily="34" charset="-128"/>
              </a:rPr>
              <a:t>Присвоение совместной или множественной магистерской степени</a:t>
            </a:r>
            <a:endParaRPr lang="fr-BE" sz="2000" dirty="0">
              <a:solidFill>
                <a:schemeClr val="tx2"/>
              </a:solidFill>
              <a:latin typeface="Arial" panose="020B0604020202020204" pitchFamily="34" charset="0"/>
              <a:ea typeface="Arial Unicode MS" panose="020B0604020202020204" pitchFamily="34" charset="-128"/>
            </a:endParaRPr>
          </a:p>
        </p:txBody>
      </p:sp>
      <p:sp>
        <p:nvSpPr>
          <p:cNvPr id="28" name="Rounded Rectangle 27"/>
          <p:cNvSpPr/>
          <p:nvPr/>
        </p:nvSpPr>
        <p:spPr bwMode="auto">
          <a:xfrm>
            <a:off x="673102" y="1237397"/>
            <a:ext cx="8686800" cy="1123712"/>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a:spcBef>
                <a:spcPts val="0"/>
              </a:spcBef>
            </a:pPr>
            <a:r>
              <a:rPr lang="ru-RU" sz="3000" b="1" dirty="0">
                <a:solidFill>
                  <a:schemeClr val="tx2"/>
                </a:solidFill>
                <a:latin typeface="Arial" panose="020B0604020202020204" pitchFamily="34" charset="0"/>
                <a:ea typeface="Arial Unicode MS" panose="020B0604020202020204" pitchFamily="34" charset="-128"/>
              </a:rPr>
              <a:t>Эразмус Мундус</a:t>
            </a:r>
          </a:p>
          <a:p>
            <a:pPr algn="ctr">
              <a:spcBef>
                <a:spcPts val="0"/>
              </a:spcBef>
            </a:pPr>
            <a:r>
              <a:rPr lang="ru-RU" sz="3000" b="1" dirty="0">
                <a:solidFill>
                  <a:schemeClr val="tx2"/>
                </a:solidFill>
                <a:latin typeface="Arial" panose="020B0604020202020204" pitchFamily="34" charset="0"/>
                <a:ea typeface="Arial Unicode MS" panose="020B0604020202020204" pitchFamily="34" charset="-128"/>
              </a:rPr>
              <a:t>Совместные Магистерские Степени</a:t>
            </a:r>
          </a:p>
        </p:txBody>
      </p:sp>
    </p:spTree>
    <p:extLst>
      <p:ext uri="{BB962C8B-B14F-4D97-AF65-F5344CB8AC3E}">
        <p14:creationId xmlns:p14="http://schemas.microsoft.com/office/powerpoint/2010/main" val="291553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609600" y="1379736"/>
            <a:ext cx="8851900" cy="510778"/>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chemeClr val="tx2"/>
              </a:solidFill>
              <a:effectLst/>
              <a:latin typeface="Verdana" pitchFamily="34" charset="0"/>
              <a:sym typeface="Webdings" pitchFamily="18" charset="2"/>
            </a:endParaRPr>
          </a:p>
        </p:txBody>
      </p:sp>
      <p:sp>
        <p:nvSpPr>
          <p:cNvPr id="35842" name="Title 1"/>
          <p:cNvSpPr>
            <a:spLocks noGrp="1"/>
          </p:cNvSpPr>
          <p:nvPr>
            <p:ph type="title"/>
          </p:nvPr>
        </p:nvSpPr>
        <p:spPr>
          <a:xfrm>
            <a:off x="393700" y="1273175"/>
            <a:ext cx="8839200" cy="663575"/>
          </a:xfrm>
        </p:spPr>
        <p:txBody>
          <a:bodyPr/>
          <a:lstStyle/>
          <a:p>
            <a:pPr algn="ctr" eaLnBrk="1" hangingPunct="1"/>
            <a:r>
              <a:rPr lang="ru-RU"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Конкурс для экспертов</a:t>
            </a:r>
            <a:endParaRPr lang="en-GB"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17411" name="Content Placeholder 2"/>
          <p:cNvSpPr>
            <a:spLocks noGrp="1"/>
          </p:cNvSpPr>
          <p:nvPr>
            <p:ph idx="1"/>
          </p:nvPr>
        </p:nvSpPr>
        <p:spPr>
          <a:xfrm>
            <a:off x="0" y="2438400"/>
            <a:ext cx="9906000" cy="4635500"/>
          </a:xfrm>
        </p:spPr>
        <p:txBody>
          <a:bodyPr anchor="ctr"/>
          <a:lstStyle/>
          <a:p>
            <a:pPr marL="539750" lvl="1" indent="-358775">
              <a:spcBef>
                <a:spcPct val="50000"/>
              </a:spcBef>
              <a:buClr>
                <a:srgbClr val="C00000"/>
              </a:buClr>
              <a:buSzPct val="90000"/>
              <a:buFont typeface="Wingdings" pitchFamily="2" charset="2"/>
              <a:buChar char="§"/>
              <a:defRPr/>
            </a:pPr>
            <a:r>
              <a:rPr lang="ru-RU"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Агентство </a:t>
            </a:r>
            <a:r>
              <a:rPr lang="en-GB"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EACEA </a:t>
            </a:r>
            <a:r>
              <a:rPr lang="ru-RU"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создает базу данных экспертов</a:t>
            </a:r>
            <a:endParaRPr lang="en-GB"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Высокий уровень знания и большой опыт в программах управляемых Агентством </a:t>
            </a:r>
            <a:r>
              <a:rPr lang="en-GB"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Эразмус+, также Европа для Граждан, Креативная Европа, Волонтеры помощи ЕС</a:t>
            </a:r>
            <a:r>
              <a:rPr lang="en-GB"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Хорошие знания английского и/или французского и/или немецкого языков </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Возможность выполнять временные, краткосрочные задания</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Задачи эксперта могут включать</a:t>
            </a:r>
            <a:endParaRPr lang="en-GB"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Оценка предложений полученных в рамках конкурса</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Оценка и мониторинг проектов</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Содействие в реализации действий управляемых Агентством</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Содействие Агентстве посредством выражения своего мнения и советов в конкретных случаях</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chemeClr val="accent3">
                  <a:lumMod val="75000"/>
                </a:schemeClr>
              </a:buClr>
              <a:buSzPct val="90000"/>
              <a:buFont typeface="Wingdings" pitchFamily="2" charset="2"/>
              <a:buChar char="§"/>
              <a:defRPr/>
            </a:pPr>
            <a:endParaRPr lang="en-GB" altLang="en-US" sz="2600" b="1" kern="1200" dirty="0">
              <a:solidFill>
                <a:schemeClr val="tx2"/>
              </a:solidFill>
              <a:latin typeface="Arial" panose="020B0604020202020204" pitchFamily="34" charset="0"/>
              <a:ea typeface="+mn-ea"/>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40</a:t>
            </a:fld>
            <a:endParaRPr lang="en-GB" sz="1000" dirty="0"/>
          </a:p>
        </p:txBody>
      </p:sp>
    </p:spTree>
    <p:extLst>
      <p:ext uri="{BB962C8B-B14F-4D97-AF65-F5344CB8AC3E}">
        <p14:creationId xmlns:p14="http://schemas.microsoft.com/office/powerpoint/2010/main" val="7255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609600" y="1379736"/>
            <a:ext cx="8851900" cy="510778"/>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chemeClr val="tx2"/>
              </a:solidFill>
              <a:effectLst/>
              <a:latin typeface="Verdana" pitchFamily="34" charset="0"/>
              <a:sym typeface="Webdings" pitchFamily="18" charset="2"/>
            </a:endParaRPr>
          </a:p>
        </p:txBody>
      </p:sp>
      <p:sp>
        <p:nvSpPr>
          <p:cNvPr id="35842" name="Title 1"/>
          <p:cNvSpPr>
            <a:spLocks noGrp="1"/>
          </p:cNvSpPr>
          <p:nvPr>
            <p:ph type="title"/>
          </p:nvPr>
        </p:nvSpPr>
        <p:spPr>
          <a:xfrm>
            <a:off x="393700" y="1273175"/>
            <a:ext cx="8839200" cy="663575"/>
          </a:xfrm>
        </p:spPr>
        <p:txBody>
          <a:bodyPr/>
          <a:lstStyle/>
          <a:p>
            <a:pPr algn="ctr" eaLnBrk="1" hangingPunct="1"/>
            <a:r>
              <a:rPr lang="ru-RU"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Конкурс для экспертов</a:t>
            </a:r>
            <a:r>
              <a:rPr lang="fr-BE"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a:t>
            </a:r>
            <a:r>
              <a:rPr lang="ru-RU"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Как подать</a:t>
            </a:r>
            <a:r>
              <a:rPr lang="fr-BE"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a:t>
            </a:r>
            <a:endParaRPr lang="en-GB"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17411" name="Content Placeholder 2"/>
          <p:cNvSpPr>
            <a:spLocks noGrp="1"/>
          </p:cNvSpPr>
          <p:nvPr>
            <p:ph idx="1"/>
          </p:nvPr>
        </p:nvSpPr>
        <p:spPr>
          <a:xfrm>
            <a:off x="0" y="2940050"/>
            <a:ext cx="9512300" cy="3803650"/>
          </a:xfrm>
        </p:spPr>
        <p:txBody>
          <a:bodyPr anchor="ctr"/>
          <a:lstStyle/>
          <a:p>
            <a:pPr marL="539750" lvl="1" indent="-358775">
              <a:spcBef>
                <a:spcPct val="50000"/>
              </a:spcBef>
              <a:buClr>
                <a:srgbClr val="C00000"/>
              </a:buClr>
              <a:buSzPct val="90000"/>
              <a:buFont typeface="Wingdings" pitchFamily="2" charset="2"/>
              <a:buChar char="§"/>
              <a:defRPr/>
            </a:pPr>
            <a:r>
              <a:rPr lang="ru-RU"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Выражение своей заинтересованности </a:t>
            </a:r>
            <a:r>
              <a:rPr lang="en-GB"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N</a:t>
            </a:r>
            <a:r>
              <a:rPr lang="en-GB" altLang="en-US" sz="2100" b="1" kern="1200" dirty="0">
                <a:solidFill>
                  <a:schemeClr val="tx2"/>
                </a:solidFill>
                <a:latin typeface="Arial" panose="020B0604020202020204" pitchFamily="34" charset="0"/>
                <a:ea typeface="Arial Unicode MS" pitchFamily="34" charset="-128"/>
                <a:cs typeface="Arial" panose="020B0604020202020204" pitchFamily="34" charset="0"/>
              </a:rPr>
              <a:t>° </a:t>
            </a:r>
            <a:r>
              <a:rPr lang="en-GB" altLang="en-US" sz="2100" b="1" kern="1200" dirty="0" smtClean="0">
                <a:solidFill>
                  <a:schemeClr val="tx2"/>
                </a:solidFill>
                <a:latin typeface="Arial" panose="020B0604020202020204" pitchFamily="34" charset="0"/>
                <a:ea typeface="Arial Unicode MS" pitchFamily="34" charset="-128"/>
                <a:cs typeface="Arial" panose="020B0604020202020204" pitchFamily="34" charset="0"/>
              </a:rPr>
              <a:t>EACEA/2013/01</a:t>
            </a: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Открыто до </a:t>
            </a:r>
            <a:r>
              <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30.09.2020</a:t>
            </a: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Список составленный по итогам конкурса действителен на протяжении всех программ, управляемых агентством т.е. до </a:t>
            </a:r>
            <a:r>
              <a:rPr lang="en-GB"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31.12.2020</a:t>
            </a:r>
          </a:p>
          <a:p>
            <a:pPr marL="939800" lvl="2" indent="-358775">
              <a:spcBef>
                <a:spcPct val="50000"/>
              </a:spcBef>
              <a:buClr>
                <a:srgbClr val="C00000"/>
              </a:buClr>
              <a:buSzPct val="90000"/>
              <a:buFont typeface="Wingdings" panose="05000000000000000000" pitchFamily="2" charset="2"/>
              <a:buChar char="ü"/>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Дальнейшая информация по конкурсам </a:t>
            </a:r>
            <a:r>
              <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&amp; </a:t>
            </a: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образец контракта и кодекс поведения для экспертов доступны на </a:t>
            </a:r>
            <a:r>
              <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hlinkClick r:id="rId3"/>
              </a:rPr>
              <a:t>https</a:t>
            </a:r>
            <a:r>
              <a:rPr lang="fr-BE" altLang="en-US" sz="1800" kern="1200" dirty="0">
                <a:solidFill>
                  <a:schemeClr val="tx2"/>
                </a:solidFill>
                <a:latin typeface="Arial" panose="020B0604020202020204" pitchFamily="34" charset="0"/>
                <a:ea typeface="Arial Unicode MS" pitchFamily="34" charset="-128"/>
                <a:cs typeface="Arial" panose="020B0604020202020204" pitchFamily="34" charset="0"/>
                <a:hlinkClick r:id="rId3"/>
              </a:rPr>
              <a:t>://</a:t>
            </a:r>
            <a:r>
              <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hlinkClick r:id="rId3"/>
              </a:rPr>
              <a:t>eacea.ec.europa.eu/about-eacea/working-expert_en</a:t>
            </a:r>
            <a:endParaRPr lang="fr-BE"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r>
              <a:rPr lang="ru-RU" altLang="en-US" sz="1800" b="1" kern="1200" dirty="0" smtClean="0">
                <a:solidFill>
                  <a:schemeClr val="tx2"/>
                </a:solidFill>
                <a:latin typeface="Arial" panose="020B0604020202020204" pitchFamily="34" charset="0"/>
                <a:ea typeface="Arial Unicode MS" pitchFamily="34" charset="-128"/>
                <a:cs typeface="Arial" panose="020B0604020202020204" pitchFamily="34" charset="0"/>
              </a:rPr>
              <a:t>Как подать</a:t>
            </a:r>
            <a:r>
              <a:rPr lang="fr-BE" altLang="en-US" sz="1800" b="1" kern="1200" dirty="0" smtClean="0">
                <a:solidFill>
                  <a:schemeClr val="tx2"/>
                </a:solidFill>
                <a:latin typeface="Arial" panose="020B0604020202020204" pitchFamily="34" charset="0"/>
                <a:ea typeface="Arial Unicode MS" pitchFamily="34" charset="-128"/>
                <a:cs typeface="Arial" panose="020B0604020202020204" pitchFamily="34" charset="0"/>
              </a:rPr>
              <a:t>? </a:t>
            </a:r>
          </a:p>
          <a:p>
            <a:pPr marL="901700" lvl="2" indent="0">
              <a:spcBef>
                <a:spcPts val="600"/>
              </a:spcBef>
              <a:buClr>
                <a:srgbClr val="C00000"/>
              </a:buClr>
              <a:buSzPct val="90000"/>
              <a:buNone/>
              <a:defRPr/>
            </a:pPr>
            <a:r>
              <a:rPr lang="ru-RU"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Детальная информация доступна на странице </a:t>
            </a:r>
            <a:r>
              <a:rPr lang="en-GB" altLang="en-US" sz="1800" u="sng"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1800" u="sng" kern="1200" dirty="0" smtClean="0">
                <a:solidFill>
                  <a:schemeClr val="tx2"/>
                </a:solidFill>
                <a:latin typeface="Arial" panose="020B0604020202020204" pitchFamily="34" charset="0"/>
                <a:ea typeface="Arial Unicode MS" pitchFamily="34" charset="-128"/>
                <a:cs typeface="Arial" panose="020B0604020202020204" pitchFamily="34" charset="0"/>
              </a:rPr>
              <a:t>Экспертов</a:t>
            </a:r>
            <a:r>
              <a:rPr lang="en-GB" altLang="en-US" sz="1800" u="sng" kern="1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altLang="en-US" sz="1800" u="sng" kern="1200" dirty="0" smtClean="0">
                <a:solidFill>
                  <a:schemeClr val="tx2"/>
                </a:solidFill>
                <a:latin typeface="Arial" panose="020B0604020202020204" pitchFamily="34" charset="0"/>
                <a:ea typeface="Arial Unicode MS" pitchFamily="34" charset="-128"/>
                <a:cs typeface="Arial" panose="020B0604020202020204" pitchFamily="34" charset="0"/>
              </a:rPr>
              <a:t>на портале участников </a:t>
            </a:r>
            <a:r>
              <a:rPr lang="ru-RU" sz="1800" kern="1200" dirty="0" smtClean="0">
                <a:solidFill>
                  <a:schemeClr val="tx2"/>
                </a:solidFill>
                <a:latin typeface="Arial" panose="020B0604020202020204" pitchFamily="34" charset="0"/>
                <a:ea typeface="Arial Unicode MS" pitchFamily="34" charset="-128"/>
                <a:cs typeface="Arial" panose="020B0604020202020204" pitchFamily="34" charset="0"/>
              </a:rPr>
              <a:t>Исполнительного агентства по </a:t>
            </a:r>
            <a:r>
              <a:rPr lang="ru-RU" sz="1800" kern="1200" dirty="0">
                <a:solidFill>
                  <a:schemeClr val="tx2"/>
                </a:solidFill>
                <a:latin typeface="Arial" panose="020B0604020202020204" pitchFamily="34" charset="0"/>
                <a:ea typeface="Arial Unicode MS" pitchFamily="34" charset="-128"/>
                <a:cs typeface="Arial" panose="020B0604020202020204" pitchFamily="34" charset="0"/>
              </a:rPr>
              <a:t>образованию, </a:t>
            </a:r>
            <a:r>
              <a:rPr lang="ru-RU" sz="1800" kern="1200" dirty="0" smtClean="0">
                <a:solidFill>
                  <a:schemeClr val="tx2"/>
                </a:solidFill>
                <a:latin typeface="Arial" panose="020B0604020202020204" pitchFamily="34" charset="0"/>
                <a:ea typeface="Arial Unicode MS" pitchFamily="34" charset="-128"/>
                <a:cs typeface="Arial" panose="020B0604020202020204" pitchFamily="34" charset="0"/>
              </a:rPr>
              <a:t>культуре, аудиовизуальным средствам, Гражданства и волонтерства </a:t>
            </a:r>
            <a:r>
              <a:rPr lang="en-GB" altLang="en-US" sz="1800" u="sng" kern="1200" dirty="0" smtClean="0">
                <a:solidFill>
                  <a:schemeClr val="tx2"/>
                </a:solidFill>
                <a:latin typeface="Arial" panose="020B0604020202020204" pitchFamily="34" charset="0"/>
                <a:ea typeface="Arial Unicode MS" pitchFamily="34" charset="-128"/>
                <a:cs typeface="Arial" panose="020B0604020202020204" pitchFamily="34" charset="0"/>
              </a:rPr>
              <a:t>:</a:t>
            </a:r>
          </a:p>
          <a:p>
            <a:pPr marL="901700" lvl="2" indent="0">
              <a:spcBef>
                <a:spcPts val="0"/>
              </a:spcBef>
              <a:buClr>
                <a:srgbClr val="C00000"/>
              </a:buClr>
              <a:buSzPct val="90000"/>
              <a:buNone/>
              <a:defRPr/>
            </a:pPr>
            <a:r>
              <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hlinkClick r:id="rId4"/>
              </a:rPr>
              <a:t>http://</a:t>
            </a:r>
            <a:r>
              <a:rPr lang="en-GB"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hlinkClick r:id="rId4"/>
              </a:rPr>
              <a:t>ec.europa.eu/education/participants/portal/desktop/en/experts/index.html</a:t>
            </a:r>
            <a:r>
              <a:rPr lang="en-GB"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rPr>
              <a:t> </a:t>
            </a: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901700" lvl="2" indent="0">
              <a:spcBef>
                <a:spcPts val="0"/>
              </a:spcBef>
              <a:buClr>
                <a:srgbClr val="C00000"/>
              </a:buClr>
              <a:buSzPct val="90000"/>
              <a:buNone/>
              <a:defRPr/>
            </a:pPr>
            <a:endPar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8100">
              <a:spcBef>
                <a:spcPct val="50000"/>
              </a:spcBef>
              <a:buClr>
                <a:srgbClr val="C00000"/>
              </a:buClr>
              <a:buSzPct val="90000"/>
              <a:buFont typeface="Wingdings" panose="05000000000000000000" pitchFamily="2" charset="2"/>
              <a:buChar char="ü"/>
              <a:defRPr/>
            </a:pPr>
            <a:endParaRPr lang="fr-BE" altLang="en-US" sz="1800"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939800" lvl="2" indent="-358775">
              <a:spcBef>
                <a:spcPct val="50000"/>
              </a:spcBef>
              <a:buClr>
                <a:srgbClr val="C00000"/>
              </a:buClr>
              <a:buSzPct val="90000"/>
              <a:buFont typeface="Wingdings" panose="05000000000000000000" pitchFamily="2" charset="2"/>
              <a:buChar char="ü"/>
              <a:defRPr/>
            </a:pPr>
            <a:endParaRPr lang="en-GB" altLang="en-US" sz="18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chemeClr val="accent3">
                  <a:lumMod val="75000"/>
                </a:schemeClr>
              </a:buClr>
              <a:buSzPct val="90000"/>
              <a:buFont typeface="Wingdings" pitchFamily="2" charset="2"/>
              <a:buChar char="§"/>
              <a:defRPr/>
            </a:pPr>
            <a:endParaRPr lang="en-GB" altLang="en-US" sz="2600" b="1" kern="1200" dirty="0">
              <a:solidFill>
                <a:schemeClr val="tx2"/>
              </a:solidFill>
              <a:latin typeface="Arial" panose="020B0604020202020204" pitchFamily="34" charset="0"/>
              <a:ea typeface="+mn-ea"/>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41</a:t>
            </a:fld>
            <a:endParaRPr lang="en-GB" sz="1000" dirty="0"/>
          </a:p>
        </p:txBody>
      </p:sp>
    </p:spTree>
    <p:extLst>
      <p:ext uri="{BB962C8B-B14F-4D97-AF65-F5344CB8AC3E}">
        <p14:creationId xmlns:p14="http://schemas.microsoft.com/office/powerpoint/2010/main" val="514215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6"/>
          <p:cNvSpPr>
            <a:spLocks noGrp="1"/>
          </p:cNvSpPr>
          <p:nvPr>
            <p:ph type="body" idx="1"/>
          </p:nvPr>
        </p:nvSpPr>
        <p:spPr>
          <a:xfrm>
            <a:off x="744538" y="1831979"/>
            <a:ext cx="8420100" cy="2257425"/>
          </a:xfrm>
        </p:spPr>
        <p:txBody>
          <a:bodyPr anchor="ctr"/>
          <a:lstStyle/>
          <a:p>
            <a:pPr algn="ctr" eaLnBrk="1" hangingPunct="1">
              <a:spcBef>
                <a:spcPts val="0"/>
              </a:spcBef>
              <a:defRPr/>
            </a:pPr>
            <a:r>
              <a:rPr lang="ru-RU" altLang="en-US" sz="3000" b="1"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Благодарим вас за внимание</a:t>
            </a:r>
            <a:r>
              <a:rPr lang="en-GB" altLang="en-US" sz="3000" b="1" kern="12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a:t>
            </a:r>
            <a:endParaRPr lang="en-GB" altLang="en-US" sz="3000" b="1"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a:p>
            <a:pPr algn="ctr" eaLnBrk="1" hangingPunct="1">
              <a:spcBef>
                <a:spcPts val="0"/>
              </a:spcBef>
              <a:defRPr/>
            </a:pPr>
            <a:endParaRPr lang="en-GB" altLang="en-US" sz="3000" b="1" kern="12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a:p>
            <a:pPr eaLnBrk="1" hangingPunct="1">
              <a:spcBef>
                <a:spcPts val="0"/>
              </a:spcBef>
              <a:defRPr/>
            </a:pPr>
            <a:r>
              <a:rPr lang="ru-RU" altLang="en-US" b="1" dirty="0">
                <a:solidFill>
                  <a:schemeClr val="tx2"/>
                </a:solidFill>
                <a:latin typeface="Arial" panose="020B0604020202020204" pitchFamily="34" charset="0"/>
                <a:cs typeface="Arial" panose="020B0604020202020204" pitchFamily="34" charset="0"/>
              </a:rPr>
              <a:t>С нами можно связаться </a:t>
            </a:r>
            <a:r>
              <a:rPr lang="en-GB" altLang="en-US" b="1" dirty="0" smtClean="0">
                <a:solidFill>
                  <a:schemeClr val="tx2"/>
                </a:solidFill>
                <a:latin typeface="Arial" panose="020B0604020202020204" pitchFamily="34" charset="0"/>
                <a:cs typeface="Arial" panose="020B0604020202020204" pitchFamily="34" charset="0"/>
              </a:rPr>
              <a:t>: </a:t>
            </a:r>
            <a:r>
              <a:rPr lang="en-GB" altLang="en-US" b="1" dirty="0">
                <a:solidFill>
                  <a:schemeClr val="tx2"/>
                </a:solidFill>
                <a:latin typeface="Arial" panose="020B0604020202020204" pitchFamily="34" charset="0"/>
                <a:cs typeface="Arial" panose="020B0604020202020204" pitchFamily="34" charset="0"/>
              </a:rPr>
              <a:t>EACEA-EPLUS-EMJMD@ec.europa.eu.</a:t>
            </a:r>
          </a:p>
          <a:p>
            <a:pPr eaLnBrk="1" hangingPunct="1">
              <a:spcBef>
                <a:spcPts val="0"/>
              </a:spcBef>
              <a:defRPr/>
            </a:pPr>
            <a:r>
              <a:rPr lang="en-GB" altLang="en-US" b="1" dirty="0" smtClean="0">
                <a:solidFill>
                  <a:schemeClr val="tx2"/>
                </a:solidFill>
                <a:latin typeface="Arial" panose="020B0604020202020204" pitchFamily="34" charset="0"/>
                <a:cs typeface="Arial" panose="020B0604020202020204" pitchFamily="34" charset="0"/>
              </a:rPr>
              <a:t> </a:t>
            </a:r>
          </a:p>
          <a:p>
            <a:pPr algn="ctr" eaLnBrk="1" hangingPunct="1">
              <a:spcBef>
                <a:spcPts val="0"/>
              </a:spcBef>
              <a:defRPr/>
            </a:pPr>
            <a:endParaRPr lang="en-GB" altLang="en-US" b="1" dirty="0" smtClean="0">
              <a:solidFill>
                <a:schemeClr val="tx2"/>
              </a:solidFill>
              <a:latin typeface="Arial" panose="020B0604020202020204" pitchFamily="34" charset="0"/>
              <a:cs typeface="Arial" panose="020B0604020202020204" pitchFamily="34" charset="0"/>
            </a:endParaRPr>
          </a:p>
        </p:txBody>
      </p:sp>
      <p:pic>
        <p:nvPicPr>
          <p:cNvPr id="7270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8600" y="4579942"/>
            <a:ext cx="47259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2303" y="2822946"/>
            <a:ext cx="1082141" cy="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3"/>
          <p:cNvSpPr>
            <a:spLocks noGrp="1"/>
          </p:cNvSpPr>
          <p:nvPr>
            <p:ph type="sldNum" sz="quarter" idx="4294967295"/>
          </p:nvPr>
        </p:nvSpPr>
        <p:spPr>
          <a:xfrm>
            <a:off x="9461501" y="6426200"/>
            <a:ext cx="457042"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42</a:t>
            </a:fld>
            <a:endParaRPr lang="en-GB" sz="1000" dirty="0">
              <a:solidFill>
                <a:srgbClr val="808080"/>
              </a:solidFill>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5</a:t>
            </a:fld>
            <a:endParaRPr lang="en-GB" sz="1000" dirty="0"/>
          </a:p>
        </p:txBody>
      </p:sp>
      <p:graphicFrame>
        <p:nvGraphicFramePr>
          <p:cNvPr id="5" name="Table 4"/>
          <p:cNvGraphicFramePr>
            <a:graphicFrameLocks noGrp="1"/>
          </p:cNvGraphicFramePr>
          <p:nvPr>
            <p:extLst>
              <p:ext uri="{D42A27DB-BD31-4B8C-83A1-F6EECF244321}">
                <p14:modId xmlns:p14="http://schemas.microsoft.com/office/powerpoint/2010/main" val="3528020734"/>
              </p:ext>
            </p:extLst>
          </p:nvPr>
        </p:nvGraphicFramePr>
        <p:xfrm>
          <a:off x="88900" y="2324100"/>
          <a:ext cx="9728200" cy="4203700"/>
        </p:xfrm>
        <a:graphic>
          <a:graphicData uri="http://schemas.openxmlformats.org/drawingml/2006/table">
            <a:tbl>
              <a:tblPr firstRow="1" bandRow="1">
                <a:tableStyleId>{5C22544A-7EE6-4342-B048-85BDC9FD1C3A}</a:tableStyleId>
              </a:tblPr>
              <a:tblGrid>
                <a:gridCol w="4938932"/>
                <a:gridCol w="4789268"/>
              </a:tblGrid>
              <a:tr h="485131">
                <a:tc>
                  <a:txBody>
                    <a:bodyPr/>
                    <a:lstStyle/>
                    <a:p>
                      <a:pPr algn="ctr">
                        <a:lnSpc>
                          <a:spcPct val="115000"/>
                        </a:lnSpc>
                        <a:spcAft>
                          <a:spcPts val="0"/>
                        </a:spcAft>
                      </a:pPr>
                      <a:r>
                        <a:rPr lang="ru-RU" sz="2000" kern="1200" dirty="0" smtClean="0">
                          <a:solidFill>
                            <a:schemeClr val="bg1"/>
                          </a:solidFill>
                          <a:effectLst/>
                          <a:latin typeface="Arial" panose="020B0604020202020204" pitchFamily="34" charset="0"/>
                          <a:cs typeface="Arial" panose="020B0604020202020204" pitchFamily="34" charset="0"/>
                        </a:rPr>
                        <a:t>Страны Программы </a:t>
                      </a:r>
                      <a:endParaRPr lang="en-GB" sz="1800" dirty="0">
                        <a:solidFill>
                          <a:schemeClr val="bg1"/>
                        </a:solidFill>
                        <a:effectLst/>
                        <a:latin typeface="Arial" panose="020B0604020202020204" pitchFamily="34" charset="0"/>
                        <a:ea typeface="Calibri"/>
                        <a:cs typeface="Arial" panose="020B0604020202020204" pitchFamily="34" charset="0"/>
                      </a:endParaRPr>
                    </a:p>
                  </a:txBody>
                  <a:tcPr marL="99055" marR="99055" marT="45706" marB="45706" anchor="ctr"/>
                </a:tc>
                <a:tc>
                  <a:txBody>
                    <a:bodyPr/>
                    <a:lstStyle/>
                    <a:p>
                      <a:pPr algn="ctr">
                        <a:lnSpc>
                          <a:spcPct val="115000"/>
                        </a:lnSpc>
                        <a:spcAft>
                          <a:spcPts val="0"/>
                        </a:spcAft>
                      </a:pPr>
                      <a:r>
                        <a:rPr lang="ru-RU" sz="2000" kern="1200" dirty="0" smtClean="0">
                          <a:solidFill>
                            <a:schemeClr val="bg1"/>
                          </a:solidFill>
                          <a:effectLst/>
                          <a:latin typeface="Arial" panose="020B0604020202020204" pitchFamily="34" charset="0"/>
                          <a:cs typeface="Arial" panose="020B0604020202020204" pitchFamily="34" charset="0"/>
                        </a:rPr>
                        <a:t>Страны Партнеры</a:t>
                      </a:r>
                      <a:endParaRPr lang="en-GB" sz="1800" dirty="0">
                        <a:solidFill>
                          <a:schemeClr val="bg1"/>
                        </a:solidFill>
                        <a:effectLst/>
                        <a:latin typeface="Arial" panose="020B0604020202020204" pitchFamily="34" charset="0"/>
                        <a:ea typeface="Calibri"/>
                        <a:cs typeface="Arial" panose="020B0604020202020204" pitchFamily="34" charset="0"/>
                      </a:endParaRPr>
                    </a:p>
                  </a:txBody>
                  <a:tcPr marL="99055" marR="99055" marT="45706" marB="45706" anchor="ctr"/>
                </a:tc>
              </a:tr>
              <a:tr h="3718569">
                <a:tc>
                  <a:txBody>
                    <a:bodyPr/>
                    <a:lstStyle/>
                    <a:p>
                      <a:pPr>
                        <a:lnSpc>
                          <a:spcPct val="115000"/>
                        </a:lnSpc>
                        <a:spcAft>
                          <a:spcPts val="0"/>
                        </a:spcAft>
                      </a:pPr>
                      <a:r>
                        <a:rPr lang="ru-RU" sz="1600" b="1" dirty="0" smtClean="0">
                          <a:solidFill>
                            <a:schemeClr val="tx2"/>
                          </a:solidFill>
                          <a:effectLst/>
                          <a:latin typeface="Arial" panose="020B0604020202020204" pitchFamily="34" charset="0"/>
                          <a:cs typeface="Arial" panose="020B0604020202020204" pitchFamily="34" charset="0"/>
                        </a:rPr>
                        <a:t>Страны члены ЕС</a:t>
                      </a:r>
                      <a:r>
                        <a:rPr lang="en-GB" sz="1600" b="1" dirty="0" smtClean="0">
                          <a:solidFill>
                            <a:schemeClr val="tx2"/>
                          </a:solidFill>
                          <a:effectLst/>
                          <a:latin typeface="Arial" panose="020B0604020202020204" pitchFamily="34" charset="0"/>
                          <a:cs typeface="Arial" panose="020B0604020202020204" pitchFamily="34" charset="0"/>
                        </a:rPr>
                        <a:t>:</a:t>
                      </a:r>
                      <a:endParaRPr lang="en-GB" sz="1600" b="1" dirty="0">
                        <a:solidFill>
                          <a:schemeClr val="tx2"/>
                        </a:solidFill>
                        <a:effectLst/>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2"/>
                          </a:solidFill>
                          <a:effectLst/>
                          <a:latin typeface="Arial" panose="020B0604020202020204" pitchFamily="34" charset="0"/>
                          <a:cs typeface="Arial" panose="020B0604020202020204" pitchFamily="34" charset="0"/>
                        </a:rPr>
                        <a:t>Австрия, Бельгия, Болгария, Великобритания, Венгрия, Германия, Греция, Дания, Ирландия, Испания, Италия, Кипр, Латвия, Литва, Люксембург, Мальта, Нидерланды, Польша, Португалия, Румыния, Словакия, Словения, Финляндия, Франция, Хорватия, Чехия, Швеция, Эстония</a:t>
                      </a:r>
                    </a:p>
                    <a:p>
                      <a:pPr marL="0" marR="0" indent="0" algn="just" defTabSz="914400" rtl="0" eaLnBrk="1" fontAlgn="auto" latinLnBrk="0" hangingPunct="1">
                        <a:lnSpc>
                          <a:spcPct val="115000"/>
                        </a:lnSpc>
                        <a:spcBef>
                          <a:spcPts val="0"/>
                        </a:spcBef>
                        <a:spcAft>
                          <a:spcPts val="1000"/>
                        </a:spcAft>
                        <a:buClrTx/>
                        <a:buSzTx/>
                        <a:buFontTx/>
                        <a:buNone/>
                        <a:tabLst/>
                        <a:defRPr/>
                      </a:pPr>
                      <a:endParaRPr lang="ru-RU" sz="1600" b="1" dirty="0" smtClean="0">
                        <a:solidFill>
                          <a:schemeClr val="tx2"/>
                        </a:solidFill>
                        <a:effectLst/>
                        <a:latin typeface="Arial" panose="020B0604020202020204" pitchFamily="34" charset="0"/>
                        <a:cs typeface="Arial" panose="020B0604020202020204" pitchFamily="34" charset="0"/>
                      </a:endParaRPr>
                    </a:p>
                    <a:p>
                      <a:pPr marL="0" marR="0" indent="0" algn="just" defTabSz="914400" rtl="0" eaLnBrk="1" fontAlgn="auto" latinLnBrk="0" hangingPunct="1">
                        <a:lnSpc>
                          <a:spcPct val="115000"/>
                        </a:lnSpc>
                        <a:spcBef>
                          <a:spcPts val="0"/>
                        </a:spcBef>
                        <a:spcAft>
                          <a:spcPts val="1000"/>
                        </a:spcAft>
                        <a:buClrTx/>
                        <a:buSzTx/>
                        <a:buFontTx/>
                        <a:buNone/>
                        <a:tabLst/>
                        <a:defRPr/>
                      </a:pPr>
                      <a:r>
                        <a:rPr lang="ru-RU" sz="1600" b="1" dirty="0" smtClean="0">
                          <a:solidFill>
                            <a:schemeClr val="tx2"/>
                          </a:solidFill>
                          <a:effectLst/>
                          <a:latin typeface="Arial" panose="020B0604020202020204" pitchFamily="34" charset="0"/>
                          <a:cs typeface="Arial" panose="020B0604020202020204" pitchFamily="34" charset="0"/>
                        </a:rPr>
                        <a:t>Другие</a:t>
                      </a:r>
                      <a:r>
                        <a:rPr lang="ru-RU" sz="1600" b="1" baseline="0" dirty="0" smtClean="0">
                          <a:solidFill>
                            <a:schemeClr val="tx2"/>
                          </a:solidFill>
                          <a:effectLst/>
                          <a:latin typeface="Arial" panose="020B0604020202020204" pitchFamily="34" charset="0"/>
                          <a:cs typeface="Arial" panose="020B0604020202020204" pitchFamily="34" charset="0"/>
                        </a:rPr>
                        <a:t> </a:t>
                      </a:r>
                      <a:r>
                        <a:rPr lang="ru-RU" sz="1600" b="1" dirty="0" smtClean="0">
                          <a:solidFill>
                            <a:schemeClr val="tx2"/>
                          </a:solidFill>
                          <a:effectLst/>
                          <a:latin typeface="Arial" panose="020B0604020202020204" pitchFamily="34" charset="0"/>
                          <a:cs typeface="Arial" panose="020B0604020202020204" pitchFamily="34" charset="0"/>
                        </a:rPr>
                        <a:t>Страны Программы</a:t>
                      </a:r>
                      <a:r>
                        <a:rPr lang="en-GB" sz="1600" b="1" dirty="0" smtClean="0">
                          <a:solidFill>
                            <a:schemeClr val="tx2"/>
                          </a:solidFill>
                          <a:effectLst/>
                          <a:latin typeface="Arial" panose="020B0604020202020204" pitchFamily="34" charset="0"/>
                          <a:cs typeface="Arial" panose="020B0604020202020204" pitchFamily="34" charset="0"/>
                        </a:rPr>
                        <a:t>:</a:t>
                      </a:r>
                    </a:p>
                    <a:p>
                      <a:pPr algn="just">
                        <a:lnSpc>
                          <a:spcPct val="115000"/>
                        </a:lnSpc>
                        <a:spcAft>
                          <a:spcPts val="0"/>
                        </a:spcAft>
                      </a:pPr>
                      <a:r>
                        <a:rPr lang="ru-RU" sz="1600" dirty="0" smtClean="0">
                          <a:solidFill>
                            <a:schemeClr val="tx2"/>
                          </a:solidFill>
                          <a:effectLst/>
                          <a:latin typeface="Arial" panose="020B0604020202020204" pitchFamily="34" charset="0"/>
                          <a:cs typeface="Arial" panose="020B0604020202020204" pitchFamily="34" charset="0"/>
                        </a:rPr>
                        <a:t>Исландия, Лихтенштейн, бывшая Югославская </a:t>
                      </a:r>
                    </a:p>
                    <a:p>
                      <a:pPr algn="just">
                        <a:lnSpc>
                          <a:spcPct val="115000"/>
                        </a:lnSpc>
                        <a:spcAft>
                          <a:spcPts val="0"/>
                        </a:spcAft>
                      </a:pPr>
                      <a:r>
                        <a:rPr lang="ru-RU" sz="1600" dirty="0" smtClean="0">
                          <a:solidFill>
                            <a:schemeClr val="tx2"/>
                          </a:solidFill>
                          <a:effectLst/>
                          <a:latin typeface="Arial" panose="020B0604020202020204" pitchFamily="34" charset="0"/>
                          <a:cs typeface="Arial" panose="020B0604020202020204" pitchFamily="34" charset="0"/>
                        </a:rPr>
                        <a:t>Республика Македония, Норвегия, Турция</a:t>
                      </a:r>
                      <a:endParaRPr lang="en-GB" sz="1400" dirty="0">
                        <a:solidFill>
                          <a:schemeClr val="tx2"/>
                        </a:solidFill>
                        <a:effectLst/>
                        <a:latin typeface="Arial" panose="020B0604020202020204" pitchFamily="34" charset="0"/>
                        <a:ea typeface="Calibri"/>
                        <a:cs typeface="Arial" panose="020B0604020202020204" pitchFamily="34" charset="0"/>
                      </a:endParaRPr>
                    </a:p>
                  </a:txBody>
                  <a:tcPr marL="99055" marR="99055" marT="45706" marB="45706" anchor="ctr"/>
                </a:tc>
                <a:tc>
                  <a:txBody>
                    <a:bodyPr/>
                    <a:lstStyle/>
                    <a:p>
                      <a:pPr algn="ctr">
                        <a:lnSpc>
                          <a:spcPct val="115000"/>
                        </a:lnSpc>
                        <a:spcAft>
                          <a:spcPts val="0"/>
                        </a:spcAft>
                      </a:pPr>
                      <a:r>
                        <a:rPr lang="ru-RU" sz="1600" b="1" dirty="0" smtClean="0">
                          <a:solidFill>
                            <a:schemeClr val="tx2"/>
                          </a:solidFill>
                          <a:effectLst/>
                          <a:latin typeface="Arial" panose="020B0604020202020204" pitchFamily="34" charset="0"/>
                          <a:cs typeface="Arial" panose="020B0604020202020204" pitchFamily="34" charset="0"/>
                        </a:rPr>
                        <a:t>Все остальные страны мира</a:t>
                      </a:r>
                      <a:endParaRPr lang="en-GB" sz="1600" dirty="0">
                        <a:solidFill>
                          <a:schemeClr val="tx2"/>
                        </a:solidFill>
                        <a:effectLst/>
                        <a:latin typeface="Arial" panose="020B0604020202020204" pitchFamily="34" charset="0"/>
                        <a:ea typeface="Calibri"/>
                        <a:cs typeface="Arial" panose="020B0604020202020204" pitchFamily="34" charset="0"/>
                      </a:endParaRPr>
                    </a:p>
                  </a:txBody>
                  <a:tcPr marL="99055" marR="99055" marT="45706" marB="45706" anchor="ctr"/>
                </a:tc>
              </a:tr>
            </a:tbl>
          </a:graphicData>
        </a:graphic>
      </p:graphicFrame>
      <p:sp>
        <p:nvSpPr>
          <p:cNvPr id="6" name="Title 1"/>
          <p:cNvSpPr>
            <a:spLocks noGrp="1"/>
          </p:cNvSpPr>
          <p:nvPr>
            <p:ph type="title"/>
          </p:nvPr>
        </p:nvSpPr>
        <p:spPr>
          <a:xfrm>
            <a:off x="0" y="1268416"/>
            <a:ext cx="9423400" cy="936625"/>
          </a:xfrm>
        </p:spPr>
        <p:txBody>
          <a:bodyPr/>
          <a:lstStyle/>
          <a:p>
            <a:pPr marL="4763" indent="-4763"/>
            <a:r>
              <a:rPr lang="ru-RU"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Международное сотрудничество</a:t>
            </a:r>
            <a:r>
              <a:rPr lang="fr-BE" altLang="en-US" sz="30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 </a:t>
            </a:r>
            <a:r>
              <a:rPr lang="fr-BE"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
            </a:r>
            <a:br>
              <a:rPr lang="fr-BE" altLang="en-US" sz="30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br>
            <a:r>
              <a:rPr lang="ru-RU" altLang="en-US" sz="25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Страны Программы</a:t>
            </a:r>
            <a:r>
              <a:rPr lang="fr-BE" altLang="en-US" sz="25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 </a:t>
            </a:r>
            <a:r>
              <a:rPr lang="fr-BE" altLang="en-US" sz="25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&amp; </a:t>
            </a:r>
            <a:r>
              <a:rPr lang="ru-RU" altLang="en-US" sz="250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Страны Партнеры</a:t>
            </a:r>
            <a:endParaRPr lang="en-GB" altLang="en-US" sz="250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9951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6</a:t>
            </a:fld>
            <a:endParaRPr lang="en-GB" sz="1000" dirty="0"/>
          </a:p>
        </p:txBody>
      </p:sp>
      <p:sp>
        <p:nvSpPr>
          <p:cNvPr id="7" name="Rounded Rectangle 6"/>
          <p:cNvSpPr/>
          <p:nvPr/>
        </p:nvSpPr>
        <p:spPr bwMode="auto">
          <a:xfrm>
            <a:off x="72000" y="2003200"/>
            <a:ext cx="9792000" cy="4536000"/>
          </a:xfrm>
          <a:prstGeom prst="roundRect">
            <a:avLst/>
          </a:prstGeom>
          <a:solidFill>
            <a:schemeClr val="accent3">
              <a:lumMod val="60000"/>
              <a:lumOff val="40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smtClean="0">
              <a:ln>
                <a:noFill/>
              </a:ln>
              <a:solidFill>
                <a:srgbClr val="FF0000"/>
              </a:solidFill>
              <a:effectLst/>
              <a:latin typeface="Verdana" pitchFamily="34" charset="0"/>
              <a:sym typeface="Webdings" pitchFamily="18" charset="2"/>
            </a:endParaRPr>
          </a:p>
        </p:txBody>
      </p:sp>
      <p:sp>
        <p:nvSpPr>
          <p:cNvPr id="8" name="Content Placeholder 2"/>
          <p:cNvSpPr>
            <a:spLocks noGrp="1"/>
          </p:cNvSpPr>
          <p:nvPr>
            <p:ph idx="1"/>
          </p:nvPr>
        </p:nvSpPr>
        <p:spPr>
          <a:xfrm>
            <a:off x="-101600" y="2201100"/>
            <a:ext cx="10007600" cy="4140200"/>
          </a:xfrm>
        </p:spPr>
        <p:txBody>
          <a:bodyPr anchor="ctr"/>
          <a:lstStyle/>
          <a:p>
            <a:pPr marL="533400" indent="-266700">
              <a:spcBef>
                <a:spcPts val="0"/>
              </a:spcBef>
              <a:spcAft>
                <a:spcPts val="0"/>
              </a:spcAft>
              <a:buClr>
                <a:srgbClr val="C00000"/>
              </a:buClr>
            </a:pPr>
            <a:r>
              <a:rPr lang="ru-RU" sz="2200" dirty="0">
                <a:solidFill>
                  <a:schemeClr val="tx2"/>
                </a:solidFill>
                <a:latin typeface="Arial" panose="020B0604020202020204" pitchFamily="34" charset="0"/>
                <a:ea typeface="Arial Unicode MS" pitchFamily="34" charset="-128"/>
                <a:cs typeface="Arial" panose="020B0604020202020204" pitchFamily="34" charset="0"/>
              </a:rPr>
              <a:t>Интегрированные международные магистерские программы отличного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качества для привлечения </a:t>
            </a:r>
            <a:r>
              <a:rPr lang="ru-RU" sz="2200" dirty="0">
                <a:solidFill>
                  <a:schemeClr val="tx2"/>
                </a:solidFill>
                <a:latin typeface="Arial" panose="020B0604020202020204" pitchFamily="34" charset="0"/>
                <a:ea typeface="Arial Unicode MS" pitchFamily="34" charset="-128"/>
                <a:cs typeface="Arial" panose="020B0604020202020204" pitchFamily="34" charset="0"/>
              </a:rPr>
              <a:t>самых лучших студентов по всему миру</a:t>
            </a:r>
            <a:endParaRPr lang="en-US" sz="2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33400" indent="-266700">
              <a:spcBef>
                <a:spcPts val="0"/>
              </a:spcBef>
              <a:spcAft>
                <a:spcPts val="0"/>
              </a:spcAft>
              <a:buClr>
                <a:srgbClr val="C00000"/>
              </a:buClr>
            </a:pP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Разработаны </a:t>
            </a:r>
            <a:r>
              <a:rPr lang="ru-RU" sz="2200" dirty="0">
                <a:solidFill>
                  <a:schemeClr val="tx2"/>
                </a:solidFill>
                <a:latin typeface="Arial" panose="020B0604020202020204" pitchFamily="34" charset="0"/>
                <a:ea typeface="Arial Unicode MS" pitchFamily="34" charset="-128"/>
                <a:cs typeface="Arial" panose="020B0604020202020204" pitchFamily="34" charset="0"/>
              </a:rPr>
              <a:t>и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предлагаются </a:t>
            </a:r>
            <a:r>
              <a:rPr lang="ru-RU" sz="2200" dirty="0">
                <a:solidFill>
                  <a:schemeClr val="tx2"/>
                </a:solidFill>
                <a:latin typeface="Arial" panose="020B0604020202020204" pitchFamily="34" charset="0"/>
                <a:ea typeface="Arial Unicode MS" pitchFamily="34" charset="-128"/>
                <a:cs typeface="Arial" panose="020B0604020202020204" pitchFamily="34" charset="0"/>
              </a:rPr>
              <a:t>консорциумом вузов из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Стран Программы и Стран Партнеров </a:t>
            </a:r>
            <a:r>
              <a:rPr lang="ru-RU" sz="2200" dirty="0">
                <a:solidFill>
                  <a:schemeClr val="tx2"/>
                </a:solidFill>
                <a:latin typeface="Arial" panose="020B0604020202020204" pitchFamily="34" charset="0"/>
                <a:ea typeface="Arial Unicode MS" pitchFamily="34" charset="-128"/>
                <a:cs typeface="Arial" panose="020B0604020202020204" pitchFamily="34" charset="0"/>
              </a:rPr>
              <a:t>(если применимо)</a:t>
            </a:r>
            <a:r>
              <a:rPr lang="en-US" sz="2200" dirty="0" smtClean="0">
                <a:solidFill>
                  <a:schemeClr val="tx2"/>
                </a:solidFill>
                <a:latin typeface="Arial" panose="020B0604020202020204" pitchFamily="34" charset="0"/>
                <a:ea typeface="Arial Unicode MS" pitchFamily="34" charset="-128"/>
                <a:cs typeface="Arial" panose="020B0604020202020204" pitchFamily="34" charset="0"/>
              </a:rPr>
              <a:t> </a:t>
            </a:r>
          </a:p>
          <a:p>
            <a:pPr marL="533400" indent="-266700">
              <a:spcBef>
                <a:spcPts val="0"/>
              </a:spcBef>
              <a:spcAft>
                <a:spcPts val="0"/>
              </a:spcAft>
              <a:buClr>
                <a:srgbClr val="C00000"/>
              </a:buClr>
            </a:pPr>
            <a:r>
              <a:rPr lang="ru-RU" altLang="en-US" sz="2200" dirty="0">
                <a:solidFill>
                  <a:schemeClr val="tx2"/>
                </a:solidFill>
                <a:latin typeface="Arial" panose="020B0604020202020204" pitchFamily="34" charset="0"/>
                <a:ea typeface="Arial Unicode MS" pitchFamily="34" charset="-128"/>
                <a:cs typeface="Arial" panose="020B0604020202020204" pitchFamily="34" charset="0"/>
              </a:rPr>
              <a:t>Продолжительность 12 - 18 - 24 месяцев (60 - 90 - 120 кредитов), </a:t>
            </a:r>
            <a:r>
              <a:rPr lang="ru-RU" altLang="en-US" sz="2200" dirty="0" smtClean="0">
                <a:solidFill>
                  <a:schemeClr val="tx2"/>
                </a:solidFill>
                <a:latin typeface="Arial" panose="020B0604020202020204" pitchFamily="34" charset="0"/>
                <a:ea typeface="Arial Unicode MS" pitchFamily="34" charset="-128"/>
                <a:cs typeface="Arial" panose="020B0604020202020204" pitchFamily="34" charset="0"/>
              </a:rPr>
              <a:t>подготовительный год на выбор </a:t>
            </a:r>
            <a:r>
              <a:rPr lang="ru-RU" altLang="en-US" sz="2200" dirty="0">
                <a:solidFill>
                  <a:schemeClr val="tx2"/>
                </a:solidFill>
                <a:latin typeface="Arial" panose="020B0604020202020204" pitchFamily="34" charset="0"/>
                <a:ea typeface="Arial Unicode MS" pitchFamily="34" charset="-128"/>
                <a:cs typeface="Arial" panose="020B0604020202020204" pitchFamily="34" charset="0"/>
              </a:rPr>
              <a:t>+ 3 </a:t>
            </a:r>
            <a:r>
              <a:rPr lang="ru-RU" altLang="en-US" sz="2200" dirty="0" smtClean="0">
                <a:solidFill>
                  <a:schemeClr val="tx2"/>
                </a:solidFill>
                <a:latin typeface="Arial" panose="020B0604020202020204" pitchFamily="34" charset="0"/>
                <a:ea typeface="Arial Unicode MS" pitchFamily="34" charset="-128"/>
                <a:cs typeface="Arial" panose="020B0604020202020204" pitchFamily="34" charset="0"/>
              </a:rPr>
              <a:t>набора </a:t>
            </a:r>
            <a:r>
              <a:rPr lang="ru-RU" altLang="en-US" sz="2200" dirty="0">
                <a:solidFill>
                  <a:schemeClr val="tx2"/>
                </a:solidFill>
                <a:latin typeface="Arial" panose="020B0604020202020204" pitchFamily="34" charset="0"/>
                <a:ea typeface="Arial Unicode MS" pitchFamily="34" charset="-128"/>
                <a:cs typeface="Arial" panose="020B0604020202020204" pitchFamily="34" charset="0"/>
              </a:rPr>
              <a:t>(5 лет максимум) </a:t>
            </a:r>
            <a:r>
              <a:rPr lang="ru-RU" altLang="en-US" sz="2200" dirty="0" smtClean="0">
                <a:solidFill>
                  <a:schemeClr val="tx2"/>
                </a:solidFill>
                <a:latin typeface="Arial" panose="020B0604020202020204" pitchFamily="34" charset="0"/>
                <a:ea typeface="Arial Unicode MS" pitchFamily="34" charset="-128"/>
                <a:cs typeface="Arial" panose="020B0604020202020204" pitchFamily="34" charset="0"/>
              </a:rPr>
              <a:t>– в рамках одного </a:t>
            </a:r>
            <a:r>
              <a:rPr lang="ru-RU" altLang="en-US" sz="2200" dirty="0" err="1" smtClean="0">
                <a:solidFill>
                  <a:schemeClr val="tx2"/>
                </a:solidFill>
                <a:latin typeface="Arial" panose="020B0604020202020204" pitchFamily="34" charset="0"/>
                <a:ea typeface="Arial Unicode MS" pitchFamily="34" charset="-128"/>
                <a:cs typeface="Arial" panose="020B0604020202020204" pitchFamily="34" charset="0"/>
              </a:rPr>
              <a:t>Грантового</a:t>
            </a:r>
            <a:r>
              <a:rPr lang="ru-RU" altLang="en-US" sz="2200" dirty="0" smtClean="0">
                <a:solidFill>
                  <a:schemeClr val="tx2"/>
                </a:solidFill>
                <a:latin typeface="Arial" panose="020B0604020202020204" pitchFamily="34" charset="0"/>
                <a:ea typeface="Arial Unicode MS" pitchFamily="34" charset="-128"/>
                <a:cs typeface="Arial" panose="020B0604020202020204" pitchFamily="34" charset="0"/>
              </a:rPr>
              <a:t> Соглашения</a:t>
            </a:r>
            <a:endParaRPr lang="en-US" sz="2200" dirty="0">
              <a:solidFill>
                <a:schemeClr val="tx2"/>
              </a:solidFill>
              <a:latin typeface="Arial" panose="020B0604020202020204" pitchFamily="34" charset="0"/>
              <a:ea typeface="Arial Unicode MS" pitchFamily="34" charset="-128"/>
              <a:cs typeface="Arial" panose="020B0604020202020204" pitchFamily="34" charset="0"/>
            </a:endParaRPr>
          </a:p>
          <a:p>
            <a:pPr marL="533400" indent="-266700">
              <a:spcBef>
                <a:spcPts val="0"/>
              </a:spcBef>
              <a:spcAft>
                <a:spcPts val="0"/>
              </a:spcAft>
              <a:buClr>
                <a:srgbClr val="C00000"/>
              </a:buClr>
            </a:pPr>
            <a:r>
              <a:rPr lang="ru-RU" sz="2200" dirty="0">
                <a:solidFill>
                  <a:schemeClr val="tx2"/>
                </a:solidFill>
                <a:latin typeface="Arial" panose="020B0604020202020204" pitchFamily="34" charset="0"/>
                <a:ea typeface="Arial Unicode MS" pitchFamily="34" charset="-128"/>
                <a:cs typeface="Arial" panose="020B0604020202020204" pitchFamily="34" charset="0"/>
              </a:rPr>
              <a:t>Обязательный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исследовательский период </a:t>
            </a:r>
            <a:r>
              <a:rPr lang="ru-RU" sz="2200" dirty="0">
                <a:solidFill>
                  <a:schemeClr val="tx2"/>
                </a:solidFill>
                <a:latin typeface="Arial" panose="020B0604020202020204" pitchFamily="34" charset="0"/>
                <a:ea typeface="Arial Unicode MS" pitchFamily="34" charset="-128"/>
                <a:cs typeface="Arial" panose="020B0604020202020204" pitchFamily="34" charset="0"/>
              </a:rPr>
              <a:t>по крайней мере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в 2 </a:t>
            </a:r>
            <a:r>
              <a:rPr lang="ru-RU" sz="2200" dirty="0">
                <a:solidFill>
                  <a:schemeClr val="tx2"/>
                </a:solidFill>
                <a:latin typeface="Arial" panose="020B0604020202020204" pitchFamily="34" charset="0"/>
                <a:ea typeface="Arial Unicode MS" pitchFamily="34" charset="-128"/>
                <a:cs typeface="Arial" panose="020B0604020202020204" pitchFamily="34" charset="0"/>
              </a:rPr>
              <a:t>разных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Странах Программы (</a:t>
            </a:r>
            <a:r>
              <a:rPr lang="ru-RU" sz="2200" i="1" dirty="0" smtClean="0">
                <a:solidFill>
                  <a:schemeClr val="tx2"/>
                </a:solidFill>
                <a:latin typeface="Arial" panose="020B0604020202020204" pitchFamily="34" charset="0"/>
                <a:ea typeface="Arial Unicode MS" pitchFamily="34" charset="-128"/>
                <a:cs typeface="Arial" panose="020B0604020202020204" pitchFamily="34" charset="0"/>
              </a:rPr>
              <a:t>нет виртуальной </a:t>
            </a:r>
            <a:r>
              <a:rPr lang="ru-RU" sz="2200" i="1" dirty="0">
                <a:solidFill>
                  <a:schemeClr val="tx2"/>
                </a:solidFill>
                <a:latin typeface="Arial" panose="020B0604020202020204" pitchFamily="34" charset="0"/>
                <a:ea typeface="Arial Unicode MS" pitchFamily="34" charset="-128"/>
                <a:cs typeface="Arial" panose="020B0604020202020204" pitchFamily="34" charset="0"/>
              </a:rPr>
              <a:t>мобильности</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a:t>
            </a:r>
            <a:endParaRPr lang="en-US" sz="2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33400" indent="-266700">
              <a:spcBef>
                <a:spcPts val="0"/>
              </a:spcBef>
              <a:spcAft>
                <a:spcPts val="0"/>
              </a:spcAft>
              <a:buClr>
                <a:srgbClr val="C00000"/>
              </a:buClr>
            </a:pPr>
            <a:r>
              <a:rPr lang="ru-RU" sz="2200" dirty="0">
                <a:solidFill>
                  <a:schemeClr val="tx2"/>
                </a:solidFill>
                <a:latin typeface="Arial" panose="020B0604020202020204" pitchFamily="34" charset="0"/>
                <a:ea typeface="Arial Unicode MS" pitchFamily="34" charset="-128"/>
                <a:cs typeface="Arial" panose="020B0604020202020204" pitchFamily="34" charset="0"/>
              </a:rPr>
              <a:t>Полностью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признаваемые </a:t>
            </a:r>
            <a:r>
              <a:rPr lang="ru-RU" sz="2200" dirty="0">
                <a:solidFill>
                  <a:schemeClr val="tx2"/>
                </a:solidFill>
                <a:latin typeface="Arial" panose="020B0604020202020204" pitchFamily="34" charset="0"/>
                <a:ea typeface="Arial Unicode MS" pitchFamily="34" charset="-128"/>
                <a:cs typeface="Arial" panose="020B0604020202020204" pitchFamily="34" charset="0"/>
              </a:rPr>
              <a:t>и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аккредитуемые </a:t>
            </a:r>
            <a:r>
              <a:rPr lang="ru-RU" sz="2200" dirty="0">
                <a:solidFill>
                  <a:schemeClr val="tx2"/>
                </a:solidFill>
                <a:latin typeface="Arial" panose="020B0604020202020204" pitchFamily="34" charset="0"/>
                <a:ea typeface="Arial Unicode MS" pitchFamily="34" charset="-128"/>
                <a:cs typeface="Arial" panose="020B0604020202020204" pitchFamily="34" charset="0"/>
              </a:rPr>
              <a:t>совместные </a:t>
            </a:r>
            <a:r>
              <a:rPr lang="ru-RU" sz="2200" dirty="0" smtClean="0">
                <a:solidFill>
                  <a:schemeClr val="tx2"/>
                </a:solidFill>
                <a:latin typeface="Arial" panose="020B0604020202020204" pitchFamily="34" charset="0"/>
                <a:ea typeface="Arial Unicode MS" pitchFamily="34" charset="-128"/>
                <a:cs typeface="Arial" panose="020B0604020202020204" pitchFamily="34" charset="0"/>
              </a:rPr>
              <a:t>/ множественные степени</a:t>
            </a:r>
            <a:endParaRPr lang="es-ES" sz="2200" dirty="0" smtClean="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9" name="Title 1"/>
          <p:cNvSpPr>
            <a:spLocks noGrp="1"/>
          </p:cNvSpPr>
          <p:nvPr>
            <p:ph type="title"/>
          </p:nvPr>
        </p:nvSpPr>
        <p:spPr>
          <a:xfrm>
            <a:off x="298450" y="993775"/>
            <a:ext cx="8915400" cy="936625"/>
          </a:xfrm>
        </p:spPr>
        <p:txBody>
          <a:bodyPr/>
          <a:lstStyle/>
          <a:p>
            <a:r>
              <a:rPr lang="ru-RU"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rPr>
              <a:t>Структура ЭМ СМС</a:t>
            </a:r>
            <a:endParaRPr lang="es-E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427266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495302" y="1353642"/>
            <a:ext cx="8686800" cy="510778"/>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chemeClr val="tx2"/>
              </a:solidFill>
              <a:effectLst/>
              <a:latin typeface="Verdana" pitchFamily="34" charset="0"/>
              <a:sym typeface="Webdings" pitchFamily="18" charset="2"/>
            </a:endParaRPr>
          </a:p>
        </p:txBody>
      </p:sp>
      <p:sp>
        <p:nvSpPr>
          <p:cNvPr id="17410" name="Title 1"/>
          <p:cNvSpPr>
            <a:spLocks noGrp="1"/>
          </p:cNvSpPr>
          <p:nvPr>
            <p:ph type="title"/>
          </p:nvPr>
        </p:nvSpPr>
        <p:spPr>
          <a:xfrm>
            <a:off x="584204" y="1241971"/>
            <a:ext cx="8763000" cy="726554"/>
          </a:xfrm>
        </p:spPr>
        <p:txBody>
          <a:bodyPr/>
          <a:lstStyle/>
          <a:p>
            <a:pPr algn="ctr" eaLnBrk="1" hangingPunct="1">
              <a:defRPr/>
            </a:pPr>
            <a:r>
              <a:rPr lang="fr-BE" altLang="en-US" dirty="0" smtClean="0">
                <a:solidFill>
                  <a:schemeClr val="tx2"/>
                </a:solidFill>
                <a:latin typeface="Arial" panose="020B0604020202020204" pitchFamily="34" charset="0"/>
                <a:cs typeface="Arial" panose="020B0604020202020204" pitchFamily="34" charset="0"/>
              </a:rPr>
              <a:t/>
            </a:r>
            <a:br>
              <a:rPr lang="fr-BE" altLang="en-US" dirty="0" smtClean="0">
                <a:solidFill>
                  <a:schemeClr val="tx2"/>
                </a:solidFill>
                <a:latin typeface="Arial" panose="020B0604020202020204" pitchFamily="34" charset="0"/>
                <a:cs typeface="Arial" panose="020B0604020202020204" pitchFamily="34" charset="0"/>
              </a:rPr>
            </a:br>
            <a:r>
              <a:rPr lang="fr-BE" altLang="en-US" dirty="0">
                <a:solidFill>
                  <a:schemeClr val="tx2"/>
                </a:solidFill>
                <a:latin typeface="Arial" panose="020B0604020202020204" pitchFamily="34" charset="0"/>
                <a:cs typeface="Arial" panose="020B0604020202020204" pitchFamily="34" charset="0"/>
              </a:rPr>
              <a:t/>
            </a:r>
            <a:br>
              <a:rPr lang="fr-BE" altLang="en-US" dirty="0">
                <a:solidFill>
                  <a:schemeClr val="tx2"/>
                </a:solidFill>
                <a:latin typeface="Arial" panose="020B0604020202020204" pitchFamily="34" charset="0"/>
                <a:cs typeface="Arial" panose="020B0604020202020204" pitchFamily="34" charset="0"/>
              </a:rPr>
            </a:br>
            <a:r>
              <a:rPr lang="fr-BE" altLang="en-US" dirty="0" smtClean="0">
                <a:solidFill>
                  <a:schemeClr val="tx2"/>
                </a:solidFill>
                <a:latin typeface="Arial" panose="020B0604020202020204" pitchFamily="34" charset="0"/>
                <a:cs typeface="Arial" panose="020B0604020202020204" pitchFamily="34" charset="0"/>
              </a:rPr>
              <a:t/>
            </a:r>
            <a:br>
              <a:rPr lang="fr-BE" altLang="en-US" dirty="0" smtClean="0">
                <a:solidFill>
                  <a:schemeClr val="tx2"/>
                </a:solidFill>
                <a:latin typeface="Arial" panose="020B0604020202020204" pitchFamily="34" charset="0"/>
                <a:cs typeface="Arial" panose="020B0604020202020204" pitchFamily="34" charset="0"/>
              </a:rPr>
            </a:br>
            <a:r>
              <a:rPr lang="ru-RU"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ЭМ СМС</a:t>
            </a:r>
            <a:r>
              <a:rPr lang="fr-BE"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 </a:t>
            </a:r>
            <a:r>
              <a:rPr lang="ru-RU"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главные цели</a:t>
            </a:r>
            <a:r>
              <a:rPr lang="en-GB" altLang="en-US" sz="3000" kern="1200" dirty="0">
                <a:solidFill>
                  <a:schemeClr val="tx2"/>
                </a:solidFill>
                <a:latin typeface="Arial" panose="020B0604020202020204" pitchFamily="34" charset="0"/>
                <a:ea typeface="Arial Unicode MS" pitchFamily="34" charset="-128"/>
                <a:cs typeface="Arial" panose="020B0604020202020204" pitchFamily="34" charset="0"/>
              </a:rPr>
              <a:t/>
            </a:r>
            <a:br>
              <a:rPr lang="en-GB" altLang="en-US" sz="3000" kern="1200" dirty="0">
                <a:solidFill>
                  <a:schemeClr val="tx2"/>
                </a:solidFill>
                <a:latin typeface="Arial" panose="020B0604020202020204" pitchFamily="34" charset="0"/>
                <a:ea typeface="Arial Unicode MS" pitchFamily="34" charset="-128"/>
                <a:cs typeface="Arial" panose="020B0604020202020204" pitchFamily="34" charset="0"/>
              </a:rPr>
            </a:br>
            <a:r>
              <a:rPr lang="en-GB" altLang="en-US" sz="3000" kern="1200" dirty="0">
                <a:solidFill>
                  <a:schemeClr val="tx2"/>
                </a:solidFill>
                <a:latin typeface="Arial" panose="020B0604020202020204" pitchFamily="34" charset="0"/>
                <a:ea typeface="Arial Unicode MS" pitchFamily="34" charset="-128"/>
                <a:cs typeface="Arial" panose="020B0604020202020204" pitchFamily="34" charset="0"/>
              </a:rPr>
              <a:t/>
            </a:r>
            <a:br>
              <a:rPr lang="en-GB" altLang="en-US" sz="3000" kern="1200" dirty="0">
                <a:solidFill>
                  <a:schemeClr val="tx2"/>
                </a:solidFill>
                <a:latin typeface="Arial" panose="020B0604020202020204" pitchFamily="34" charset="0"/>
                <a:ea typeface="Arial Unicode MS" pitchFamily="34" charset="-128"/>
                <a:cs typeface="Arial" panose="020B0604020202020204" pitchFamily="34" charset="0"/>
              </a:rPr>
            </a:br>
            <a:r>
              <a:rPr lang="fr-BE" altLang="en-US" dirty="0" smtClean="0">
                <a:solidFill>
                  <a:schemeClr val="tx2"/>
                </a:solidFill>
                <a:latin typeface="Arial" panose="020B0604020202020204" pitchFamily="34" charset="0"/>
                <a:cs typeface="Arial" panose="020B0604020202020204" pitchFamily="34" charset="0"/>
              </a:rPr>
              <a:t/>
            </a:r>
            <a:br>
              <a:rPr lang="fr-BE" altLang="en-US" dirty="0" smtClean="0">
                <a:solidFill>
                  <a:schemeClr val="tx2"/>
                </a:solidFill>
                <a:latin typeface="Arial" panose="020B0604020202020204" pitchFamily="34" charset="0"/>
                <a:cs typeface="Arial" panose="020B0604020202020204" pitchFamily="34" charset="0"/>
              </a:rPr>
            </a:br>
            <a:endParaRPr lang="en-GB" altLang="en-US" sz="3000" kern="1200" dirty="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17411" name="Content Placeholder 2"/>
          <p:cNvSpPr>
            <a:spLocks noGrp="1"/>
          </p:cNvSpPr>
          <p:nvPr>
            <p:ph idx="1"/>
          </p:nvPr>
        </p:nvSpPr>
        <p:spPr>
          <a:xfrm>
            <a:off x="3177" y="1993900"/>
            <a:ext cx="9902823" cy="4470400"/>
          </a:xfrm>
        </p:spPr>
        <p:txBody>
          <a:bodyPr anchor="ctr"/>
          <a:lstStyle/>
          <a:p>
            <a:pPr marL="539750" lvl="1" indent="-358775">
              <a:spcBef>
                <a:spcPct val="50000"/>
              </a:spcBef>
              <a:buClr>
                <a:srgbClr val="C00000"/>
              </a:buClr>
              <a:buSzPct val="90000"/>
              <a:buFont typeface="Wingdings" pitchFamily="2" charset="2"/>
              <a:buChar char="ü"/>
              <a:defRPr/>
            </a:pP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Повышение качества, инновации,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совершенство</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интернационализация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вузов</a:t>
            </a:r>
            <a:endParaRPr lang="en-GB"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539750" lvl="1" indent="-358775">
              <a:spcBef>
                <a:spcPct val="50000"/>
              </a:spcBef>
              <a:buClr>
                <a:srgbClr val="C00000"/>
              </a:buClr>
              <a:buSzPct val="90000"/>
              <a:buFont typeface="Wingdings" pitchFamily="2" charset="2"/>
              <a:buChar char="ü"/>
              <a:defRPr/>
            </a:pP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Повышение качества и привлекательности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Европейского пространства высшего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образования (напр. Ереванское Коммюнике)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поддержка</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Внешней Политики ЕС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 области высшего образования,</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с предложением полных стипендий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лучшим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студентам магистратуры по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всему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миру</a:t>
            </a:r>
            <a:endParaRPr lang="en-GB"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539750" lvl="1" indent="-358775">
              <a:spcBef>
                <a:spcPct val="50000"/>
              </a:spcBef>
              <a:buClr>
                <a:srgbClr val="C00000"/>
              </a:buClr>
              <a:buSzPct val="90000"/>
              <a:buFont typeface="Wingdings" pitchFamily="2" charset="2"/>
              <a:buChar char="ü"/>
              <a:defRPr/>
            </a:pP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Улучшение компетенций, навыков,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возможности трудоустройства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выпускников-магистров</a:t>
            </a:r>
            <a:endParaRPr lang="en-GB"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a:p>
            <a:pPr marL="539750" lvl="1" indent="-358775">
              <a:spcBef>
                <a:spcPct val="50000"/>
              </a:spcBef>
              <a:buClr>
                <a:srgbClr val="C00000"/>
              </a:buClr>
              <a:buSzPct val="90000"/>
              <a:buFont typeface="Wingdings" pitchFamily="2" charset="2"/>
              <a:buChar char="ü"/>
              <a:defRPr/>
            </a:pP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Повышение актуальности </a:t>
            </a:r>
            <a:r>
              <a:rPr lang="ru-RU"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для</a:t>
            </a:r>
            <a:r>
              <a:rPr lang="ru-RU" altLang="en-US" b="1"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 рынка труда </a:t>
            </a:r>
            <a:r>
              <a:rPr lang="ru-RU" altLang="en-US"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посредством возросшего </a:t>
            </a:r>
            <a:r>
              <a:rPr lang="ru-RU" altLang="en-US" b="1" kern="1200" dirty="0" smtClean="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rPr>
              <a:t>вовлечения работодателей</a:t>
            </a:r>
            <a:endParaRPr lang="en-GB" altLang="en-US" kern="1200" dirty="0">
              <a:solidFill>
                <a:schemeClr val="tx2"/>
              </a:solidFill>
              <a:latin typeface="Arial" panose="020B0604020202020204" pitchFamily="34" charset="0"/>
              <a:ea typeface="Arial Unicode MS" pitchFamily="34" charset="-128"/>
              <a:cs typeface="Arial" panose="020B0604020202020204" pitchFamily="34" charset="0"/>
              <a:sym typeface="Webdings" pitchFamily="18" charset="2"/>
            </a:endParaRPr>
          </a:p>
        </p:txBody>
      </p:sp>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7</a:t>
            </a:fld>
            <a:endParaRPr lang="en-GB" sz="1000" dirty="0"/>
          </a:p>
        </p:txBody>
      </p:sp>
    </p:spTree>
    <p:extLst>
      <p:ext uri="{BB962C8B-B14F-4D97-AF65-F5344CB8AC3E}">
        <p14:creationId xmlns:p14="http://schemas.microsoft.com/office/powerpoint/2010/main" val="229897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622300" y="1382911"/>
            <a:ext cx="8839200" cy="510778"/>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chemeClr val="tx2"/>
              </a:solidFill>
              <a:effectLst/>
              <a:latin typeface="Arial" panose="020B0604020202020204" pitchFamily="34" charset="0"/>
              <a:sym typeface="Webdings" pitchFamily="18" charset="2"/>
            </a:endParaRPr>
          </a:p>
        </p:txBody>
      </p:sp>
      <p:sp>
        <p:nvSpPr>
          <p:cNvPr id="35842" name="Title 1"/>
          <p:cNvSpPr>
            <a:spLocks noGrp="1"/>
          </p:cNvSpPr>
          <p:nvPr>
            <p:ph type="title"/>
          </p:nvPr>
        </p:nvSpPr>
        <p:spPr>
          <a:xfrm>
            <a:off x="381000" y="1230114"/>
            <a:ext cx="9080500" cy="763786"/>
          </a:xfrm>
        </p:spPr>
        <p:txBody>
          <a:bodyPr/>
          <a:lstStyle/>
          <a:p>
            <a:pPr algn="ctr" eaLnBrk="1" hangingPunct="1"/>
            <a:r>
              <a:rPr lang="ru-RU"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ЭМ СМС</a:t>
            </a:r>
            <a:r>
              <a:rPr lang="en-GB"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 </a:t>
            </a:r>
            <a:r>
              <a:rPr lang="ru-RU"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основные характеристики </a:t>
            </a:r>
            <a:r>
              <a:rPr lang="en-GB"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(1)</a:t>
            </a:r>
            <a:endParaRPr lang="en-GB"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17411" name="Content Placeholder 2"/>
          <p:cNvSpPr>
            <a:spLocks noGrp="1"/>
          </p:cNvSpPr>
          <p:nvPr>
            <p:ph idx="1"/>
          </p:nvPr>
        </p:nvSpPr>
        <p:spPr>
          <a:xfrm>
            <a:off x="0" y="2146300"/>
            <a:ext cx="9906000" cy="4457700"/>
          </a:xfrm>
        </p:spPr>
        <p:txBody>
          <a:bodyPr anchor="ctr"/>
          <a:lstStyle/>
          <a:p>
            <a:pPr marL="539750" lvl="1" indent="-358775">
              <a:spcBef>
                <a:spcPct val="50000"/>
              </a:spcBef>
              <a:buClr>
                <a:srgbClr val="C00000"/>
              </a:buClr>
              <a:buSzPct val="90000"/>
              <a:buFont typeface="Wingdings" pitchFamily="2" charset="2"/>
              <a:buChar char="§"/>
              <a:defRPr/>
            </a:pPr>
            <a:r>
              <a:rPr lang="ru-RU"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Привлекательность и совершенство</a:t>
            </a:r>
            <a:r>
              <a:rPr lang="en-GB"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очень высокая избирательность ЭМ СМС</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отбираются и финансируются только наилучшие совместные магистерские программы</a:t>
            </a:r>
            <a:endPar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en-GB" sz="2600" b="1" i="1"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sz="2600" b="1" i="1" kern="1200" dirty="0" smtClean="0">
                <a:solidFill>
                  <a:schemeClr val="tx2"/>
                </a:solidFill>
                <a:latin typeface="Arial" panose="020B0604020202020204" pitchFamily="34" charset="0"/>
                <a:ea typeface="Arial Unicode MS" pitchFamily="34" charset="-128"/>
                <a:cs typeface="Arial" panose="020B0604020202020204" pitchFamily="34" charset="0"/>
              </a:rPr>
              <a:t>Объединённость</a:t>
            </a:r>
            <a:r>
              <a:rPr lang="en-GB" sz="2600" b="1" i="1" u="sng"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en-GB" sz="2600" b="1" i="1" kern="1200" dirty="0" smtClean="0">
                <a:solidFill>
                  <a:schemeClr val="tx2"/>
                </a:solidFill>
                <a:latin typeface="Arial" panose="020B0604020202020204" pitchFamily="34" charset="0"/>
                <a:ea typeface="Arial Unicode MS" pitchFamily="34" charset="-128"/>
                <a:cs typeface="Arial" panose="020B0604020202020204" pitchFamily="34" charset="0"/>
              </a:rPr>
              <a:t> – </a:t>
            </a:r>
            <a:r>
              <a:rPr lang="ru-RU" sz="2600" i="1" kern="1200" dirty="0" smtClean="0">
                <a:solidFill>
                  <a:schemeClr val="tx2"/>
                </a:solidFill>
                <a:latin typeface="Arial" panose="020B0604020202020204" pitchFamily="34" charset="0"/>
                <a:ea typeface="Arial Unicode MS" pitchFamily="34" charset="-128"/>
                <a:cs typeface="Arial" panose="020B0604020202020204" pitchFamily="34" charset="0"/>
              </a:rPr>
              <a:t>интеграция дизайна и структуры курса, признания/аккредитации степеней</a:t>
            </a:r>
            <a:endParaRPr lang="en-GB" sz="26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Поощряются необязательные совместные степени </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степени с двойным и множественным дипломом)</a:t>
            </a:r>
            <a:endPar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Объединение академических и рыночных потребностей </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транс дисциплинарный подход</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трудоустройство выпускников</a:t>
            </a:r>
            <a:endPar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endParaRPr>
          </a:p>
        </p:txBody>
      </p:sp>
      <p:sp>
        <p:nvSpPr>
          <p:cNvPr id="6"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8</a:t>
            </a:fld>
            <a:endParaRPr lang="en-GB" sz="1000" dirty="0"/>
          </a:p>
        </p:txBody>
      </p:sp>
    </p:spTree>
    <p:extLst>
      <p:ext uri="{BB962C8B-B14F-4D97-AF65-F5344CB8AC3E}">
        <p14:creationId xmlns:p14="http://schemas.microsoft.com/office/powerpoint/2010/main" val="16995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609600" y="1379736"/>
            <a:ext cx="8851900" cy="510778"/>
          </a:xfrm>
          <a:prstGeom prst="roundRect">
            <a:avLst/>
          </a:prstGeom>
          <a:solidFill>
            <a:schemeClr val="accent3">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2400" b="0" i="0" u="none" strike="noStrike" cap="none" normalizeH="0" baseline="0" dirty="0" smtClean="0">
              <a:ln>
                <a:noFill/>
              </a:ln>
              <a:solidFill>
                <a:schemeClr val="tx2"/>
              </a:solidFill>
              <a:effectLst/>
              <a:latin typeface="Verdana" pitchFamily="34" charset="0"/>
              <a:sym typeface="Webdings" pitchFamily="18" charset="2"/>
            </a:endParaRPr>
          </a:p>
        </p:txBody>
      </p:sp>
      <p:sp>
        <p:nvSpPr>
          <p:cNvPr id="35842" name="Title 1"/>
          <p:cNvSpPr>
            <a:spLocks noGrp="1"/>
          </p:cNvSpPr>
          <p:nvPr>
            <p:ph type="title"/>
          </p:nvPr>
        </p:nvSpPr>
        <p:spPr>
          <a:xfrm>
            <a:off x="393700" y="1273175"/>
            <a:ext cx="8839200" cy="663575"/>
          </a:xfrm>
        </p:spPr>
        <p:txBody>
          <a:bodyPr/>
          <a:lstStyle/>
          <a:p>
            <a:pPr algn="ctr" eaLnBrk="1" hangingPunct="1"/>
            <a:r>
              <a:rPr lang="ru-RU"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ЭМ СМС</a:t>
            </a:r>
            <a:r>
              <a:rPr lang="en-GB"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 </a:t>
            </a:r>
            <a:r>
              <a:rPr lang="ru-RU"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основные характеристики</a:t>
            </a:r>
            <a:r>
              <a:rPr lang="en-GB" altLang="en-US" sz="300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(2)</a:t>
            </a:r>
            <a:endParaRPr lang="en-GB" altLang="en-US" sz="3000" spc="180" dirty="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
        <p:nvSpPr>
          <p:cNvPr id="17411" name="Content Placeholder 2"/>
          <p:cNvSpPr>
            <a:spLocks noGrp="1"/>
          </p:cNvSpPr>
          <p:nvPr>
            <p:ph idx="1"/>
          </p:nvPr>
        </p:nvSpPr>
        <p:spPr>
          <a:xfrm>
            <a:off x="0" y="2082800"/>
            <a:ext cx="9906000" cy="4635500"/>
          </a:xfrm>
        </p:spPr>
        <p:txBody>
          <a:bodyPr anchor="ctr"/>
          <a:lstStyle/>
          <a:p>
            <a:pPr marL="539750" lvl="1" indent="-358775">
              <a:spcBef>
                <a:spcPct val="50000"/>
              </a:spcBef>
              <a:buClr>
                <a:srgbClr val="C00000"/>
              </a:buClr>
              <a:buSzPct val="90000"/>
              <a:buFont typeface="Wingdings" pitchFamily="2" charset="2"/>
              <a:buChar char="§"/>
              <a:defRPr/>
            </a:pPr>
            <a:r>
              <a:rPr lang="ru-RU"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Предоставление полных стипендий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для самых лучших студентов по всему миру, приоритет отдается студентам из партнерских стран </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минимум </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75 </a:t>
            </a:r>
            <a:r>
              <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rPr>
              <a:t>%)</a:t>
            </a:r>
          </a:p>
          <a:p>
            <a:pPr marL="539750" lvl="1" indent="-358775">
              <a:spcBef>
                <a:spcPct val="50000"/>
              </a:spcBef>
              <a:buClr>
                <a:srgbClr val="C00000"/>
              </a:buClr>
              <a:buSzPct val="90000"/>
              <a:buFont typeface="Wingdings" pitchFamily="2" charset="2"/>
              <a:buChar char="§"/>
              <a:defRPr/>
            </a:pPr>
            <a:r>
              <a:rPr lang="ru-RU"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Приглашенные исследователи</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лекторы вносят свой вклад в преподавание/обучение/исследование</a:t>
            </a:r>
            <a:endPar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Узнаваемость во всем мире </a:t>
            </a:r>
            <a:endParaRPr lang="en-GB"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Устойчивость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после завершения финансирования ЕС</a:t>
            </a:r>
            <a:endParaRPr lang="fr-BE"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endParaRPr>
          </a:p>
          <a:p>
            <a:pPr marL="539750" lvl="1" indent="-358775">
              <a:spcBef>
                <a:spcPct val="50000"/>
              </a:spcBef>
              <a:buClr>
                <a:srgbClr val="C00000"/>
              </a:buClr>
              <a:buSzPct val="90000"/>
              <a:buFont typeface="Wingdings" pitchFamily="2" charset="2"/>
              <a:buChar char="§"/>
              <a:defRPr/>
            </a:pPr>
            <a:r>
              <a:rPr lang="ru-RU" altLang="en-US" sz="2600" b="1" kern="1200" dirty="0" smtClean="0">
                <a:solidFill>
                  <a:schemeClr val="tx2"/>
                </a:solidFill>
                <a:latin typeface="Arial" panose="020B0604020202020204" pitchFamily="34" charset="0"/>
                <a:ea typeface="Arial Unicode MS" pitchFamily="34" charset="-128"/>
                <a:cs typeface="Arial" panose="020B0604020202020204" pitchFamily="34" charset="0"/>
              </a:rPr>
              <a:t>Центральное управление </a:t>
            </a:r>
            <a:r>
              <a:rPr lang="ru-RU"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Агентством (Брюссель) в координации с ЕК</a:t>
            </a:r>
            <a:r>
              <a:rPr lang="en-GB" altLang="en-US" sz="2600" kern="1200" dirty="0" smtClean="0">
                <a:solidFill>
                  <a:schemeClr val="tx2"/>
                </a:solidFill>
                <a:latin typeface="Arial" panose="020B0604020202020204" pitchFamily="34" charset="0"/>
                <a:ea typeface="Arial Unicode MS" pitchFamily="34" charset="-128"/>
                <a:cs typeface="Arial" panose="020B0604020202020204" pitchFamily="34" charset="0"/>
              </a:rPr>
              <a:t> / DG </a:t>
            </a:r>
            <a:r>
              <a:rPr lang="en-GB" altLang="en-US" sz="2600" kern="1200" dirty="0">
                <a:solidFill>
                  <a:schemeClr val="tx2"/>
                </a:solidFill>
                <a:latin typeface="Arial" panose="020B0604020202020204" pitchFamily="34" charset="0"/>
                <a:ea typeface="Arial Unicode MS" pitchFamily="34" charset="-128"/>
                <a:cs typeface="Arial" panose="020B0604020202020204" pitchFamily="34" charset="0"/>
              </a:rPr>
              <a:t>EAC</a:t>
            </a:r>
          </a:p>
          <a:p>
            <a:pPr marL="539750" lvl="1" indent="-358775">
              <a:spcBef>
                <a:spcPct val="50000"/>
              </a:spcBef>
              <a:buClr>
                <a:schemeClr val="accent3">
                  <a:lumMod val="75000"/>
                </a:schemeClr>
              </a:buClr>
              <a:buSzPct val="90000"/>
              <a:buFont typeface="Wingdings" pitchFamily="2" charset="2"/>
              <a:buChar char="§"/>
              <a:defRPr/>
            </a:pPr>
            <a:endParaRPr lang="en-GB" altLang="en-US" sz="2600" b="1" kern="1200" dirty="0">
              <a:solidFill>
                <a:schemeClr val="tx2"/>
              </a:solidFill>
              <a:latin typeface="Arial" panose="020B0604020202020204" pitchFamily="34" charset="0"/>
              <a:ea typeface="+mn-ea"/>
              <a:cs typeface="Arial" panose="020B0604020202020204" pitchFamily="34" charset="0"/>
            </a:endParaRPr>
          </a:p>
        </p:txBody>
      </p:sp>
      <p:sp>
        <p:nvSpPr>
          <p:cNvPr id="7" name="Slide Number Placeholder 3"/>
          <p:cNvSpPr>
            <a:spLocks noGrp="1"/>
          </p:cNvSpPr>
          <p:nvPr>
            <p:ph type="sldNum" sz="quarter" idx="12"/>
          </p:nvPr>
        </p:nvSpPr>
        <p:spPr>
          <a:xfrm>
            <a:off x="9461501" y="6426200"/>
            <a:ext cx="457042" cy="423666"/>
          </a:xfrm>
        </p:spPr>
        <p:txBody>
          <a:bodyPr anchor="ctr"/>
          <a:lstStyle/>
          <a:p>
            <a:pPr algn="ctr">
              <a:defRPr/>
            </a:pPr>
            <a:fld id="{27349BAE-6A15-444E-8485-A170D5234E2A}" type="slidenum">
              <a:rPr lang="en-GB" sz="1000" smtClean="0"/>
              <a:pPr algn="ctr">
                <a:defRPr/>
              </a:pPr>
              <a:t>9</a:t>
            </a:fld>
            <a:endParaRPr lang="en-GB" sz="1000" dirty="0"/>
          </a:p>
        </p:txBody>
      </p:sp>
    </p:spTree>
    <p:extLst>
      <p:ext uri="{BB962C8B-B14F-4D97-AF65-F5344CB8AC3E}">
        <p14:creationId xmlns:p14="http://schemas.microsoft.com/office/powerpoint/2010/main" val="238776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rasmus+_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60000"/>
            <a:lumOff val="40000"/>
          </a:schemeClr>
        </a:solidFill>
        <a:ln w="2857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2400" b="0" i="0" u="none" strike="noStrike" cap="none" normalizeH="0" baseline="0" smtClean="0">
            <a:ln>
              <a:noFill/>
            </a:ln>
            <a:solidFill>
              <a:srgbClr val="FF0000"/>
            </a:solidFill>
            <a:effectLst/>
            <a:latin typeface="Verdana" pitchFamily="34" charset="0"/>
            <a:sym typeface="Webdings" pitchFamily="18" charset="2"/>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0" i="0" u="none" strike="noStrike" cap="none" normalizeH="0" baseline="0" smtClean="0">
            <a:ln>
              <a:noFill/>
            </a:ln>
            <a:solidFill>
              <a:srgbClr val="FF0000"/>
            </a:solidFill>
            <a:effectLst/>
            <a:latin typeface="Verdana" pitchFamily="34" charset="0"/>
            <a:sym typeface="Webdings" pitchFamily="18" charset="2"/>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CA58AFA150E14186F82329272FF7A8" ma:contentTypeVersion="3" ma:contentTypeDescription="Create a new document." ma:contentTypeScope="" ma:versionID="ae82fe2decaedfe0477810f6be5888a1">
  <xsd:schema xmlns:xsd="http://www.w3.org/2001/XMLSchema" xmlns:xs="http://www.w3.org/2001/XMLSchema" xmlns:p="http://schemas.microsoft.com/office/2006/metadata/properties" targetNamespace="http://schemas.microsoft.com/office/2006/metadata/properties" ma:root="true" ma:fieldsID="1e5db682b37e7972ee8b6ef4a5d8441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4A2331-3524-4F5D-87DA-0A2F32DDDBB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F62ED66A-7D25-4211-AC4D-9413F8A2E8FD}">
  <ds:schemaRefs>
    <ds:schemaRef ds:uri="http://schemas.microsoft.com/sharepoint/v3/contenttype/forms"/>
  </ds:schemaRefs>
</ds:datastoreItem>
</file>

<file path=customXml/itemProps3.xml><?xml version="1.0" encoding="utf-8"?>
<ds:datastoreItem xmlns:ds="http://schemas.openxmlformats.org/officeDocument/2006/customXml" ds:itemID="{EE018084-0CEE-434C-8915-294FC1417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Erasmus+_en</Template>
  <TotalTime>5810</TotalTime>
  <Words>4000</Words>
  <Application>Microsoft Office PowerPoint</Application>
  <PresentationFormat>Лист A4 (210x297 мм)</PresentationFormat>
  <Paragraphs>657</Paragraphs>
  <Slides>42</Slides>
  <Notes>41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42</vt:i4>
      </vt:variant>
    </vt:vector>
  </HeadingPairs>
  <TitlesOfParts>
    <vt:vector size="52" baseType="lpstr">
      <vt:lpstr>Arial Unicode MS</vt:lpstr>
      <vt:lpstr>Arial</vt:lpstr>
      <vt:lpstr>Calibri</vt:lpstr>
      <vt:lpstr>Comic Sans MS</vt:lpstr>
      <vt:lpstr>Consolas</vt:lpstr>
      <vt:lpstr>Verdana</vt:lpstr>
      <vt:lpstr>Webdings</vt:lpstr>
      <vt:lpstr>Wingdings</vt:lpstr>
      <vt:lpstr>Erasmus+_en</vt:lpstr>
      <vt:lpstr>Default Design</vt:lpstr>
      <vt:lpstr>Презентация PowerPoint</vt:lpstr>
      <vt:lpstr>СОДЕРЖАНИЕ</vt:lpstr>
      <vt:lpstr>Презентация PowerPoint</vt:lpstr>
      <vt:lpstr>Презентация PowerPoint</vt:lpstr>
      <vt:lpstr>Международное сотрудничество:  Страны Программы &amp; Страны Партнеры</vt:lpstr>
      <vt:lpstr>Структура ЭМ СМС</vt:lpstr>
      <vt:lpstr>   ЭМ СМС – главные цели   </vt:lpstr>
      <vt:lpstr>ЭМ СМС – основные характеристики (1)</vt:lpstr>
      <vt:lpstr>ЭМ СМС – основные характеристики(2)</vt:lpstr>
      <vt:lpstr>Презентация PowerPoint</vt:lpstr>
      <vt:lpstr>Презентация PowerPoint</vt:lpstr>
      <vt:lpstr>Презентация PowerPoint</vt:lpstr>
      <vt:lpstr>Извлеченные уроки из ЭМ СМС за 2004-2013гг</vt:lpstr>
      <vt:lpstr>Новые элементы в Конкурсе ЭМ СМС в 2017 г</vt:lpstr>
      <vt:lpstr>Участие в качестве Организации (1)</vt:lpstr>
      <vt:lpstr>       Участие в качестве Организации (2)</vt:lpstr>
      <vt:lpstr>Критерии Присвоения Гранта ЭМ СМС (1)</vt:lpstr>
      <vt:lpstr>Критерии Присвоения Гранта ЭМ СМС(2)</vt:lpstr>
      <vt:lpstr>Процедура оценки</vt:lpstr>
      <vt:lpstr>Дополнительные стипендии для 8 целевых регионов</vt:lpstr>
      <vt:lpstr>Специфические приоритеты для трех регионов</vt:lpstr>
      <vt:lpstr>Критерий присвоения дополнительных стипендий(1)</vt:lpstr>
      <vt:lpstr>Критерий присвоения дополнительных стипендий(2)</vt:lpstr>
      <vt:lpstr>Правила финансирования ЭМ СМС </vt:lpstr>
      <vt:lpstr>Стипендиальные гранты студентов ЭМ СМС</vt:lpstr>
      <vt:lpstr>Соглашение консорциума ЭМ СМС</vt:lpstr>
      <vt:lpstr>Как подавать заявку на конкурс Эразмус+ ЭМ СМС 2017</vt:lpstr>
      <vt:lpstr>Конкурс по ЭМ СМС 2016 Дорожная карта отбора</vt:lpstr>
      <vt:lpstr>Как подать заявку – электронные формы</vt:lpstr>
      <vt:lpstr>Индивидуальное участие </vt:lpstr>
      <vt:lpstr>Преимущества студентов ЭМ СМС</vt:lpstr>
      <vt:lpstr>Результаты отбора 2016 г –  ЭМ СМС по академическим дисциплинам</vt:lpstr>
      <vt:lpstr>Участие институтов из программных стран (координаторы и партнеры) </vt:lpstr>
      <vt:lpstr>Отобранные ЭМ СМС 2016: институты из программных стран</vt:lpstr>
      <vt:lpstr>Отобранные ЭМ СМС 2016: Институты из партнерских стран</vt:lpstr>
      <vt:lpstr>Пример ЭМ СМС– отобранного по итогам конкурса заявок в 2016г</vt:lpstr>
      <vt:lpstr>                Источники информации (1) </vt:lpstr>
      <vt:lpstr>     Источники информации(2) </vt:lpstr>
      <vt:lpstr>      Источники информации(3) </vt:lpstr>
      <vt:lpstr>Конкурс для экспертов</vt:lpstr>
      <vt:lpstr>Конкурс для экспертов– Как подать?</vt:lpstr>
      <vt:lpstr>Презентация PowerPoint</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PALAVROVA Elena (EACEA)</dc:creator>
  <cp:lastModifiedBy>User_Acer</cp:lastModifiedBy>
  <cp:revision>784</cp:revision>
  <cp:lastPrinted>2015-11-09T14:50:01Z</cp:lastPrinted>
  <dcterms:created xsi:type="dcterms:W3CDTF">2014-09-09T07:50:06Z</dcterms:created>
  <dcterms:modified xsi:type="dcterms:W3CDTF">2016-10-13T06:57:24Z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Format">
    <vt:lpwstr>PPT Document</vt:lpwstr>
  </property>
  <property fmtid="{D5CDD505-2E9C-101B-9397-08002B2CF9AE}" pid="4" name="Supplier">
    <vt:lpwstr/>
  </property>
  <property fmtid="{D5CDD505-2E9C-101B-9397-08002B2CF9AE}" pid="5" name="_Contributor">
    <vt:lpwstr/>
  </property>
  <property fmtid="{D5CDD505-2E9C-101B-9397-08002B2CF9AE}" pid="6" name="Link To Folder">
    <vt:lpwstr>, </vt:lpwstr>
  </property>
  <property fmtid="{D5CDD505-2E9C-101B-9397-08002B2CF9AE}" pid="7" name="edomec">
    <vt:lpwstr>10.02.04.82      IT Sector</vt:lpwstr>
  </property>
  <property fmtid="{D5CDD505-2E9C-101B-9397-08002B2CF9AE}" pid="8" name="docID">
    <vt:lpwstr/>
  </property>
  <property fmtid="{D5CDD505-2E9C-101B-9397-08002B2CF9AE}" pid="9" name="_ResourceType">
    <vt:lpwstr/>
  </property>
  <property fmtid="{D5CDD505-2E9C-101B-9397-08002B2CF9AE}" pid="10" name="Subject">
    <vt:lpwstr/>
  </property>
  <property fmtid="{D5CDD505-2E9C-101B-9397-08002B2CF9AE}" pid="11" name="Keywords">
    <vt:lpwstr/>
  </property>
  <property fmtid="{D5CDD505-2E9C-101B-9397-08002B2CF9AE}" pid="12" name="_Author">
    <vt:lpwstr>sladdch</vt:lpwstr>
  </property>
  <property fmtid="{D5CDD505-2E9C-101B-9397-08002B2CF9AE}" pid="13" name="_Category">
    <vt:lpwstr/>
  </property>
  <property fmtid="{D5CDD505-2E9C-101B-9397-08002B2CF9AE}" pid="14" name="Slides">
    <vt:lpwstr>107</vt:lpwstr>
  </property>
  <property fmtid="{D5CDD505-2E9C-101B-9397-08002B2CF9AE}" pid="15" name="Categories">
    <vt:lpwstr/>
  </property>
  <property fmtid="{D5CDD505-2E9C-101B-9397-08002B2CF9AE}" pid="16" name="Approval Level">
    <vt:lpwstr/>
  </property>
  <property fmtid="{D5CDD505-2E9C-101B-9397-08002B2CF9AE}" pid="17" name="_Comments">
    <vt:lpwstr/>
  </property>
  <property fmtid="{D5CDD505-2E9C-101B-9397-08002B2CF9AE}" pid="18" name="Assigned To">
    <vt:lpwstr/>
  </property>
  <property fmtid="{D5CDD505-2E9C-101B-9397-08002B2CF9AE}" pid="19" name="URL">
    <vt:lpwstr/>
  </property>
  <property fmtid="{D5CDD505-2E9C-101B-9397-08002B2CF9AE}" pid="20" name="Language">
    <vt:lpwstr/>
  </property>
  <property fmtid="{D5CDD505-2E9C-101B-9397-08002B2CF9AE}" pid="21" name="ContentTypeId">
    <vt:lpwstr>0x010100AECA58AFA150E14186F82329272FF7A8</vt:lpwstr>
  </property>
</Properties>
</file>