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  <p:sldMasterId id="2147483732" r:id="rId6"/>
    <p:sldMasterId id="2147483744" r:id="rId7"/>
    <p:sldMasterId id="2147483756" r:id="rId8"/>
    <p:sldMasterId id="2147483768" r:id="rId9"/>
    <p:sldMasterId id="2147483792" r:id="rId10"/>
    <p:sldMasterId id="2147483804" r:id="rId11"/>
    <p:sldMasterId id="2147483816" r:id="rId12"/>
    <p:sldMasterId id="2147483828" r:id="rId13"/>
    <p:sldMasterId id="2147483852" r:id="rId14"/>
    <p:sldMasterId id="2147483864" r:id="rId15"/>
  </p:sldMasterIdLst>
  <p:notesMasterIdLst>
    <p:notesMasterId r:id="rId53"/>
  </p:notesMasterIdLst>
  <p:sldIdLst>
    <p:sldId id="275" r:id="rId16"/>
    <p:sldId id="328" r:id="rId17"/>
    <p:sldId id="335" r:id="rId18"/>
    <p:sldId id="330" r:id="rId19"/>
    <p:sldId id="289" r:id="rId20"/>
    <p:sldId id="278" r:id="rId21"/>
    <p:sldId id="276" r:id="rId22"/>
    <p:sldId id="324" r:id="rId23"/>
    <p:sldId id="337" r:id="rId24"/>
    <p:sldId id="345" r:id="rId25"/>
    <p:sldId id="334" r:id="rId26"/>
    <p:sldId id="329" r:id="rId27"/>
    <p:sldId id="338" r:id="rId28"/>
    <p:sldId id="325" r:id="rId29"/>
    <p:sldId id="308" r:id="rId30"/>
    <p:sldId id="321" r:id="rId31"/>
    <p:sldId id="322" r:id="rId32"/>
    <p:sldId id="332" r:id="rId33"/>
    <p:sldId id="331" r:id="rId34"/>
    <p:sldId id="333" r:id="rId35"/>
    <p:sldId id="299" r:id="rId36"/>
    <p:sldId id="346" r:id="rId37"/>
    <p:sldId id="327" r:id="rId38"/>
    <p:sldId id="309" r:id="rId39"/>
    <p:sldId id="313" r:id="rId40"/>
    <p:sldId id="314" r:id="rId41"/>
    <p:sldId id="315" r:id="rId42"/>
    <p:sldId id="317" r:id="rId43"/>
    <p:sldId id="318" r:id="rId44"/>
    <p:sldId id="339" r:id="rId45"/>
    <p:sldId id="340" r:id="rId46"/>
    <p:sldId id="343" r:id="rId47"/>
    <p:sldId id="320" r:id="rId48"/>
    <p:sldId id="349" r:id="rId49"/>
    <p:sldId id="350" r:id="rId50"/>
    <p:sldId id="319" r:id="rId51"/>
    <p:sldId id="295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9" autoAdjust="0"/>
    <p:restoredTop sz="99822" autoAdjust="0"/>
  </p:normalViewPr>
  <p:slideViewPr>
    <p:cSldViewPr>
      <p:cViewPr>
        <p:scale>
          <a:sx n="73" d="100"/>
          <a:sy n="73" d="100"/>
        </p:scale>
        <p:origin x="-10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467DF-1A61-4C42-9DB3-B82DB47AD2A2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41267-3914-4710-9F77-4E5E59D36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учетом</a:t>
            </a:r>
            <a:r>
              <a:rPr lang="ru-RU" baseline="0" smtClean="0"/>
              <a:t> темы конференции выступление включает следующие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5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0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591" indent="-283112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8810" indent="-22744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3697" indent="-22744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0176" indent="-22744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8245" indent="-227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6313" indent="-227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4382" indent="-227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2451" indent="-2274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EED58B5-9C2E-4A02-83FB-0FDCF7CE33E6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6007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41267-3914-4710-9F77-4E5E59D362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7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5FD1E82-415D-4BFF-A26D-DBDED695F106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10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99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учетом</a:t>
            </a:r>
            <a:r>
              <a:rPr lang="ru-RU" baseline="0" smtClean="0"/>
              <a:t> темы конференции выступление включает следующие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5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учетом</a:t>
            </a:r>
            <a:r>
              <a:rPr lang="ru-RU" baseline="0" smtClean="0"/>
              <a:t> темы конференции выступление включает следующие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5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учетом</a:t>
            </a:r>
            <a:r>
              <a:rPr lang="ru-RU" baseline="0" smtClean="0"/>
              <a:t> темы конференции выступление включает следующие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8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1077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846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1891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228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270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49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23393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8703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3560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9269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3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214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7011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382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667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3637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3217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7337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3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87803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667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58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02641"/>
      </p:ext>
    </p:extLst>
  </p:cSld>
  <p:clrMapOvr>
    <a:masterClrMapping/>
  </p:clrMapOvr>
  <p:transition spd="med">
    <p:wip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968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7708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21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81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451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4338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2133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0019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6069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8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54494"/>
      </p:ext>
    </p:extLst>
  </p:cSld>
  <p:clrMapOvr>
    <a:masterClrMapping/>
  </p:clrMapOvr>
  <p:transition spd="med">
    <p:wip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4232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1561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9801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1237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067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5531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2357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577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9891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05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25932"/>
      </p:ext>
    </p:extLst>
  </p:cSld>
  <p:clrMapOvr>
    <a:masterClrMapping/>
  </p:clrMapOvr>
  <p:transition spd="med">
    <p:wip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585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780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2889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2813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AEA0-8427-48C1-BE95-C641827ED4D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128-34D4-489F-98B4-797D24363D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616081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0B60-0998-4477-835D-9636083FC5D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326F-0C64-473F-99C2-D7D4F70A9F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395320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A1D2-5C98-4E04-99DB-35196B2362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BE48-ECE7-4368-8615-B34504ECE3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30916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5F43-089E-4F26-9D99-B7AD614FED3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578E-2C11-448D-9CAA-DF5688E324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791966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AAEC-C039-4168-908B-D528F2CB1AD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342B-039F-422F-8264-C6A7055373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028125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7EB7-EBF4-467F-B7C7-7691BAD69D7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64CD-7CAE-4E89-9DBF-7BE44BD5C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6547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38896"/>
      </p:ext>
    </p:extLst>
  </p:cSld>
  <p:clrMapOvr>
    <a:masterClrMapping/>
  </p:clrMapOvr>
  <p:transition spd="med">
    <p:wip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DD5D-2E28-424A-8D79-041E4364EE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E762-CA2B-4D90-BA90-518E4FB93B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39678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06E0-5BCE-4E5C-8946-D38B2C737DE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4335-43BE-4DD4-BB9B-FD2E5F5D5A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45953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C110-0CC8-4B22-92DB-BFA66F712CA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81A8-03F2-47BC-ADA0-216F3B0BE8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940269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F1C4-73AA-4491-9DC6-96C43555E82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D7F2-BBD7-42F9-BF5C-F05FBB4E16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614414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A12D0-2D02-4913-B68A-D3C6AFC449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6937-5D0F-4D6A-9415-3047BE40CA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41965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AEA0-8427-48C1-BE95-C641827ED4D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128-34D4-489F-98B4-797D24363D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142751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0B60-0998-4477-835D-9636083FC5D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326F-0C64-473F-99C2-D7D4F70A9F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74671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A1D2-5C98-4E04-99DB-35196B2362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BE48-ECE7-4368-8615-B34504ECE3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199284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5F43-089E-4F26-9D99-B7AD614FED3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578E-2C11-448D-9CAA-DF5688E324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7136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AAEC-C039-4168-908B-D528F2CB1AD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342B-039F-422F-8264-C6A7055373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499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12838"/>
      </p:ext>
    </p:extLst>
  </p:cSld>
  <p:clrMapOvr>
    <a:masterClrMapping/>
  </p:clrMapOvr>
  <p:transition spd="med">
    <p:wipe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7EB7-EBF4-467F-B7C7-7691BAD69D7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64CD-7CAE-4E89-9DBF-7BE44BD5C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2895669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DD5D-2E28-424A-8D79-041E4364EE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E762-CA2B-4D90-BA90-518E4FB93B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21238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06E0-5BCE-4E5C-8946-D38B2C737DE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4335-43BE-4DD4-BB9B-FD2E5F5D5A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226114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C110-0CC8-4B22-92DB-BFA66F712CA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81A8-03F2-47BC-ADA0-216F3B0BE8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51983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F1C4-73AA-4491-9DC6-96C43555E82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D7F2-BBD7-42F9-BF5C-F05FBB4E16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841841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A12D0-2D02-4913-B68A-D3C6AFC449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6937-5D0F-4D6A-9415-3047BE40CA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000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16418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35431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809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82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53906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62558"/>
      </p:ext>
    </p:extLst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04966"/>
      </p:ext>
    </p:extLst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283751"/>
      </p:ext>
    </p:extLst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55995"/>
      </p:ext>
    </p:extLst>
  </p:cSld>
  <p:clrMapOvr>
    <a:masterClrMapping/>
  </p:clrMapOvr>
  <p:transition spd="med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20857"/>
      </p:ext>
    </p:extLst>
  </p:cSld>
  <p:clrMapOvr>
    <a:masterClrMapping/>
  </p:clrMapOvr>
  <p:transition spd="med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2544"/>
      </p:ext>
    </p:extLst>
  </p:cSld>
  <p:clrMapOvr>
    <a:masterClrMapping/>
  </p:clrMapOvr>
  <p:transition spd="med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11635"/>
      </p:ext>
    </p:extLst>
  </p:cSld>
  <p:clrMapOvr>
    <a:masterClrMapping/>
  </p:clrMapOvr>
  <p:transition spd="med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24671"/>
      </p:ext>
    </p:extLst>
  </p:cSld>
  <p:clrMapOvr>
    <a:masterClrMapping/>
  </p:clrMapOvr>
  <p:transition spd="med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53651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53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56428"/>
      </p:ext>
    </p:extLst>
  </p:cSld>
  <p:clrMapOvr>
    <a:masterClrMapping/>
  </p:clrMapOvr>
  <p:transition spd="med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30357"/>
      </p:ext>
    </p:extLst>
  </p:cSld>
  <p:clrMapOvr>
    <a:masterClrMapping/>
  </p:clrMapOvr>
  <p:transition spd="med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79348"/>
      </p:ext>
    </p:extLst>
  </p:cSld>
  <p:clrMapOvr>
    <a:masterClrMapping/>
  </p:clrMapOvr>
  <p:transition spd="med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38122"/>
      </p:ext>
    </p:extLst>
  </p:cSld>
  <p:clrMapOvr>
    <a:masterClrMapping/>
  </p:clrMapOvr>
  <p:transition spd="med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59307"/>
      </p:ext>
    </p:extLst>
  </p:cSld>
  <p:clrMapOvr>
    <a:masterClrMapping/>
  </p:clrMapOvr>
  <p:transition spd="med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1091"/>
      </p:ext>
    </p:extLst>
  </p:cSld>
  <p:clrMapOvr>
    <a:masterClrMapping/>
  </p:clrMapOvr>
  <p:transition spd="med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54851"/>
      </p:ext>
    </p:extLst>
  </p:cSld>
  <p:clrMapOvr>
    <a:masterClrMapping/>
  </p:clrMapOvr>
  <p:transition spd="med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76107"/>
      </p:ext>
    </p:extLst>
  </p:cSld>
  <p:clrMapOvr>
    <a:masterClrMapping/>
  </p:clrMapOvr>
  <p:transition spd="med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70812"/>
      </p:ext>
    </p:extLst>
  </p:cSld>
  <p:clrMapOvr>
    <a:masterClrMapping/>
  </p:clrMapOvr>
  <p:transition spd="med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35667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813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22402"/>
      </p:ext>
    </p:extLst>
  </p:cSld>
  <p:clrMapOvr>
    <a:masterClrMapping/>
  </p:clrMapOvr>
  <p:transition spd="med"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70381"/>
      </p:ext>
    </p:extLst>
  </p:cSld>
  <p:clrMapOvr>
    <a:masterClrMapping/>
  </p:clrMapOvr>
  <p:transition spd="med"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63721"/>
      </p:ext>
    </p:extLst>
  </p:cSld>
  <p:clrMapOvr>
    <a:masterClrMapping/>
  </p:clrMapOvr>
  <p:transition spd="med"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08464"/>
      </p:ext>
    </p:extLst>
  </p:cSld>
  <p:clrMapOvr>
    <a:masterClrMapping/>
  </p:clrMapOvr>
  <p:transition spd="med"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9449"/>
      </p:ext>
    </p:extLst>
  </p:cSld>
  <p:clrMapOvr>
    <a:masterClrMapping/>
  </p:clrMapOvr>
  <p:transition spd="med"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12402"/>
      </p:ext>
    </p:extLst>
  </p:cSld>
  <p:clrMapOvr>
    <a:masterClrMapping/>
  </p:clrMapOvr>
  <p:transition spd="med"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71826"/>
      </p:ext>
    </p:extLst>
  </p:cSld>
  <p:clrMapOvr>
    <a:masterClrMapping/>
  </p:clrMapOvr>
  <p:transition spd="med"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85876"/>
      </p:ext>
    </p:extLst>
  </p:cSld>
  <p:clrMapOvr>
    <a:masterClrMapping/>
  </p:clrMapOvr>
  <p:transition spd="med"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21784"/>
      </p:ext>
    </p:extLst>
  </p:cSld>
  <p:clrMapOvr>
    <a:masterClrMapping/>
  </p:clrMapOvr>
  <p:transition spd="med"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51591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499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53239"/>
      </p:ext>
    </p:extLst>
  </p:cSld>
  <p:clrMapOvr>
    <a:masterClrMapping/>
  </p:clrMapOvr>
  <p:transition spd="med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2968"/>
      </p:ext>
    </p:extLst>
  </p:cSld>
  <p:clrMapOvr>
    <a:masterClrMapping/>
  </p:clrMapOvr>
  <p:transition spd="med"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53513"/>
      </p:ext>
    </p:extLst>
  </p:cSld>
  <p:clrMapOvr>
    <a:masterClrMapping/>
  </p:clrMapOvr>
  <p:transition spd="med"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49810"/>
      </p:ext>
    </p:extLst>
  </p:cSld>
  <p:clrMapOvr>
    <a:masterClrMapping/>
  </p:clrMapOvr>
  <p:transition spd="med"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20892"/>
      </p:ext>
    </p:extLst>
  </p:cSld>
  <p:clrMapOvr>
    <a:masterClrMapping/>
  </p:clrMapOvr>
  <p:transition spd="med"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61604"/>
      </p:ext>
    </p:extLst>
  </p:cSld>
  <p:clrMapOvr>
    <a:masterClrMapping/>
  </p:clrMapOvr>
  <p:transition spd="med">
    <p:wip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53236"/>
      </p:ext>
    </p:extLst>
  </p:cSld>
  <p:clrMapOvr>
    <a:masterClrMapping/>
  </p:clrMapOvr>
  <p:transition spd="med">
    <p:wip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92398"/>
      </p:ext>
    </p:extLst>
  </p:cSld>
  <p:clrMapOvr>
    <a:masterClrMapping/>
  </p:clrMapOvr>
  <p:transition spd="med">
    <p:wip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85308"/>
      </p:ext>
    </p:extLst>
  </p:cSld>
  <p:clrMapOvr>
    <a:masterClrMapping/>
  </p:clrMapOvr>
  <p:transition spd="med">
    <p:wip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943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249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4692"/>
      </p:ext>
    </p:extLst>
  </p:cSld>
  <p:clrMapOvr>
    <a:masterClrMapping/>
  </p:clrMapOvr>
  <p:transition spd="med">
    <p:wip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44641"/>
      </p:ext>
    </p:extLst>
  </p:cSld>
  <p:clrMapOvr>
    <a:masterClrMapping/>
  </p:clrMapOvr>
  <p:transition spd="med">
    <p:wip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54990"/>
      </p:ext>
    </p:extLst>
  </p:cSld>
  <p:clrMapOvr>
    <a:masterClrMapping/>
  </p:clrMapOvr>
  <p:transition spd="med">
    <p:wip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15733"/>
      </p:ext>
    </p:extLst>
  </p:cSld>
  <p:clrMapOvr>
    <a:masterClrMapping/>
  </p:clrMapOvr>
  <p:transition spd="med">
    <p:wip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71579"/>
      </p:ext>
    </p:extLst>
  </p:cSld>
  <p:clrMapOvr>
    <a:masterClrMapping/>
  </p:clrMapOvr>
  <p:transition spd="med"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63700"/>
      </p:ext>
    </p:extLst>
  </p:cSld>
  <p:clrMapOvr>
    <a:masterClrMapping/>
  </p:clrMapOvr>
  <p:transition spd="med"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47979"/>
      </p:ext>
    </p:extLst>
  </p:cSld>
  <p:clrMapOvr>
    <a:masterClrMapping/>
  </p:clrMapOvr>
  <p:transition spd="med">
    <p:wip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093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248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00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676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855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204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917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6998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950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4019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671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099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101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7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943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241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8763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8556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751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5882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7228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53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7281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176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7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4276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521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367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756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6661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865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870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262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812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669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6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916E-2098-44B9-B990-5ABA6D6C7D4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659D-E065-4F7C-8B78-3089A35ED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0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0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1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BC770-55BF-4237-BE68-BBE4E677F38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5A72A5-0E40-4085-A5DF-B1F6844617CA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1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BC770-55BF-4237-BE68-BBE4E677F38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5A72A5-0E40-4085-A5DF-B1F6844617CA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4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9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0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6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1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7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916E-2098-44B9-B990-5ABA6D6C7D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659D-E065-4F7C-8B78-3089A35ED35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7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7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NQF+vs+EHEA&amp;start=85&amp;hl=ru&amp;newwindow=1&amp;tbo=d&amp;rlz=1T4GGHP_ruIN449IN449&amp;biw=1366&amp;bih=612&amp;tbm=isch&amp;tbnid=FhYNNHLC6g6C7M:&amp;imgrefurl=http://www.eurorecognition.eu/eManual/chapter%207/examples.aspx&amp;docid=fiKwfIPk3JWQLM&amp;imgurl=http://www.eurorecognition.eu/images/eManual/flowchart/EQF-LLL.png&amp;w=455&amp;h=250&amp;ei=pNP8UOXbDY_E4gTeyoCIBA&amp;zoom=1&amp;ved=1t:3588,r:3,s:100,i:13&amp;iact=rc&amp;dur=251&amp;sig=106642442897999349806&amp;page=5&amp;tbnh=166&amp;tbnw=303&amp;ndsp=19&amp;tx=73&amp;ty=9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ic-naric.ne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Z1200000566#z11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ac.enbek.kz/ru/taxonomy/term/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-10897" y="2708920"/>
            <a:ext cx="8940585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029575" cy="3214687"/>
          </a:xfrm>
        </p:spPr>
        <p:txBody>
          <a:bodyPr/>
          <a:lstStyle/>
          <a:p>
            <a: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3200" b="1" dirty="0" smtClean="0"/>
              <a:t>РАЗВИТИЕ НРК В КАЗАХСТАНЕ: </a:t>
            </a:r>
            <a:br>
              <a:rPr lang="ru-RU" sz="3200" b="1" dirty="0" smtClean="0"/>
            </a:br>
            <a:r>
              <a:rPr lang="ru-RU" sz="3200" b="1" dirty="0" smtClean="0"/>
              <a:t>ТЕКУЩЕЕ СОСТОЯНИЕ И ПЕРСПЕКТИВЫ</a:t>
            </a:r>
            <a:r>
              <a:rPr lang="ru-RU" sz="3200" b="1" dirty="0">
                <a:solidFill>
                  <a:srgbClr val="37609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76092"/>
                </a:solidFill>
                <a:latin typeface="Arial" charset="0"/>
                <a:cs typeface="Times New Roman" pitchFamily="18" charset="0"/>
              </a:rPr>
            </a:br>
            <a:endParaRPr lang="ru-RU" sz="3200" b="1" dirty="0">
              <a:solidFill>
                <a:srgbClr val="37609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3" name="Заголовок 1"/>
          <p:cNvSpPr>
            <a:spLocks/>
          </p:cNvSpPr>
          <p:nvPr/>
        </p:nvSpPr>
        <p:spPr bwMode="auto">
          <a:xfrm>
            <a:off x="3059832" y="6106512"/>
            <a:ext cx="352839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 smtClean="0">
                <a:solidFill>
                  <a:srgbClr val="376092"/>
                </a:solidFill>
              </a:rPr>
              <a:t>2017 г.</a:t>
            </a:r>
            <a:endParaRPr lang="ru-RU" sz="1400" dirty="0">
              <a:solidFill>
                <a:srgbClr val="376092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97510" b="6065"/>
          <a:stretch>
            <a:fillRect/>
          </a:stretch>
        </p:blipFill>
        <p:spPr bwMode="auto">
          <a:xfrm>
            <a:off x="8929688" y="-12700"/>
            <a:ext cx="214312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 l="97510" b="6065"/>
          <a:stretch>
            <a:fillRect/>
          </a:stretch>
        </p:blipFill>
        <p:spPr bwMode="auto">
          <a:xfrm>
            <a:off x="0" y="-12700"/>
            <a:ext cx="214312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4355976" y="4941168"/>
            <a:ext cx="44644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600" b="1" i="1" dirty="0" err="1" smtClean="0">
                <a:solidFill>
                  <a:schemeClr val="tx2">
                    <a:lumMod val="50000"/>
                  </a:schemeClr>
                </a:solidFill>
              </a:rPr>
              <a:t>Б.М.Нарбекова</a:t>
            </a:r>
            <a:endParaRPr lang="ru-RU" sz="1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Департамент высшего и послевузовского образования МОН РК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312" y="4365104"/>
            <a:ext cx="871537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edu.gov.kz/sites/all/themes/edu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/>
          </p:cNvSpPr>
          <p:nvPr/>
        </p:nvSpPr>
        <p:spPr bwMode="auto">
          <a:xfrm>
            <a:off x="1217688" y="404664"/>
            <a:ext cx="7920880" cy="59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Министерство образования и науки Республики Казахстан</a:t>
            </a:r>
          </a:p>
          <a:p>
            <a:pPr algn="ctr"/>
            <a:endParaRPr lang="ru-RU" sz="16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4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28"/>
          <p:cNvGrpSpPr>
            <a:grpSpLocks/>
          </p:cNvGrpSpPr>
          <p:nvPr/>
        </p:nvGrpSpPr>
        <p:grpSpPr bwMode="auto">
          <a:xfrm>
            <a:off x="190500" y="177800"/>
            <a:ext cx="6656388" cy="6275388"/>
            <a:chOff x="325438" y="172616"/>
            <a:chExt cx="7389458" cy="6145986"/>
          </a:xfrm>
        </p:grpSpPr>
        <p:grpSp>
          <p:nvGrpSpPr>
            <p:cNvPr id="12298" name="Группа 32"/>
            <p:cNvGrpSpPr>
              <a:grpSpLocks/>
            </p:cNvGrpSpPr>
            <p:nvPr/>
          </p:nvGrpSpPr>
          <p:grpSpPr bwMode="auto">
            <a:xfrm>
              <a:off x="2481263" y="1196552"/>
              <a:ext cx="4306659" cy="2691655"/>
              <a:chOff x="611560" y="981285"/>
              <a:chExt cx="4307758" cy="2690528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332044" y="2677477"/>
                <a:ext cx="3587261" cy="9946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rgbClr val="4472C4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Оценка и подтверждение квалификаций</a:t>
                </a:r>
              </a:p>
            </p:txBody>
          </p:sp>
          <p:grpSp>
            <p:nvGrpSpPr>
              <p:cNvPr id="12316" name="Группа 31"/>
              <p:cNvGrpSpPr>
                <a:grpSpLocks/>
              </p:cNvGrpSpPr>
              <p:nvPr/>
            </p:nvGrpSpPr>
            <p:grpSpPr bwMode="auto">
              <a:xfrm>
                <a:off x="611560" y="1052694"/>
                <a:ext cx="719320" cy="2088274"/>
                <a:chOff x="323528" y="1052694"/>
                <a:chExt cx="1007048" cy="2088274"/>
              </a:xfrm>
            </p:grpSpPr>
            <p:sp>
              <p:nvSpPr>
                <p:cNvPr id="9" name="Выгнутая влево стрелка 8"/>
                <p:cNvSpPr/>
                <p:nvPr/>
              </p:nvSpPr>
              <p:spPr>
                <a:xfrm>
                  <a:off x="322838" y="2205026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400">
                    <a:solidFill>
                      <a:srgbClr val="4472C4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Выгнутая влево стрелка 9"/>
                <p:cNvSpPr/>
                <p:nvPr/>
              </p:nvSpPr>
              <p:spPr>
                <a:xfrm>
                  <a:off x="322838" y="1648653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400">
                    <a:solidFill>
                      <a:srgbClr val="4472C4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Выгнутая влево стрелка 10"/>
                <p:cNvSpPr/>
                <p:nvPr/>
              </p:nvSpPr>
              <p:spPr>
                <a:xfrm>
                  <a:off x="322838" y="1053428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400">
                    <a:solidFill>
                      <a:srgbClr val="4472C4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" name="Прямоугольник 4"/>
              <p:cNvSpPr/>
              <p:nvPr/>
            </p:nvSpPr>
            <p:spPr>
              <a:xfrm>
                <a:off x="1330282" y="2149078"/>
                <a:ext cx="973055" cy="40096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85750" indent="-285750"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ПС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30282" y="1577164"/>
                <a:ext cx="973055" cy="39940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85750" indent="-285750"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rgbClr val="4472C4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ОРК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330282" y="981939"/>
                <a:ext cx="973055" cy="3994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85750" indent="-285750"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rgbClr val="4472C4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НРК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3201564" y="4129493"/>
              <a:ext cx="4016355" cy="3078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1200"/>
                </a:spcAft>
                <a:defRPr/>
              </a:pPr>
              <a:r>
                <a:rPr lang="ru-RU" sz="14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Образовательные программы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1" y="2224906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95931" y="1627876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95931" y="2790840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5438" y="1772470"/>
              <a:ext cx="2232875" cy="4617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Профессиональное сообщество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438" y="2329075"/>
              <a:ext cx="2232875" cy="4617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Профессиональное сообщество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438" y="1049503"/>
              <a:ext cx="2121848" cy="6467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Академическое и профессиональное сообщество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3353" y="3964688"/>
              <a:ext cx="3385439" cy="4617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Академическое сообщество  при участии работодателей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931" y="5012600"/>
              <a:ext cx="3313184" cy="2767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Академическое сообщество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76241" y="172616"/>
              <a:ext cx="6213982" cy="82247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НСК</a:t>
              </a:r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01564" y="4911539"/>
              <a:ext cx="4421691" cy="452437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Оценка результатов обучения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(присвоение академических квалификаций)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199802" y="5814858"/>
              <a:ext cx="4515094" cy="45243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Независимая сертификация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(признание профессиональных квалификаций)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31" y="6041854"/>
              <a:ext cx="3313184" cy="2767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Профессиональное сообщество</a:t>
              </a: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69949" y="6293726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03434" y="5325107"/>
              <a:ext cx="36004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Стрелка углом вверх 1"/>
            <p:cNvSpPr/>
            <p:nvPr/>
          </p:nvSpPr>
          <p:spPr>
            <a:xfrm flipV="1">
              <a:off x="6812582" y="2456566"/>
              <a:ext cx="289022" cy="1620065"/>
            </a:xfrm>
            <a:prstGeom prst="bentUpArrow">
              <a:avLst>
                <a:gd name="adj1" fmla="val 10234"/>
                <a:gd name="adj2" fmla="val 36074"/>
                <a:gd name="adj3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flipV="1">
            <a:off x="6172200" y="2476500"/>
            <a:ext cx="654050" cy="3494088"/>
          </a:xfrm>
          <a:prstGeom prst="bentUpArrow">
            <a:avLst>
              <a:gd name="adj1" fmla="val 2786"/>
              <a:gd name="adj2" fmla="val 7414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трелка углом вверх 35"/>
          <p:cNvSpPr/>
          <p:nvPr/>
        </p:nvSpPr>
        <p:spPr>
          <a:xfrm flipV="1">
            <a:off x="3656013" y="2473325"/>
            <a:ext cx="2976562" cy="2449513"/>
          </a:xfrm>
          <a:prstGeom prst="bentUpArrow">
            <a:avLst>
              <a:gd name="adj1" fmla="val 2786"/>
              <a:gd name="adj2" fmla="val 5206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33400" y="4510088"/>
            <a:ext cx="2684463" cy="2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rot="10800000" flipV="1">
            <a:off x="7235825" y="2476500"/>
            <a:ext cx="1728788" cy="39131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</a:rPr>
              <a:t>Классификатор специальностей Республики Казахстан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>
                <a:solidFill>
                  <a:prstClr val="black"/>
                </a:solidFill>
              </a:rPr>
              <a:t>на уровне </a:t>
            </a:r>
            <a:r>
              <a:rPr lang="ru-RU" sz="1200" b="1" i="1" dirty="0">
                <a:solidFill>
                  <a:srgbClr val="FF0000"/>
                </a:solidFill>
              </a:rPr>
              <a:t>технического и профессионального образования – 231 </a:t>
            </a:r>
            <a:r>
              <a:rPr lang="ru-RU" sz="1200" b="1" i="1" dirty="0">
                <a:solidFill>
                  <a:prstClr val="black"/>
                </a:solidFill>
              </a:rPr>
              <a:t>специальностей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>
                <a:solidFill>
                  <a:prstClr val="black"/>
                </a:solidFill>
              </a:rPr>
              <a:t>на уровне </a:t>
            </a:r>
            <a:r>
              <a:rPr lang="ru-RU" sz="1200" b="1" i="1" dirty="0">
                <a:solidFill>
                  <a:srgbClr val="FF0000"/>
                </a:solidFill>
              </a:rPr>
              <a:t>высшего образования -  174 </a:t>
            </a:r>
            <a:r>
              <a:rPr lang="ru-RU" sz="1200" b="1" i="1" dirty="0">
                <a:solidFill>
                  <a:prstClr val="black"/>
                </a:solidFill>
              </a:rPr>
              <a:t>специальностей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dirty="0">
                <a:solidFill>
                  <a:prstClr val="black"/>
                </a:solidFill>
              </a:rPr>
              <a:t>На уровне </a:t>
            </a:r>
            <a:r>
              <a:rPr lang="ru-RU" sz="1200" b="1" i="1" dirty="0">
                <a:solidFill>
                  <a:srgbClr val="FF0000"/>
                </a:solidFill>
              </a:rPr>
              <a:t>послевузовского образования – 425 </a:t>
            </a:r>
            <a:r>
              <a:rPr lang="ru-RU" sz="1200" b="1" i="1" dirty="0">
                <a:solidFill>
                  <a:prstClr val="black"/>
                </a:solidFill>
              </a:rPr>
              <a:t>специальностей</a:t>
            </a:r>
          </a:p>
        </p:txBody>
      </p:sp>
      <p:sp>
        <p:nvSpPr>
          <p:cNvPr id="33" name="Стрелка вниз 32"/>
          <p:cNvSpPr/>
          <p:nvPr/>
        </p:nvSpPr>
        <p:spPr>
          <a:xfrm rot="5400000">
            <a:off x="6616700" y="4043363"/>
            <a:ext cx="460375" cy="7778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 rot="5400000">
            <a:off x="6822281" y="5012532"/>
            <a:ext cx="460375" cy="5127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5400000">
            <a:off x="6847681" y="5892007"/>
            <a:ext cx="460375" cy="4619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2279441" y="-56703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338181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-31151"/>
            <a:ext cx="7825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ДЛЯ ЧЕГО НУЖНА НРК?</a:t>
            </a:r>
            <a:endParaRPr lang="ru-RU" b="1" i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25073" y="65613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98969" y="1052736"/>
            <a:ext cx="8064896" cy="51845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НРК способствует: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упорядочить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структурировать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уровни квалификации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сократить разрыв между спросом рынка труда и предложением систем образования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ризнавать результаты обучения в системе образования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овышать качество и расширение доступности образования 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облегчить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и признание квалификаций и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дипломов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стратегии обучения в течение всей жизни 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43508" y="953344"/>
            <a:ext cx="8856984" cy="5644008"/>
            <a:chOff x="-230455" y="1537168"/>
            <a:chExt cx="9221137" cy="448624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-230455" y="1605565"/>
              <a:ext cx="9221137" cy="4417849"/>
              <a:chOff x="-216613" y="1639944"/>
              <a:chExt cx="9221137" cy="4417849"/>
            </a:xfrm>
          </p:grpSpPr>
          <p:sp>
            <p:nvSpPr>
              <p:cNvPr id="10250" name="Rectangle 1"/>
              <p:cNvSpPr>
                <a:spLocks noChangeArrowheads="1"/>
              </p:cNvSpPr>
              <p:nvPr/>
            </p:nvSpPr>
            <p:spPr bwMode="auto">
              <a:xfrm>
                <a:off x="-216613" y="4742926"/>
                <a:ext cx="9221137" cy="131486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indent="288925" algn="ctr"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Структура </a:t>
                </a:r>
                <a:r>
                  <a:rPr lang="ru-RU" sz="1600" b="1" dirty="0" smtClean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задана </a:t>
                </a:r>
                <a:r>
                  <a:rPr lang="ru-RU" sz="1600" b="1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аналогично ЕРК: </a:t>
                </a: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используются обобщенные показатели «знания – умения – общие компетенции»;</a:t>
                </a:r>
                <a:endParaRPr lang="ru-RU" sz="1600" dirty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учитывается накопительный принцип, направленный на признание предыдущего обучения на основе результатов формального, неформального, </a:t>
                </a:r>
                <a:r>
                  <a:rPr lang="ru-RU" sz="1600" dirty="0" err="1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информального</a:t>
                </a:r>
                <a:r>
                  <a:rPr lang="ru-RU" sz="1600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 образования;</a:t>
                </a: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базируется на концепции образования в течение всей </a:t>
                </a:r>
                <a:r>
                  <a:rPr lang="ru-RU" sz="1600" dirty="0" smtClean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жизни</a:t>
                </a:r>
                <a:endParaRPr lang="ru-RU" sz="1600" dirty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1" name="Rectangle 1"/>
              <p:cNvSpPr>
                <a:spLocks noChangeArrowheads="1"/>
              </p:cNvSpPr>
              <p:nvPr/>
            </p:nvSpPr>
            <p:spPr bwMode="auto">
              <a:xfrm>
                <a:off x="-141644" y="1639944"/>
                <a:ext cx="5172833" cy="69610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включает описание восьми квалификационных </a:t>
                </a:r>
                <a:r>
                  <a:rPr lang="ru-RU" sz="1600" b="1" dirty="0" smtClean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уровней</a:t>
                </a:r>
              </a:p>
              <a:p>
                <a:pPr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 smtClean="0">
                    <a:solidFill>
                      <a:srgbClr val="4BACC6">
                        <a:lumMod val="50000"/>
                      </a:srgbClr>
                    </a:solidFill>
                    <a:latin typeface="Arial" pitchFamily="34" charset="0"/>
                    <a:cs typeface="Arial" pitchFamily="34" charset="0"/>
                  </a:rPr>
                  <a:t>по трем обобщенным показателям</a:t>
                </a:r>
                <a:endParaRPr lang="ru-RU" sz="1600" b="1" i="1" dirty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37" name="Прямоугольник 23"/>
            <p:cNvSpPr>
              <a:spLocks noChangeArrowheads="1"/>
            </p:cNvSpPr>
            <p:nvPr/>
          </p:nvSpPr>
          <p:spPr bwMode="auto">
            <a:xfrm>
              <a:off x="5167284" y="1537168"/>
              <a:ext cx="3598491" cy="953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200" i="1" dirty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Утверждена </a:t>
              </a:r>
              <a:endParaRPr lang="ru-RU" sz="1200" i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ru-RU" sz="1200" i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sz="1200" dirty="0" smtClean="0">
                  <a:solidFill>
                    <a:srgbClr val="4BACC6">
                      <a:lumMod val="75000"/>
                    </a:srgbClr>
                  </a:solidFill>
                  <a:cs typeface="Arial" pitchFamily="34" charset="0"/>
                </a:rPr>
                <a:t>Приказом МТСЗР </a:t>
              </a:r>
              <a:r>
                <a:rPr lang="ru-RU" sz="1200" dirty="0">
                  <a:solidFill>
                    <a:srgbClr val="4BACC6">
                      <a:lumMod val="75000"/>
                    </a:srgbClr>
                  </a:solidFill>
                  <a:cs typeface="Arial" pitchFamily="34" charset="0"/>
                </a:rPr>
                <a:t>РК № 373-ө-м </a:t>
              </a:r>
              <a:r>
                <a:rPr lang="ru-RU" sz="1200" dirty="0" smtClean="0">
                  <a:solidFill>
                    <a:srgbClr val="4BACC6">
                      <a:lumMod val="75000"/>
                    </a:srgbClr>
                  </a:solidFill>
                  <a:cs typeface="Arial" pitchFamily="34" charset="0"/>
                </a:rPr>
                <a:t>24.09.2012 года</a:t>
              </a:r>
              <a:endParaRPr lang="en-US" sz="1200" i="1" dirty="0" smtClean="0">
                <a:solidFill>
                  <a:srgbClr val="4BACC6">
                    <a:lumMod val="75000"/>
                  </a:srgbClr>
                </a:solidFill>
                <a:cs typeface="Arial" pitchFamily="34" charset="0"/>
              </a:endParaRPr>
            </a:p>
            <a:p>
              <a:pPr algn="just"/>
              <a:r>
                <a:rPr lang="ru-RU" sz="1000" i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 - </a:t>
              </a:r>
              <a:r>
                <a:rPr lang="ru-RU" sz="1100" dirty="0" smtClean="0">
                  <a:solidFill>
                    <a:srgbClr val="4BACC6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Протоколом </a:t>
              </a:r>
              <a:r>
                <a:rPr lang="ru-RU" sz="1100" b="1" dirty="0" smtClean="0">
                  <a:solidFill>
                    <a:srgbClr val="4BACC6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от 16 марта 2016 года </a:t>
              </a:r>
            </a:p>
            <a:p>
              <a:pPr algn="just"/>
              <a:r>
                <a:rPr lang="ru-RU" sz="1100" dirty="0" smtClean="0">
                  <a:solidFill>
                    <a:srgbClr val="4BACC6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Республиканской трехсторонней комиссией по социальному партнерству и регулированию социальных и трудовых отношений</a:t>
              </a:r>
              <a:endParaRPr lang="ru-RU" sz="11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7" name="Прямая со стрелкой 26"/>
          <p:cNvCxnSpPr/>
          <p:nvPr/>
        </p:nvCxnSpPr>
        <p:spPr>
          <a:xfrm flipH="1">
            <a:off x="179512" y="2060848"/>
            <a:ext cx="0" cy="201600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23528" y="2160627"/>
            <a:ext cx="403225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i="1" dirty="0" smtClean="0">
                <a:solidFill>
                  <a:srgbClr val="4BACC6">
                    <a:lumMod val="50000"/>
                  </a:srgbClr>
                </a:solidFill>
                <a:cs typeface="Arial" pitchFamily="34" charset="0"/>
              </a:rPr>
              <a:t>знания</a:t>
            </a: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cs typeface="Arial" pitchFamily="34" charset="0"/>
              </a:rPr>
              <a:t> </a:t>
            </a:r>
            <a:endParaRPr lang="ru-RU" sz="1400" dirty="0">
              <a:solidFill>
                <a:srgbClr val="4BACC6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528" y="2905199"/>
            <a:ext cx="561657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i="1" dirty="0" smtClean="0">
                <a:solidFill>
                  <a:srgbClr val="4BACC6">
                    <a:lumMod val="50000"/>
                  </a:srgbClr>
                </a:solidFill>
                <a:cs typeface="Arial" pitchFamily="34" charset="0"/>
              </a:rPr>
              <a:t>умения </a:t>
            </a:r>
            <a:r>
              <a:rPr lang="ru-RU" sz="1400" b="1" i="1" dirty="0">
                <a:solidFill>
                  <a:srgbClr val="4BACC6">
                    <a:lumMod val="50000"/>
                  </a:srgbClr>
                </a:solidFill>
                <a:cs typeface="Arial" pitchFamily="34" charset="0"/>
              </a:rPr>
              <a:t>и навыки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3913311"/>
            <a:ext cx="82804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i="1" dirty="0" smtClean="0">
                <a:solidFill>
                  <a:srgbClr val="4BACC6">
                    <a:lumMod val="50000"/>
                  </a:srgbClr>
                </a:solidFill>
                <a:cs typeface="Arial" pitchFamily="34" charset="0"/>
              </a:rPr>
              <a:t>личностные </a:t>
            </a:r>
            <a:r>
              <a:rPr lang="ru-RU" sz="1400" b="1" i="1" dirty="0">
                <a:solidFill>
                  <a:srgbClr val="4BACC6">
                    <a:lumMod val="50000"/>
                  </a:srgbClr>
                </a:solidFill>
                <a:cs typeface="Arial" pitchFamily="34" charset="0"/>
              </a:rPr>
              <a:t>и профессиональные компетенции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3528" y="4222829"/>
            <a:ext cx="8712968" cy="64633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определяет масштабы деятельности, цену возможной ошибки для организации, отрасли, ее социальных, экологических, экономических последствий, а также полноту реализации в профессиональной деятельности основных функций руководства (целеполагание, организация, контроль, мотивация исполнителей).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2492896"/>
            <a:ext cx="8784976" cy="461665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определяет требования к знаниям и зависит от объёма и сложности используемой информации; </a:t>
            </a:r>
            <a:r>
              <a:rPr lang="ru-RU" sz="1200" i="1" dirty="0" err="1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инновационности</a:t>
            </a:r>
            <a:r>
              <a:rPr lang="ru-RU" sz="1200" i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и степени абстрактности знаний (соотношения теоретических и практических знаний)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3529" y="3214717"/>
            <a:ext cx="8784975" cy="64633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i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определяет требования к умениям и зависит от множественности (вариативности) способов решения профессиональных задач, необходимости выбора или разработки этих способов, а также от степени неопределённости рабочей ситуации и непредсказуемости ее развития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179512" y="2348880"/>
            <a:ext cx="144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79512" y="3081699"/>
            <a:ext cx="144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179512" y="4077072"/>
            <a:ext cx="144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979712" y="86041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НРК</a:t>
            </a:r>
            <a:endParaRPr lang="ru-RU" sz="2000" b="1" i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313" y="142852"/>
            <a:ext cx="8715375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0099"/>
                </a:solidFill>
                <a:latin typeface="Arial" charset="0"/>
                <a:ea typeface="Arial" charset="0"/>
                <a:cs typeface="Arial" charset="0"/>
              </a:rPr>
              <a:t>УРОВНИ НРК И СТУПЕНИ ОБРАЗОВАНИЯ В КАЗАХСТАНЕ</a:t>
            </a:r>
            <a:endParaRPr lang="ru-RU" b="1" dirty="0">
              <a:solidFill>
                <a:srgbClr val="0000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90495"/>
              </p:ext>
            </p:extLst>
          </p:nvPr>
        </p:nvGraphicFramePr>
        <p:xfrm>
          <a:off x="0" y="1571615"/>
          <a:ext cx="9144001" cy="400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416"/>
                <a:gridCol w="1359937"/>
                <a:gridCol w="1359937"/>
                <a:gridCol w="1359937"/>
                <a:gridCol w="1359937"/>
                <a:gridCol w="858417"/>
                <a:gridCol w="979714"/>
                <a:gridCol w="1007706"/>
              </a:tblGrid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10         11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1       2      3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9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1           2                     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A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3        4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03206" y="5589578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дошкольное воспитание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обучение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938712" y="4948721"/>
            <a:ext cx="1214446" cy="3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начальное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263742" y="4259354"/>
            <a:ext cx="1214446" cy="51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основное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166164" y="3693359"/>
            <a:ext cx="1565417" cy="3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ТиПО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(3 г. 10 </a:t>
            </a:r>
            <a:r>
              <a:rPr lang="ru-RU" sz="1200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мес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451837" y="2900017"/>
            <a:ext cx="765827" cy="69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1-2 года</a:t>
            </a:r>
            <a:endParaRPr lang="ru-RU" sz="14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264464" y="2280486"/>
            <a:ext cx="848464" cy="33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высшее</a:t>
            </a:r>
            <a:endParaRPr lang="ru-RU" sz="14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8112928" y="1611970"/>
            <a:ext cx="10310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после-вузовское</a:t>
            </a:r>
            <a:endParaRPr lang="ru-RU" sz="14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572000" y="2251848"/>
            <a:ext cx="980628" cy="23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  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865811" y="2787474"/>
            <a:ext cx="781533" cy="46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общее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</a:t>
            </a:r>
            <a:endParaRPr lang="ru-RU" sz="1200" b="1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997590" y="2970457"/>
            <a:ext cx="1305674" cy="28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ТиПО</a:t>
            </a:r>
            <a:r>
              <a:rPr lang="ru-RU" sz="12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(2 г. 10 мес)</a:t>
            </a:r>
            <a:endParaRPr lang="ru-RU" sz="12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5400000">
            <a:off x="4831049" y="1264891"/>
            <a:ext cx="208847" cy="2735580"/>
          </a:xfrm>
          <a:prstGeom prst="leftBrace">
            <a:avLst>
              <a:gd name="adj1" fmla="val 39906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813608" y="4000839"/>
            <a:ext cx="457352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курсы</a:t>
            </a:r>
            <a:endParaRPr lang="ru-RU" sz="11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323952" y="3149164"/>
            <a:ext cx="457352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курсы</a:t>
            </a:r>
            <a:endParaRPr lang="ru-RU" sz="11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3440" y="1566672"/>
            <a:ext cx="0" cy="4022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03264" y="1566672"/>
            <a:ext cx="0" cy="4022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156704" y="1566672"/>
            <a:ext cx="0" cy="4022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3" idx="2"/>
          </p:cNvCxnSpPr>
          <p:nvPr/>
        </p:nvCxnSpPr>
        <p:spPr>
          <a:xfrm>
            <a:off x="3567683" y="2737105"/>
            <a:ext cx="0" cy="1522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67682" y="3589316"/>
            <a:ext cx="2735582" cy="63221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47636" y="2900018"/>
            <a:ext cx="1355628" cy="6613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580464" y="3976797"/>
            <a:ext cx="566548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классы</a:t>
            </a:r>
            <a:endParaRPr lang="ru-RU" sz="11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1208864" y="4652483"/>
            <a:ext cx="566548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классы</a:t>
            </a:r>
            <a:endParaRPr lang="ru-RU" sz="11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0" y="1066800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Уровни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НРК</a:t>
            </a:r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4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0947" y="1591294"/>
            <a:ext cx="7565219" cy="597195"/>
            <a:chOff x="829480" y="1669769"/>
            <a:chExt cx="7565219" cy="164428"/>
          </a:xfrm>
        </p:grpSpPr>
        <p:sp>
          <p:nvSpPr>
            <p:cNvPr id="40" name="TextBox 39"/>
            <p:cNvSpPr txBox="1"/>
            <p:nvPr/>
          </p:nvSpPr>
          <p:spPr>
            <a:xfrm>
              <a:off x="829480" y="1669769"/>
              <a:ext cx="1235133" cy="163128"/>
            </a:xfrm>
            <a:prstGeom prst="roundRect">
              <a:avLst>
                <a:gd name="adj" fmla="val 9387"/>
              </a:avLst>
            </a:prstGeom>
            <a:solidFill>
              <a:srgbClr val="EBF6F9"/>
            </a:solidFill>
            <a:ln w="952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spAutoFit/>
            </a:bodyPr>
            <a:lstStyle>
              <a:defPPr>
                <a:defRPr lang="ru-RU"/>
              </a:defPPr>
              <a:lvl1pPr algn="ctr">
                <a:defRPr sz="1200">
                  <a:latin typeface="Arial" pitchFamily="34" charset="0"/>
                  <a:cs typeface="Arial" pitchFamily="34" charset="0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Уровни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(1-8)</a:t>
              </a:r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52910" y="1671069"/>
              <a:ext cx="1175407" cy="163128"/>
            </a:xfrm>
            <a:prstGeom prst="roundRect">
              <a:avLst>
                <a:gd name="adj" fmla="val 9387"/>
              </a:avLst>
            </a:prstGeom>
            <a:solidFill>
              <a:srgbClr val="EBF6F9"/>
            </a:solidFill>
            <a:ln w="952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ru-RU"/>
              </a:defPPr>
              <a:lvl1pPr algn="ctr">
                <a:defRPr sz="1200">
                  <a:latin typeface="Arial" pitchFamily="34" charset="0"/>
                  <a:cs typeface="Arial" pitchFamily="34" charset="0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Знания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28317" y="1669769"/>
              <a:ext cx="1175407" cy="163128"/>
            </a:xfrm>
            <a:prstGeom prst="roundRect">
              <a:avLst>
                <a:gd name="adj" fmla="val 9387"/>
              </a:avLst>
            </a:prstGeom>
            <a:solidFill>
              <a:srgbClr val="EBF6F9"/>
            </a:solidFill>
            <a:ln w="952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spAutoFit/>
            </a:bodyPr>
            <a:lstStyle>
              <a:defPPr>
                <a:defRPr lang="ru-RU"/>
              </a:defPPr>
              <a:lvl1pPr algn="ctr">
                <a:defRPr sz="1200">
                  <a:latin typeface="Arial" pitchFamily="34" charset="0"/>
                  <a:cs typeface="Arial" pitchFamily="34" charset="0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Умения и навыки</a:t>
              </a:r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403723" y="1671069"/>
              <a:ext cx="1175407" cy="163128"/>
            </a:xfrm>
            <a:prstGeom prst="roundRect">
              <a:avLst>
                <a:gd name="adj" fmla="val 9387"/>
              </a:avLst>
            </a:prstGeom>
            <a:solidFill>
              <a:srgbClr val="EBF6F9"/>
            </a:solidFill>
            <a:ln w="952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ru-RU"/>
              </a:defPPr>
              <a:lvl1pPr algn="ctr">
                <a:defRPr sz="1200">
                  <a:latin typeface="Arial" pitchFamily="34" charset="0"/>
                  <a:cs typeface="Arial" pitchFamily="34" charset="0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Трудов.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функции</a:t>
              </a:r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03293" y="1669769"/>
              <a:ext cx="838280" cy="163128"/>
            </a:xfrm>
            <a:prstGeom prst="roundRect">
              <a:avLst>
                <a:gd name="adj" fmla="val 9387"/>
              </a:avLst>
            </a:prstGeom>
            <a:solidFill>
              <a:srgbClr val="EBF6F9"/>
            </a:solidFill>
            <a:ln w="952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ru-RU"/>
              </a:defPPr>
              <a:lvl1pPr algn="ctr">
                <a:defRPr sz="1200">
                  <a:latin typeface="Arial" pitchFamily="34" charset="0"/>
                  <a:cs typeface="Arial" pitchFamily="34" charset="0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Уровни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(1-8)</a:t>
              </a:r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41492" y="1669769"/>
              <a:ext cx="1353207" cy="163128"/>
            </a:xfrm>
            <a:prstGeom prst="roundRect">
              <a:avLst>
                <a:gd name="adj" fmla="val 9387"/>
              </a:avLst>
            </a:prstGeom>
            <a:solidFill>
              <a:srgbClr val="EBF6F9"/>
            </a:solidFill>
            <a:ln w="952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ru-RU"/>
              </a:defPPr>
              <a:lvl1pPr algn="ctr">
                <a:defRPr sz="1200">
                  <a:latin typeface="Arial" pitchFamily="34" charset="0"/>
                  <a:cs typeface="Arial" pitchFamily="34" charset="0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Пути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prstClr val="black"/>
                  </a:solidFill>
                </a:rPr>
                <a:t>достижения</a:t>
              </a:r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5723914" y="1712811"/>
              <a:ext cx="346686" cy="95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3600" rIns="0" bIns="36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833632" y="1074416"/>
            <a:ext cx="1801287" cy="2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НРК (201</a:t>
            </a:r>
            <a:r>
              <a:rPr lang="en-US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832580" y="2559194"/>
            <a:ext cx="1430784" cy="32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НРК (2016)</a:t>
            </a:r>
            <a:endParaRPr lang="ru-RU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84908" y="4149080"/>
            <a:ext cx="8257309" cy="2246769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2015 г. внесены изменения в Трудовой кодекс: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НРК производится министерствами труда и образования, и </a:t>
            </a:r>
            <a:r>
              <a:rPr lang="ru-RU" sz="1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утверждается</a:t>
            </a:r>
            <a:r>
              <a:rPr lang="ru-RU" sz="1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республиканской комиссией по социальному партнерству и регулированию социальных и трудовых отношений».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Участниками республиканской комиссии являются представители Правительства Республики Казахстан (7 чел.), республиканских объединений работников (7 чел.) и республиканских объединений работодателей (7 чел.).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Процедура утверждения НРК перенесена на более высокий уровень. </a:t>
            </a:r>
            <a:endParaRPr lang="ru-R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425190" y="2790910"/>
            <a:ext cx="2637769" cy="850601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Компетенции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(личностные и профессиональные)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79712" y="86041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РАЗЛИЧИЕ НРК (2012) И НРК (2016)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204" y="2919975"/>
            <a:ext cx="1235133" cy="592473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Уровни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(1-8)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2634" y="2924697"/>
            <a:ext cx="1175407" cy="592473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Знания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28041" y="2924697"/>
            <a:ext cx="1197150" cy="592473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Умения и навыки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73890" y="2919973"/>
            <a:ext cx="1353207" cy="592473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Пути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</a:rPr>
              <a:t>достижения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9696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3335" y="1065942"/>
            <a:ext cx="8861773" cy="52322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рамка квалификаций 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сопоставима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Европейской рамкой квалификаций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Ведется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к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самосертификации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i="1" dirty="0">
              <a:solidFill>
                <a:prstClr val="black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75874" y="2081272"/>
            <a:ext cx="8870700" cy="4494731"/>
            <a:chOff x="1570471" y="1651765"/>
            <a:chExt cx="9999845" cy="489585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570471" y="1651765"/>
              <a:ext cx="8642350" cy="4895850"/>
              <a:chOff x="250825" y="1125538"/>
              <a:chExt cx="8642350" cy="4895850"/>
            </a:xfrm>
          </p:grpSpPr>
          <p:sp>
            <p:nvSpPr>
              <p:cNvPr id="9" name="TextBox 1"/>
              <p:cNvSpPr txBox="1">
                <a:spLocks noChangeArrowheads="1"/>
              </p:cNvSpPr>
              <p:nvPr/>
            </p:nvSpPr>
            <p:spPr bwMode="auto">
              <a:xfrm>
                <a:off x="3824673" y="2565401"/>
                <a:ext cx="1075556" cy="7040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/>
                <a:r>
                  <a:rPr lang="ru-RU" altLang="ru-RU" sz="3600">
                    <a:solidFill>
                      <a:srgbClr val="953735"/>
                    </a:solidFill>
                    <a:latin typeface="Arial" pitchFamily="34" charset="0"/>
                  </a:rPr>
                  <a:t>      </a:t>
                </a:r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50825" y="1125538"/>
                <a:ext cx="8642350" cy="1727200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ru-RU" sz="1400" kern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1908175" y="1196975"/>
                <a:ext cx="6840538" cy="1079500"/>
              </a:xfrm>
              <a:prstGeom prst="roundRect">
                <a:avLst>
                  <a:gd name="adj" fmla="val 3407"/>
                </a:avLst>
              </a:prstGeom>
              <a:solidFill>
                <a:sysClr val="window" lastClr="FFFFFF"/>
              </a:solidFill>
              <a:ln w="15875" cap="flat" cmpd="sng" algn="ctr">
                <a:solidFill>
                  <a:srgbClr val="00B0F0">
                    <a:shade val="75000"/>
                    <a:satMod val="125000"/>
                    <a:lumMod val="75000"/>
                  </a:srgb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 sz="1400" kern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1908175" y="3471313"/>
                <a:ext cx="6985000" cy="2071688"/>
              </a:xfrm>
              <a:prstGeom prst="roundRect">
                <a:avLst>
                  <a:gd name="adj" fmla="val 3407"/>
                </a:avLst>
              </a:prstGeom>
              <a:solidFill>
                <a:sysClr val="window" lastClr="FFFFFF"/>
              </a:solidFill>
              <a:ln w="15875" cap="flat" cmpd="sng" algn="ctr">
                <a:solidFill>
                  <a:srgbClr val="00B0F0">
                    <a:shade val="75000"/>
                    <a:satMod val="125000"/>
                    <a:lumMod val="75000"/>
                  </a:srgbClr>
                </a:solidFill>
                <a:prstDash val="sysDash"/>
              </a:ln>
              <a:effectLst/>
            </p:spPr>
            <p:txBody>
              <a:bodyPr anchor="ctr"/>
              <a:lstStyle/>
              <a:p>
                <a:pPr>
                  <a:defRPr/>
                </a:pPr>
                <a:endParaRPr lang="ru-RU" sz="1400" kern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468313" y="5084763"/>
                <a:ext cx="1295400" cy="936625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1</a:t>
                </a: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468313" y="4581525"/>
                <a:ext cx="1295400" cy="431800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2</a:t>
                </a: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468313" y="4005263"/>
                <a:ext cx="1295400" cy="431800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3</a:t>
                </a: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468313" y="3500438"/>
                <a:ext cx="1295400" cy="433387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4</a:t>
                </a: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468313" y="2924175"/>
                <a:ext cx="1295400" cy="433388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5</a:t>
                </a: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468313" y="2349500"/>
                <a:ext cx="1295400" cy="431800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6</a:t>
                </a: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468313" y="1773238"/>
                <a:ext cx="1295400" cy="431800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7</a:t>
                </a: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68313" y="1268413"/>
                <a:ext cx="1295400" cy="431800"/>
              </a:xfrm>
              <a:prstGeom prst="roundRect">
                <a:avLst>
                  <a:gd name="adj" fmla="val 340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ЕРК 8</a:t>
                </a:r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2051050" y="5084763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1. Начальное образование</a:t>
                </a:r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2051050" y="5589588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0. Дошкольное воспитание и обучение</a:t>
                </a:r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2051050" y="4581525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2. Основное среднее образование</a:t>
                </a:r>
              </a:p>
            </p:txBody>
          </p: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2051050" y="4005263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3. Общее среднее образование</a:t>
                </a:r>
              </a:p>
            </p:txBody>
          </p: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2051050" y="3500438"/>
                <a:ext cx="4321175" cy="433387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4. Техническое и профессиональное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516688" y="4149725"/>
                <a:ext cx="2087563" cy="5699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Среднее</a:t>
                </a:r>
              </a:p>
              <a:p>
                <a:pPr algn="ctr"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образование</a:t>
                </a:r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2051050" y="2924175"/>
                <a:ext cx="4321175" cy="433388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5. Послесреднее образование</a:t>
                </a:r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2051050" y="2349500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6. Высшее образование (</a:t>
                </a:r>
                <a:r>
                  <a:rPr lang="ru-RU" sz="1400" kern="0" dirty="0" err="1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бакалавриат</a:t>
                </a: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2051050" y="1773238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7. Магистратура</a:t>
                </a:r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2051050" y="1268413"/>
                <a:ext cx="4321175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8. Докторантура </a:t>
                </a:r>
                <a:r>
                  <a:rPr lang="en-US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PhD</a:t>
                </a:r>
                <a:endParaRPr lang="ru-RU" sz="1400" kern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516688" y="1412875"/>
                <a:ext cx="2087563" cy="5699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Послевузовское</a:t>
                </a:r>
              </a:p>
              <a:p>
                <a:pPr algn="ctr">
                  <a:defRPr/>
                </a:pPr>
                <a:r>
                  <a:rPr lang="ru-RU" sz="14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образование</a:t>
                </a:r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10274916" y="1782561"/>
              <a:ext cx="1295400" cy="4752975"/>
              <a:chOff x="10274916" y="1782561"/>
              <a:chExt cx="1295400" cy="4752975"/>
            </a:xfrm>
          </p:grpSpPr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10274916" y="5598911"/>
                <a:ext cx="1295400" cy="936625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1</a:t>
                </a:r>
              </a:p>
            </p:txBody>
          </p:sp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10274916" y="5095673"/>
                <a:ext cx="1295400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2</a:t>
                </a:r>
              </a:p>
            </p:txBody>
          </p:sp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10274916" y="4519411"/>
                <a:ext cx="1295400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3</a:t>
                </a:r>
              </a:p>
            </p:txBody>
          </p:sp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10274916" y="4014586"/>
                <a:ext cx="1295400" cy="433387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4</a:t>
                </a:r>
              </a:p>
            </p:txBody>
          </p: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10274916" y="3438323"/>
                <a:ext cx="1295400" cy="433388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5</a:t>
                </a:r>
              </a:p>
            </p:txBody>
          </p:sp>
          <p:sp>
            <p:nvSpPr>
              <p:cNvPr id="38" name="Скругленный прямоугольник 37"/>
              <p:cNvSpPr/>
              <p:nvPr/>
            </p:nvSpPr>
            <p:spPr>
              <a:xfrm>
                <a:off x="10274916" y="2863648"/>
                <a:ext cx="1295400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6</a:t>
                </a:r>
              </a:p>
            </p:txBody>
          </p: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10274916" y="2287386"/>
                <a:ext cx="1295400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7</a:t>
                </a:r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10274916" y="1782561"/>
                <a:ext cx="1295400" cy="431800"/>
              </a:xfrm>
              <a:prstGeom prst="roundRect">
                <a:avLst>
                  <a:gd name="adj" fmla="val 3407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НРК 8</a:t>
                </a:r>
              </a:p>
            </p:txBody>
          </p:sp>
        </p:grpSp>
      </p:grp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6478732" y="6576003"/>
            <a:ext cx="2057400" cy="365125"/>
          </a:xfrm>
        </p:spPr>
        <p:txBody>
          <a:bodyPr/>
          <a:lstStyle/>
          <a:p>
            <a:fld id="{7D586F8B-FD7B-4C4E-A859-B9C12A9387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3103" y="371683"/>
            <a:ext cx="1086889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рамка квалификаций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1979712" y="86041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НРК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1835695" y="-99392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376092"/>
              </a:solidFill>
              <a:latin typeface="Arial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76562"/>
            <a:ext cx="7825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СТРУКТУРА НАЦИОНАЛЬНОЙ РАМКИ КВАЛИФИКАЦИЙ РК</a:t>
            </a:r>
            <a:endParaRPr lang="ru-RU" sz="2000" dirty="0">
              <a:solidFill>
                <a:srgbClr val="4F81BD">
                  <a:lumMod val="75000"/>
                </a:srgbClr>
              </a:solidFill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6777"/>
              </p:ext>
            </p:extLst>
          </p:nvPr>
        </p:nvGraphicFramePr>
        <p:xfrm>
          <a:off x="107504" y="908720"/>
          <a:ext cx="8856982" cy="598946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94897"/>
                <a:gridCol w="1549319"/>
                <a:gridCol w="1944216"/>
                <a:gridCol w="2520280"/>
                <a:gridCol w="2448270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Уровни</a:t>
                      </a:r>
                      <a:endParaRPr lang="ru-RU" sz="1000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Компетенции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Пути достижения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2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Элементарные базовые знания об окружающем мире.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Понимание простых связей между явлениями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элементарных заданий  по известному образцу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 под непосредственным контролем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Начальное образование и практический опыт и/или краткосрочное обучение (инструктаж) на рабочем месте и/или краткосрочные курсы </a:t>
                      </a:r>
                    </a:p>
                  </a:txBody>
                  <a:tcPr marL="68580" marR="68580" marT="0" marB="0"/>
                </a:tc>
              </a:tr>
              <a:tr h="54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базовые знания, профессиональная ориентация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Выполнение заданий по заданному алгоритму действий и её коррекция в соответствии с рабочими условиями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 под руководством с определенной долей самостоятельности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среднее образование</a:t>
                      </a:r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практический опыт и/или профессиональная подготовка (краткосрочные курсы на базе организации образования или обучение на предприятии) </a:t>
                      </a:r>
                    </a:p>
                  </a:txBody>
                  <a:tcPr marL="68580" marR="68580" marT="0" marB="0"/>
                </a:tc>
              </a:tr>
              <a:tr h="541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Базовые, общеобразовательные и практико-ориентированные  знания в профессиональной области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типичных профессиональных задач  в стандартных условиях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Деятельность  с  определенной  долей самостоятельности исходя из поставленной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Основное среднее образование 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практический опыт и/или профессиональная подготовка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профессиональная подготовка на базе основного среднего образования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(курсы на базе организации образования по программам профессиональной подготовки до одного года или обучение на предприятии) или общее среднее образование,  техническое и профессиональное образование на базе общего среднего образования (повышенный уровень)</a:t>
                      </a:r>
                    </a:p>
                  </a:txBody>
                  <a:tcPr marL="68580" marR="68580" marT="0" marB="0"/>
                </a:tc>
              </a:tr>
              <a:tr h="721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Профессиональные (теоретические и практические)  знания и опыт.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Решение типовых профессиональных задач  широкого спектра  в предсказуемых условиях,  требующих самостоятельного анализа учебной и трудовой ситуации, ее возможных изменений и последствий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Руководство стандартной работой других с учетом значимых социальных и этических аспектов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Ответственность за собственное обучение и обучение других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Общее среднее образование и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техническое и профессиональное образование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(установленный уровень) и практический опыт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14355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1835695" y="-99392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376092"/>
              </a:solidFill>
              <a:latin typeface="Arial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76562"/>
            <a:ext cx="7825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СТРУКТУРА НАЦИОНАЛЬНОЙ РАМКИ КВАЛИФИКАЦИЙ РК</a:t>
            </a:r>
            <a:endParaRPr lang="ru-RU" sz="2000" dirty="0">
              <a:solidFill>
                <a:srgbClr val="4F81BD">
                  <a:lumMod val="75000"/>
                </a:srgbClr>
              </a:solidFill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55983"/>
              </p:ext>
            </p:extLst>
          </p:nvPr>
        </p:nvGraphicFramePr>
        <p:xfrm>
          <a:off x="107504" y="908720"/>
          <a:ext cx="8856982" cy="581420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94897"/>
                <a:gridCol w="1549319"/>
                <a:gridCol w="1944216"/>
                <a:gridCol w="2520280"/>
                <a:gridCol w="2448270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Уровни</a:t>
                      </a:r>
                      <a:endParaRPr lang="ru-RU" sz="1000" baseline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Компетенции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Пути достижения </a:t>
                      </a:r>
                      <a:endParaRPr lang="ru-RU" sz="1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4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Широкий диапазон теоретических и практических знаний в профессиональной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Самостоятельная  разработка  и выдвижение различных   вариантов  решения  профессиональных задач с применением теоретических и практических знаний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Самостоятельное управление и контроль процессами  трудовой и учебной деятельности в рамках стратегии, политики и целей организации, обсуждение  проблемы, аргументирование выводов и грамотное оперирование информацией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Послесреднее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образование, практический опыт;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менее двух лет обучения в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бакалавриате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или трех лет освоения программ специального высшего образования, практический опыт</a:t>
                      </a:r>
                    </a:p>
                  </a:txBody>
                  <a:tcPr marL="68580" marR="68580" marT="0" marB="0"/>
                </a:tc>
              </a:tr>
              <a:tr h="764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Широкий диапазон теоретических и практических знаний в профессиональной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Самостоятельная  разработка  и выдвижение различных   вариантов  решения  профессиональных задач с применением теоретических и практических знаний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Самостоятельное управление и контроль процессами  трудовой и учебной деятельности в рамках стратегии, политики и целей организации, обсуждение  проблемы, аргументирование выводов и грамотное оперирование информацией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Высшее образование.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специалитет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ординатура и практический опыт</a:t>
                      </a:r>
                    </a:p>
                  </a:txBody>
                  <a:tcPr marL="68580" marR="68580" marT="0" marB="0"/>
                </a:tc>
              </a:tr>
              <a:tr h="764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Концептуальные знания в области науки и профессиональной деятельности, Создание новых прикладных знаний в профессиональной области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Самостоятельное определение  цели профессиональной деятельности и выбирать адекватные методы и средства их достижения.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Осуществление научной, инновационной деятельности по получению новых знаний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стратегии,   деятельности подразделения или организации. Принятие решений и ответственность на уровне подразделений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Магистратура, резидентура и/или практический опыт</a:t>
                      </a:r>
                    </a:p>
                  </a:txBody>
                  <a:tcPr marL="68580" marR="68580" marT="0" marB="0"/>
                </a:tc>
              </a:tr>
              <a:tr h="721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174" marR="38174" marT="38174" marB="38174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Методологические знания в области инновационно-профессиональной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Генерирование идей, прогнозирование  результатов инновационной деятельности осуществление широко- масштабных  изменений в профессиональной и социальной сфере, руководство  сложными производственными и научными процессами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Определение стратегии, управление процессами и деятельностью, принятие решений и ответственность на уровне  институциональных структур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Способность к лидерству, автономности, анализу, оценке и реализации сложных инновационных идей в научной и практической области.  Компетентное общение в определенной отрасли научной и профессиональной деятельности.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Докторантура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ученая степень доктора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степень доктора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 профилю, кандидата наук, доктора наук и/или практический опыт по специальности, либо управленческий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990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2279441" y="-56703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338181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-31151"/>
            <a:ext cx="7825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ЗАРУБЕЖНЫЙ ОПЫТ РАЗВИТИЯ НРК</a:t>
            </a:r>
            <a:endParaRPr lang="ru-RU" b="1" i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25073" y="65613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5516" y="4005064"/>
            <a:ext cx="8424936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мире по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данным на 2015 год в развитии 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квалификационных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рамок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национальных систем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квалификаций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приняли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      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 страны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данным С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овета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Европы:</a:t>
            </a:r>
          </a:p>
          <a:p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- 27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 представили отчеты о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самосертификации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НРК с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  (все уровни образования)</a:t>
            </a:r>
          </a:p>
          <a:p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- 6 представили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отчеты о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самосертификации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НРК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РК ЕПВО (только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5,6,7 уровни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стран ЕПВО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приняли НРК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1540" y="638163"/>
            <a:ext cx="8064896" cy="13974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Бергенское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коммюнике:</a:t>
            </a:r>
            <a:endParaRPr lang="ru-RU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«Обязуемся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2010 г. разработать национальные квалификационные требования, совместимые с общеевропейской системой, для чего планируем начать работу до 2007 г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1540" y="2223023"/>
            <a:ext cx="8064896" cy="13974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Лондонское коммюнике </a:t>
            </a:r>
            <a:r>
              <a:rPr lang="ru-RU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«Мы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обязуемся к 2010 году полностью реализовать национальные структуры квалификаций, сертифицированные по отношению к всеобъемлющей структуре квалификаций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ЕПВО»</a:t>
            </a:r>
          </a:p>
          <a:p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2279441" y="-56703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338181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-31151"/>
            <a:ext cx="7825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ЗАРУБЕЖНЫЙ ОПЫТ РАЗВИТИЯ НРК</a:t>
            </a:r>
            <a:endParaRPr lang="ru-RU" b="1" i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39908"/>
              </p:ext>
            </p:extLst>
          </p:nvPr>
        </p:nvGraphicFramePr>
        <p:xfrm>
          <a:off x="107504" y="483924"/>
          <a:ext cx="8964488" cy="617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656184"/>
                <a:gridCol w="2088232"/>
                <a:gridCol w="2376264"/>
                <a:gridCol w="1403648"/>
              </a:tblGrid>
              <a:tr h="924103"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Латвия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Турция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Польша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Начальный</a:t>
                      </a:r>
                      <a:r>
                        <a:rPr lang="ru-RU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этап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Руководящая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группа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Комиссия по подготовке НРК из представителей МНО, СВО и УПК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Рабочая группа по НРК-ВО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 РК совместно с МТСЗН РК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НПА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Дескрипторы рамки утверждены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постановлением кабинета министров</a:t>
                      </a:r>
                    </a:p>
                    <a:p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Поправки в Законе о профессиональном образовании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Закон "Об Управлении по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профессиональным квалификациям (УПК)" № 5544 Положение о Турецкой рамке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квалификаций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Закон о высшем образовании от 18 марта 2011 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Трудовой кодекс 2015 г.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Координационный пункт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 академической информации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Управление по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вопросам профессиональных квалификаций</a:t>
                      </a:r>
                      <a:r>
                        <a:rPr lang="ru-RU" sz="100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ru-RU" sz="10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Консультационная и оценочная платформа ТРК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Руководящий Комитет Национальной Рамки Квалификаций непрерывного образования Межведомственная Целевая Рабочая Группа непрерывного образования 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</a:p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НРК утверждается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РТК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Признание неформальных квалификаций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Центры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профессионального образования и Государственные образовательные центры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Закон предусматривает возможность вузами проводить признание неформальных квалификаций, но редко используется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</a:t>
                      </a:r>
                      <a:r>
                        <a:rPr lang="ru-RU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сертификации</a:t>
                      </a:r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ЦАИ – Информационный центр для профессионального признания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Учебные заведения и органы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вопросам сертификации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Положение МНО «О провайдерах неформального образования и обучения», OG. 21.05.2010-27587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Центры независимой сертификации (6)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25073" y="65613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80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9952" y="141277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Общенациональный план </a:t>
            </a:r>
            <a:r>
              <a:rPr lang="ru-RU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по реализации Послания Главы Государства от 31 января 2017 г.</a:t>
            </a:r>
            <a:br>
              <a:rPr lang="ru-RU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50: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Четвертый приоритет – улучшение качества человеческого капитала. ... В этих целях необходимо обновление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стандартов в соответствии с требованиями рынка труда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передовым мировым опытом обучения на производстве..."</a:t>
            </a:r>
          </a:p>
        </p:txBody>
      </p:sp>
      <p:pic>
        <p:nvPicPr>
          <p:cNvPr id="5" name="Рисунок 5" descr="C:\Documents and Settings\Admin\Рабочий стол\Sholpan\first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5" t="3955" r="20520"/>
          <a:stretch>
            <a:fillRect/>
          </a:stretch>
        </p:blipFill>
        <p:spPr bwMode="auto">
          <a:xfrm>
            <a:off x="539552" y="1628800"/>
            <a:ext cx="3289300" cy="30940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2279441" y="-56703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338181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-31151"/>
            <a:ext cx="7825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ЗАРУБЕЖНЫЙ ОПЫТ РАЗВИТИЯ НРК: Центральная Азия</a:t>
            </a:r>
            <a:endParaRPr lang="ru-RU" b="1" i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25073" y="65613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77300" y="544913"/>
            <a:ext cx="8064896" cy="29560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Кыргызстан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НРК принят 17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марта 2016 года приказом №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308/1 МОН 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№ 87 Министерства труда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социального развития. Разработана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Эразмус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QUADRIGA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(Квалификационные рамки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Центральной Азии: Болонские принципы 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координация)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Национальная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квалификаций включает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стандарты;</a:t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секторальные рамки квалификаций;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систему сертификации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подтверждения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квалификаций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национальном и</a:t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уровнях.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7300" y="3707739"/>
            <a:ext cx="8064896" cy="13974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Таджикистан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Эволюция системы квалификаций в Таджикистане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находится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этапе разработки политики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методологии.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306" y="5299345"/>
            <a:ext cx="8064896" cy="5059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Узбекистан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896" y="5999399"/>
            <a:ext cx="8064896" cy="5059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Туркменистан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467544" y="1369220"/>
            <a:ext cx="8352928" cy="4826282"/>
            <a:chOff x="467544" y="1369220"/>
            <a:chExt cx="8352928" cy="48262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9552" y="1369220"/>
              <a:ext cx="23128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Профессиональные </a:t>
              </a:r>
            </a:p>
            <a:p>
              <a:pPr algn="ctr"/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стандарты</a:t>
              </a:r>
              <a:endPara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24327" y="1369220"/>
              <a:ext cx="245984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Стандарты </a:t>
              </a:r>
            </a:p>
            <a:p>
              <a:pPr algn="ctr"/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оценки квалификаций</a:t>
              </a:r>
              <a:endPara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677488" y="1369220"/>
              <a:ext cx="211416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Образовательные </a:t>
              </a:r>
            </a:p>
            <a:p>
              <a:pPr algn="ctr"/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программы</a:t>
              </a:r>
              <a:endParaRPr lang="ru-RU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2225184"/>
              <a:ext cx="2405105" cy="397031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Знания, умения и навыки, 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Компетенции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Профессии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Трудовые функции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Область профессиональной деятельности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91880" y="2225184"/>
              <a:ext cx="2808312" cy="397031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Критерии оценок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Количественные и качественные показатели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Теоретическое тестирование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Квалификационный экзамен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Присвоение профессиональной квалификации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660232" y="2225184"/>
              <a:ext cx="2160240" cy="3647152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err="1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Специальност</a:t>
              </a:r>
              <a:r>
                <a:rPr lang="kk-KZ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и направления подготовки </a:t>
              </a:r>
              <a:endPara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Учебные планы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Модульные  учебные программы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Присвоение академической квалификации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1403648" y="-15511"/>
            <a:ext cx="7343477" cy="273050"/>
          </a:xfrm>
          <a:prstGeom prst="rect">
            <a:avLst/>
          </a:prstGeom>
        </p:spPr>
        <p:txBody>
          <a:bodyPr lIns="65306" tIns="32653" rIns="65306" bIns="32653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СВЯЗЬ ПРОФЕССИОНАЛЬНЫХ СТАНДАРТОВ 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С СИСТЕМОЙ ОЦЕНОК КВАЛИФИКАЦИЙ И ОБРАЗОВАТЕЛЬНЫМИ ПРОГРАММАМИ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94994" y="980728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41260" y="89211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4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5288" y="1485900"/>
            <a:ext cx="8429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СИСТЕМА НЕЗАВИСИМОЙ СЕРТИФИКАЦИИ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5288" y="2276475"/>
            <a:ext cx="8305800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СЕРТИФИКАЦИОННЫЕ ЦЕНТРЫ</a:t>
            </a:r>
          </a:p>
        </p:txBody>
      </p:sp>
      <p:pic>
        <p:nvPicPr>
          <p:cNvPr id="15364" name="Picture 6" descr="110x_fig_1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29025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110x_fig_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689350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 descr="110x_fig_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3765550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9" descr="iStock_000004506538Sm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17913"/>
            <a:ext cx="251142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192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42672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67056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7215188" y="4984750"/>
            <a:ext cx="1857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Свидетельство о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присвоении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квалификации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260350" y="5060950"/>
            <a:ext cx="1252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соискатель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2214563" y="5153025"/>
            <a:ext cx="1985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ТЕОРЕТИЧЕСКОЕ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ТЕСТИРОВАНИЕ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5000625" y="5168900"/>
            <a:ext cx="1819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ПРАКТИЧЕСКИЙ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ЭКЗАМЕН</a:t>
            </a:r>
          </a:p>
        </p:txBody>
      </p:sp>
      <p:sp>
        <p:nvSpPr>
          <p:cNvPr id="26" name="Содержимое 2" descr="Каштан"/>
          <p:cNvSpPr>
            <a:spLocks noGrp="1"/>
          </p:cNvSpPr>
          <p:nvPr>
            <p:ph sz="quarter" idx="1"/>
          </p:nvPr>
        </p:nvSpPr>
        <p:spPr>
          <a:xfrm>
            <a:off x="0" y="433388"/>
            <a:ext cx="9144000" cy="738187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ПРОФЕССИОНАЛЬНОЙ ПОДГОТОВЛЕННОСТИ И ПОДТВЕРЖДЕНИЕ СООТВЕТСТВИЯ КВАЛИФИКАЦИИ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28313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 descr="60%"/>
          <p:cNvSpPr>
            <a:spLocks/>
          </p:cNvSpPr>
          <p:nvPr/>
        </p:nvSpPr>
        <p:spPr bwMode="auto">
          <a:xfrm>
            <a:off x="683964" y="2348186"/>
            <a:ext cx="8064500" cy="93679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prstClr val="black"/>
                </a:solidFill>
              </a:rPr>
              <a:t>Самосертификация</a:t>
            </a:r>
            <a:r>
              <a:rPr lang="ru-RU" dirty="0">
                <a:solidFill>
                  <a:prstClr val="black"/>
                </a:solidFill>
              </a:rPr>
              <a:t> необходима для обеспечения в будущем признания квалификаций казахстанских специалистов за рубежом, повышения их конкурентоспособности.</a:t>
            </a:r>
          </a:p>
        </p:txBody>
      </p:sp>
      <p:sp>
        <p:nvSpPr>
          <p:cNvPr id="9" name="Содержимое 2" descr="60%"/>
          <p:cNvSpPr>
            <a:spLocks/>
          </p:cNvSpPr>
          <p:nvPr/>
        </p:nvSpPr>
        <p:spPr bwMode="auto">
          <a:xfrm>
            <a:off x="683964" y="3572495"/>
            <a:ext cx="8064500" cy="93662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В результате успешного внедрения НРК рынок труда будет формировать заказ для системы образования, обеспечивать адекватную оценку и сертификацию этих квалификаций. 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Содержимое 2" descr="60%"/>
          <p:cNvSpPr>
            <a:spLocks/>
          </p:cNvSpPr>
          <p:nvPr/>
        </p:nvSpPr>
        <p:spPr bwMode="auto">
          <a:xfrm>
            <a:off x="683964" y="4868515"/>
            <a:ext cx="8064500" cy="72072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prstClr val="black"/>
                </a:solidFill>
              </a:rPr>
              <a:t>Расширятся границы академической и трудовой мобильности граждан, сформируется единое образовательное и трудовое пространство.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22986" y="1017602"/>
            <a:ext cx="7825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ДЛЯ ЧЕГО НУЖНА САМОСЕРТИФИКАЦИЯ НАЦИОНАЛЬНОЙ РАМКИ КВАЛИФИКАЦИЙ?</a:t>
            </a:r>
          </a:p>
        </p:txBody>
      </p:sp>
      <p:sp>
        <p:nvSpPr>
          <p:cNvPr id="13" name="Овал 12"/>
          <p:cNvSpPr/>
          <p:nvPr/>
        </p:nvSpPr>
        <p:spPr>
          <a:xfrm>
            <a:off x="305949" y="2622085"/>
            <a:ext cx="408178" cy="446875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>
          <a:xfrm>
            <a:off x="305949" y="3817369"/>
            <a:ext cx="408178" cy="446875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>
          <a:xfrm>
            <a:off x="305949" y="5005439"/>
            <a:ext cx="408178" cy="446875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94994" y="76562"/>
            <a:ext cx="7825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САМОСЕРТИФИКАЦИЯ НРК</a:t>
            </a:r>
          </a:p>
        </p:txBody>
      </p:sp>
    </p:spTree>
    <p:extLst>
      <p:ext uri="{BB962C8B-B14F-4D97-AF65-F5344CB8AC3E}">
        <p14:creationId xmlns:p14="http://schemas.microsoft.com/office/powerpoint/2010/main" val="300340876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397758" y="276904"/>
            <a:ext cx="7343477" cy="273050"/>
          </a:xfrm>
          <a:prstGeom prst="rect">
            <a:avLst/>
          </a:prstGeom>
        </p:spPr>
        <p:txBody>
          <a:bodyPr lIns="65306" tIns="32653" rIns="65306" bIns="32653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САМОСЕРТИФИКАЦИЯ НРК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94994" y="780091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41260" y="89211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7229" y="1057133"/>
            <a:ext cx="82016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это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процедура,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посредством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которой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компетентные органы соответствующей страны подтверждают</a:t>
            </a:r>
            <a:r>
              <a:rPr lang="ru-RU" dirty="0">
                <a:latin typeface="Arial" pitchFamily="34" charset="0"/>
                <a:cs typeface="Arial" pitchFamily="34" charset="0"/>
              </a:rPr>
              <a:t>, что Национальная рамка квалификаций, совместима со  всеобъемлющей рамкой Европейского пространства высшего образования.  						</a:t>
            </a:r>
          </a:p>
          <a:p>
            <a:pPr algn="just">
              <a:buNone/>
            </a:pPr>
            <a:r>
              <a:rPr lang="ru-RU" dirty="0"/>
              <a:t>		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2259039"/>
            <a:ext cx="24459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ЕПВО	</a:t>
            </a:r>
          </a:p>
        </p:txBody>
      </p:sp>
      <p:pic>
        <p:nvPicPr>
          <p:cNvPr id="16" name="Рисунок 15" descr="http://t1.gstatic.com/images?q=tbn:ANd9GcROuQmAZW9doNh5PjErXGLTyYRSsW6G1XcgkTRAbH8zutl3imDr">
            <a:hlinkClick r:id="rId3" tgtFrame="&quot;_blank&quot;"/>
          </p:cNvPr>
          <p:cNvPicPr/>
          <p:nvPr/>
        </p:nvPicPr>
        <p:blipFill>
          <a:blip r:embed="rId4" cstate="print"/>
          <a:srcRect t="13942"/>
          <a:stretch>
            <a:fillRect/>
          </a:stretch>
        </p:blipFill>
        <p:spPr bwMode="auto">
          <a:xfrm>
            <a:off x="2024790" y="3182369"/>
            <a:ext cx="554461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4427984" y="2400780"/>
            <a:ext cx="583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Страна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X	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81388" y="2123781"/>
            <a:ext cx="2708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Страна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07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18522" y="6648"/>
            <a:ext cx="78254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КРИТЕРИИ ДЛЯ СОГЛАСОВАНИЯ НАЦИОНАЛЬНЫХ РАМОК КВАЛИФИКАЦИЙ С РАМКОЙ КВАЛИФИКАЦИЙ ЕПВО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640960" cy="5632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Критерий 1.</a:t>
            </a:r>
            <a:r>
              <a:rPr lang="ru-RU" dirty="0"/>
              <a:t> Национальная рамка квалификаций высшего образования и орган/органы, ответственные за ее развитие, определяются национальным министерством, отвечающим за высшее образование </a:t>
            </a:r>
            <a:endParaRPr lang="ru-RU" dirty="0" smtClean="0"/>
          </a:p>
          <a:p>
            <a:r>
              <a:rPr lang="ru-RU" b="1" dirty="0"/>
              <a:t>Критерий 2</a:t>
            </a:r>
            <a:r>
              <a:rPr lang="ru-RU" dirty="0"/>
              <a:t>. Существует явная и очевидная связь между квалификациями в национальной рамке и дескрипторами квалификаций в Европейской рамке квалификаций</a:t>
            </a:r>
            <a:r>
              <a:rPr lang="ru-RU" dirty="0" smtClean="0"/>
              <a:t>.</a:t>
            </a:r>
          </a:p>
          <a:p>
            <a:r>
              <a:rPr lang="ru-RU" b="1" dirty="0"/>
              <a:t>Критерий 3.</a:t>
            </a:r>
            <a:r>
              <a:rPr lang="ru-RU" dirty="0"/>
              <a:t> Национальная рамка и квалификации основаны на результатах обучения, и квалификации связаны с кредитами ECTS или совместимой с ECTS системой </a:t>
            </a:r>
            <a:endParaRPr lang="ru-RU" dirty="0" smtClean="0"/>
          </a:p>
          <a:p>
            <a:r>
              <a:rPr lang="ru-RU" b="1" dirty="0"/>
              <a:t>Критерий 4</a:t>
            </a:r>
            <a:r>
              <a:rPr lang="ru-RU" dirty="0"/>
              <a:t>. Процедуры включения квалификаций в национальные рамки являются прозрачными </a:t>
            </a:r>
            <a:endParaRPr lang="ru-RU" dirty="0" smtClean="0"/>
          </a:p>
          <a:p>
            <a:r>
              <a:rPr lang="ru-RU" b="1" dirty="0"/>
              <a:t>Критерий 5.</a:t>
            </a:r>
            <a:r>
              <a:rPr lang="ru-RU" dirty="0"/>
              <a:t> Национальная система обеспечения качества высшего образования связана с национальной структурой квалификаций и соответствует положениям Берлинского коммюнике и всех последующих коммюнике, принятых министрами в рамках Болонского процесса </a:t>
            </a:r>
            <a:endParaRPr lang="en-US" dirty="0" smtClean="0"/>
          </a:p>
          <a:p>
            <a:r>
              <a:rPr lang="ru-RU" b="1" dirty="0"/>
              <a:t>Критерий 6</a:t>
            </a:r>
            <a:r>
              <a:rPr lang="ru-RU" dirty="0"/>
              <a:t>. Национальная рамка квалификаций и ее привязка к Европейской рамке отмечаются во всех Приложениях к диплому </a:t>
            </a:r>
            <a:endParaRPr lang="en-US" dirty="0" smtClean="0"/>
          </a:p>
          <a:p>
            <a:r>
              <a:rPr lang="ru-RU" b="1" dirty="0"/>
              <a:t>Критерий 7.</a:t>
            </a:r>
            <a:r>
              <a:rPr lang="ru-RU" dirty="0"/>
              <a:t> Обязанности участвующих сторон в отношении национальной рамки четко определены и обнародованы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04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18522" y="6648"/>
            <a:ext cx="78254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ПРОЦЕДУРЫ ДЛЯ СОГЛАСОВАНИЯ НАЦИОНАЛЬНЫХ РАМОК КВАЛИФИКАЦИЙ С РАМКОЙ КВАЛИФИКАЦИЙ ЕПВО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640960" cy="42473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/>
              <a:t>Процедура 1.</a:t>
            </a:r>
            <a:r>
              <a:rPr lang="ru-RU" dirty="0"/>
              <a:t> Компетентный национальный орган / органы удостоверяют совместимость национальной рамки квалификаций и Европейской рамки квалификаций </a:t>
            </a:r>
            <a:endParaRPr lang="ru-RU" dirty="0" smtClean="0"/>
          </a:p>
          <a:p>
            <a:r>
              <a:rPr lang="ru-RU" b="1" dirty="0"/>
              <a:t>Процедура 2.</a:t>
            </a:r>
            <a:r>
              <a:rPr lang="ru-RU" dirty="0"/>
              <a:t> Процесс </a:t>
            </a:r>
            <a:r>
              <a:rPr lang="ru-RU" dirty="0" err="1"/>
              <a:t>самосертификации</a:t>
            </a:r>
            <a:r>
              <a:rPr lang="ru-RU" dirty="0"/>
              <a:t> должен включать официальное подтверждение от органов обеспечения качества, признанный в рамках Болонского процесса </a:t>
            </a:r>
            <a:endParaRPr lang="ru-RU" dirty="0" smtClean="0"/>
          </a:p>
          <a:p>
            <a:r>
              <a:rPr lang="ru-RU" b="1" dirty="0"/>
              <a:t>Процедура 3</a:t>
            </a:r>
            <a:r>
              <a:rPr lang="ru-RU" dirty="0"/>
              <a:t>. Процесс </a:t>
            </a:r>
            <a:r>
              <a:rPr lang="ru-RU" dirty="0" err="1"/>
              <a:t>самосертификации</a:t>
            </a:r>
            <a:r>
              <a:rPr lang="ru-RU" dirty="0"/>
              <a:t> должен проходить с участием международных экспертов </a:t>
            </a:r>
            <a:endParaRPr lang="ru-RU" dirty="0" smtClean="0"/>
          </a:p>
          <a:p>
            <a:r>
              <a:rPr lang="ru-RU" b="1" dirty="0"/>
              <a:t>Процедура 4.</a:t>
            </a:r>
            <a:r>
              <a:rPr lang="ru-RU" dirty="0"/>
              <a:t> Данные, подтверждающие </a:t>
            </a:r>
            <a:r>
              <a:rPr lang="ru-RU" dirty="0" err="1"/>
              <a:t>самосертификацию</a:t>
            </a:r>
            <a:r>
              <a:rPr lang="ru-RU" dirty="0"/>
              <a:t>, должны быть представлены для каждого из установленных критериев и опубликованы </a:t>
            </a:r>
            <a:endParaRPr lang="ru-RU" dirty="0" smtClean="0"/>
          </a:p>
          <a:p>
            <a:r>
              <a:rPr lang="ru-RU" b="1" dirty="0"/>
              <a:t>Процедура 5.</a:t>
            </a:r>
            <a:r>
              <a:rPr lang="ru-RU" dirty="0"/>
              <a:t> Сети ENIC и NARIC ведут общедоступный список государств, которые подтвердили завершение процесса </a:t>
            </a:r>
            <a:r>
              <a:rPr lang="ru-RU" dirty="0" err="1"/>
              <a:t>самосертификации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www.enic-naric.net</a:t>
            </a:r>
            <a:r>
              <a:rPr lang="ru-RU" dirty="0"/>
              <a:t>).</a:t>
            </a:r>
          </a:p>
          <a:p>
            <a:r>
              <a:rPr lang="ru-RU" b="1" dirty="0"/>
              <a:t>Процедура 6.</a:t>
            </a:r>
            <a:r>
              <a:rPr lang="ru-RU" dirty="0"/>
              <a:t> Завершение процесса </a:t>
            </a:r>
            <a:r>
              <a:rPr lang="ru-RU" dirty="0" err="1"/>
              <a:t>самосертификации</a:t>
            </a:r>
            <a:r>
              <a:rPr lang="ru-RU" dirty="0"/>
              <a:t> должно быть отмечено в Приложении к диплому путем указания связи между национальной рамкой квалификаций и Европейской рамкой квалификаций.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9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4394"/>
            <a:ext cx="7884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ПЯТЫЙ УРОВЕНЬ НАЦИОНАЛЬНОЙ РАМКИ КВАЛИФИКАЦИЙ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640960" cy="17543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Задача:</a:t>
            </a:r>
          </a:p>
          <a:p>
            <a:r>
              <a:rPr lang="ru-RU" dirty="0"/>
              <a:t>Построение образовательной системы подготовки  </a:t>
            </a:r>
            <a:r>
              <a:rPr lang="ru-RU" dirty="0" err="1"/>
              <a:t>высоквалифицированного</a:t>
            </a:r>
            <a:r>
              <a:rPr lang="ru-RU" dirty="0"/>
              <a:t> специалиста по ступеням Международного стандарта классификаций образования (далее – МСКО). Отдельные программы </a:t>
            </a:r>
            <a:r>
              <a:rPr lang="ru-RU" dirty="0" err="1"/>
              <a:t>ТиПО</a:t>
            </a:r>
            <a:r>
              <a:rPr lang="ru-RU" dirty="0"/>
              <a:t> отнесены к третичному образованию (прикладной </a:t>
            </a:r>
            <a:r>
              <a:rPr lang="ru-RU" dirty="0" err="1"/>
              <a:t>бакалавриат</a:t>
            </a:r>
            <a:r>
              <a:rPr lang="ru-RU" dirty="0"/>
              <a:t>, уровень МСКО 5),  для повышения статуса колледжей (ГПРО РК на 2011-2020, МСКО, п. 207, п.212).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24944"/>
            <a:ext cx="8640960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ru-RU" dirty="0"/>
              <a:t>Создание экспериментальных</a:t>
            </a:r>
            <a:r>
              <a:rPr lang="kk-KZ" dirty="0"/>
              <a:t> площадок,</a:t>
            </a:r>
            <a:r>
              <a:rPr lang="ru-RU" dirty="0"/>
              <a:t> реализующие программы </a:t>
            </a:r>
            <a:r>
              <a:rPr lang="ru-RU" dirty="0" err="1"/>
              <a:t>послесреднего</a:t>
            </a:r>
            <a:r>
              <a:rPr lang="ru-RU" dirty="0"/>
              <a:t> образования  в ВШ (</a:t>
            </a:r>
            <a:r>
              <a:rPr lang="ru-RU" dirty="0" err="1"/>
              <a:t>г.Щучинск</a:t>
            </a:r>
            <a:r>
              <a:rPr lang="ru-RU" dirty="0"/>
              <a:t>, </a:t>
            </a:r>
            <a:r>
              <a:rPr lang="ru-RU" dirty="0" err="1"/>
              <a:t>г.Уральск</a:t>
            </a:r>
            <a:r>
              <a:rPr lang="ru-RU" dirty="0"/>
              <a:t>, </a:t>
            </a:r>
            <a:r>
              <a:rPr lang="ru-RU" dirty="0" err="1"/>
              <a:t>г.Кокшетау</a:t>
            </a:r>
            <a:r>
              <a:rPr lang="ru-RU" dirty="0"/>
              <a:t>, </a:t>
            </a:r>
            <a:r>
              <a:rPr lang="ru-RU" dirty="0" err="1"/>
              <a:t>г.Атырау</a:t>
            </a:r>
            <a:r>
              <a:rPr lang="ru-RU" dirty="0"/>
              <a:t>). </a:t>
            </a:r>
            <a:endParaRPr lang="ru-RU" dirty="0" smtClean="0"/>
          </a:p>
          <a:p>
            <a:pPr marL="285750" indent="-285750">
              <a:buFont typeface="Wingdings" charset="2"/>
              <a:buChar char="§"/>
            </a:pPr>
            <a:r>
              <a:rPr lang="ru-RU" dirty="0" smtClean="0"/>
              <a:t>Пилотные </a:t>
            </a:r>
            <a:r>
              <a:rPr lang="ru-RU" dirty="0"/>
              <a:t>проекты, согласованные с МОН РК, объединяют три уровня программ: рабочая профессия, специалист среднего звена и младший специалист (прикладной бакалавр), процесс обучения непрерывен, с привлечением на каждом этапе социальных партнеров и носит прикладной характер. </a:t>
            </a:r>
            <a:endParaRPr lang="ru-RU" dirty="0" smtClean="0"/>
          </a:p>
          <a:p>
            <a:pPr marL="285750" indent="-285750">
              <a:buFont typeface="Wingdings" charset="2"/>
              <a:buChar char="§"/>
            </a:pPr>
            <a:r>
              <a:rPr lang="ru-RU" dirty="0" smtClean="0"/>
              <a:t>Фактически программы </a:t>
            </a:r>
            <a:r>
              <a:rPr lang="ru-RU" dirty="0"/>
              <a:t>направлены на углубленную подготовку рабочих и специалистов для высокотехнологичных отраслей экономики, что отражено и в требованиях подготовки специалистов уровня прикладного </a:t>
            </a:r>
            <a:r>
              <a:rPr lang="ru-RU" dirty="0" err="1"/>
              <a:t>бакалавриата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665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5521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КОНЦЕПЦИЯ ОБУЧЕНИЯ В ТЕЧЕНИЕ ЖИЗНИ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4911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Доступность и преемственность всех уровней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Развитие многопрофильной и многофункциональной сети учебных заведений технического и профессионального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Система независимой оценки качества профессиональной подготовленности, подтверждения и присвоения квалификации.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Содержание образования предусматривает изучение интегрированных курсов по общеобразовательным, социально-экономическим предметам, являющимся профилирующими для успешного освоения образовательных программ по общепрофессиональным и специальным дисциплинам и приобретения профессиональных навыков по избранной специальности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Постоянное совершенствование системы научного и учебно-методического обеспечения всех уровней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Усиление государственной поддержки и совершенствование механизмов стимулирования труда педагогических работников;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Развитие социального партнерства в профессиональной подготовке кадров;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Развитие и расширение научной и инновационной деятельности;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Переход на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подушевое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финансирование высшего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Соответствие структуры казахстанского образования Международной стандартной классификации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Реструктуризация технического и профессионального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Функционирование национальной системы оценки качества образования;</a:t>
            </a:r>
          </a:p>
          <a:p>
            <a:pPr marL="285750" lvl="0" indent="-285750">
              <a:buFont typeface="Wingdings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Вхождение в Европейское образовательное пространство.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764704"/>
            <a:ext cx="30963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ПРЕДПОСЫЛКИ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628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5521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КОНЦЕПЦИЯ ОБУЧЕНИЯ В ТЕЧЕНИЕ ЖИЗНИ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Внедрение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понятия образования в течение жизни в качестве опоры развития казахстанского образования, для стимулирования профессионального и личностного роста граждан с целью повышения конкурентоспособности национальной экономики.	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Внедрение профильного 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предпрофильного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обучения, в основе которого лежит фундаментальный принцип интегративного образования.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Развитие механизмов признания предшествующего обучения, а также квалификаций, полученных в результате неформального 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информального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обучения.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Расширение образовательных возможностей для граждан и доступа к образовательным ресурсам.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Совершенствование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профориентационной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работы в профильных школах, колледжах, вузах.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Создание условий для доступности дополнительного профессионального образования.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Внедрение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профильного 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предпрофильного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обучения с целью раннего ориентирования на выбор профессии.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Разработка единой системы оценки подготовленности обучающихся в рамках предложенной уровневой схемы (профильная школа – колледжи – вузы - центр повышения квалификации и переподготовки кадров).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692696"/>
            <a:ext cx="30963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556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10"/>
          <p:cNvSpPr txBox="1">
            <a:spLocks noChangeArrowheads="1"/>
          </p:cNvSpPr>
          <p:nvPr/>
        </p:nvSpPr>
        <p:spPr bwMode="auto">
          <a:xfrm>
            <a:off x="0" y="21441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1800" b="1" dirty="0" smtClean="0">
                <a:solidFill>
                  <a:srgbClr val="000099"/>
                </a:solidFill>
              </a:rPr>
              <a:t> ТЕКУЩАЯ СИТУАЦИЯ</a:t>
            </a:r>
            <a:endParaRPr kumimoji="0" lang="ru-RU" sz="1800" b="1" dirty="0">
              <a:solidFill>
                <a:srgbClr val="000099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74071" y="820573"/>
            <a:ext cx="8451274" cy="55861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Началом становления Национальной системы квалификаций (НСК) в Казахстане является внесение изменений в Трудовой кодекс РК (февраль, 2012) и принятие НРК в сентябре 2012 г.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ноябре 2012 года Казахстан презентовал национальную рамку квалификаций в Совете Европы (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г.Страсбург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Руководством страны была поставлена конкретная задача о необходимости придать импульс всей работе по созданию НСК, которая, по сути, является «дорожной картой», профессиональным лифтом для каждой профессии.</a:t>
            </a:r>
          </a:p>
          <a:p>
            <a:pPr algn="just"/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Научно-методическим обеспечением становления НСК с сентября 2012 г. стал проект «Модернизация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ТиПО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по соглашению о займе между Правительством РК и Всемирным банком в рамках компонента 1 «Профессиональные стандарты и оценка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ТиПО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 </a:t>
            </a:r>
          </a:p>
          <a:p>
            <a:pPr algn="just"/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НРК совместима с Европейской рамкой квалификаций по восьми уровням в масштабах страны и базируется на результатах обучения.</a:t>
            </a:r>
          </a:p>
          <a:p>
            <a:pPr algn="just"/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июне 2013 г. Правительством Казахстана был принят План поэтапной разработки национальной системы квалификаций до 2015 г.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10"/>
          <p:cNvSpPr txBox="1">
            <a:spLocks noChangeArrowheads="1"/>
          </p:cNvSpPr>
          <p:nvPr/>
        </p:nvSpPr>
        <p:spPr bwMode="auto">
          <a:xfrm>
            <a:off x="0" y="21441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1800" b="1" dirty="0" smtClean="0">
                <a:solidFill>
                  <a:srgbClr val="000099"/>
                </a:solidFill>
              </a:rPr>
              <a:t>2.  ТРУДНОСТИ И ПРОБЛЕМЫ </a:t>
            </a:r>
            <a:endParaRPr kumimoji="0" lang="ru-RU" sz="1800" b="1" dirty="0">
              <a:solidFill>
                <a:srgbClr val="000099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100" y="785085"/>
            <a:ext cx="8813801" cy="4739759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Содержание дескрипторов уровней НРК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имело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обобщенное содержание, что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приводило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различному пониманию содержания квалификационных уровней отраслевыми специалистами и другие пользователями (разработчиками ОРК, профессиональных и образовательных стандартов). Необходимо сопровождающее руководство по применению НРК.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Трудности в определении достаточности требований отраслевого содержания в ОРК, и их сбалансированности с требованиями НРК.  Необходимость в согласованных рекомендациях, инструкциях для разработки ОРК.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Трудности в использовании дескрипторов ОРК (сложность, ответственность, самостоятельность). В результате,  размещение по уровням ОРК разрядов, категорий существующих профессий из традиционных справочников, классификаторов (ЕТКС и др.) производится большей частью на основе уровней требуемого образования по той или иной профессии без учета содержания дескрипторов уровней ОРК. 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НРК и ОРК являются документами стратегического уровня для страны и должны быть обеспечены постоянным научным, методологическим сопровождением институциональной экспертно-аналитической организации (учреждением) при министерстве труда или образования и науки. Периодическая работа над НРК и ОРК в рамках отдельных проектов сдерживает становление НСК страны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10"/>
          <p:cNvSpPr txBox="1">
            <a:spLocks noChangeArrowheads="1"/>
          </p:cNvSpPr>
          <p:nvPr/>
        </p:nvSpPr>
        <p:spPr bwMode="auto">
          <a:xfrm>
            <a:off x="0" y="21441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1800" b="1" dirty="0" smtClean="0">
                <a:solidFill>
                  <a:srgbClr val="000099"/>
                </a:solidFill>
              </a:rPr>
              <a:t>2.  ТРУДНОСТИ И ПРОБЛЕМЫ </a:t>
            </a:r>
            <a:endParaRPr kumimoji="0" lang="ru-RU" sz="1800" b="1" dirty="0">
              <a:solidFill>
                <a:srgbClr val="000099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100" y="785085"/>
            <a:ext cx="8813801" cy="4739759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marL="342900" indent="-342900">
              <a:spcAft>
                <a:spcPts val="800"/>
              </a:spcAft>
              <a:buFont typeface="+mj-lt"/>
              <a:buAutoNum type="arabicPeriod" startAt="6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Интенсивная активизация разработки ОРК 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профстандартов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«сверху» (от отраслевых министерств без регулярного экспертно-аналитического сопровождения, без организации приемлемых условий для согласования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документов) сдерживало движение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«снизу» процесса становления НРК – участие предприятий, объединений работодателей, специалистов отраслей, что прямо отражается на качестве содержания ОРК 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профстандартов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 startAt="6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 составлении ОРК используются в полном объеме уровни и содержание требований НРК с минимальным внесением особенностей, связанных с отраслью. В результате отдельные ОРК представляют формальные документы.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 startAt="6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 разработке ПС реализуются два подхода. Первый связан со простым переносом численных значений разрядов и категорий из существующих справочников и классификаторов профессий, должностей. Второй – уровни квалификации профессии определяется на основе формального образования, т.е. специалисту с уровнем образования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отводятся 3-5 уровни НРК или ОРК, а специалисту с высшим образованием 5-8 уровни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Aft>
                <a:spcPts val="800"/>
              </a:spcAft>
              <a:buFont typeface="+mj-lt"/>
              <a:buAutoNum type="arabicPeriod" startAt="6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настоящего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времени уровни НРК и ОРК не указываются и не используются при систематизации и обновлении классификаторов и справочников профессий, занятий, специальностей и должностей.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12413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3239185" y="3036766"/>
            <a:ext cx="2665630" cy="784469"/>
          </a:xfrm>
          <a:prstGeom prst="ellipse">
            <a:avLst/>
          </a:prstGeom>
          <a:solidFill>
            <a:srgbClr val="F3FFFF"/>
          </a:solidFill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Национальная рамка квалификаций Казахстана</a:t>
            </a:r>
          </a:p>
        </p:txBody>
      </p:sp>
      <p:cxnSp>
        <p:nvCxnSpPr>
          <p:cNvPr id="5" name="Скругленная соединительная линия 82"/>
          <p:cNvCxnSpPr>
            <a:stCxn id="9" idx="3"/>
            <a:endCxn id="142" idx="0"/>
          </p:cNvCxnSpPr>
          <p:nvPr/>
        </p:nvCxnSpPr>
        <p:spPr>
          <a:xfrm>
            <a:off x="3581400" y="2440633"/>
            <a:ext cx="990600" cy="596133"/>
          </a:xfrm>
          <a:prstGeom prst="curvedConnector2">
            <a:avLst/>
          </a:prstGeom>
          <a:ln w="9525">
            <a:solidFill>
              <a:srgbClr val="000099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56200" y="1866900"/>
            <a:ext cx="13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Структура и содержание НРК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200" y="4419600"/>
            <a:ext cx="18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новой редакции НРК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500" y="4165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НРК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2209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Рабочий орган - Центр Болонского процесса МОН</a:t>
            </a:r>
          </a:p>
        </p:txBody>
      </p:sp>
      <p:cxnSp>
        <p:nvCxnSpPr>
          <p:cNvPr id="10" name="Скругленная соединительная линия 82"/>
          <p:cNvCxnSpPr>
            <a:stCxn id="6" idx="1"/>
            <a:endCxn id="142" idx="0"/>
          </p:cNvCxnSpPr>
          <p:nvPr/>
        </p:nvCxnSpPr>
        <p:spPr>
          <a:xfrm rot="10800000" flipV="1">
            <a:off x="4572000" y="2097732"/>
            <a:ext cx="584200" cy="939033"/>
          </a:xfrm>
          <a:prstGeom prst="curvedConnector2">
            <a:avLst/>
          </a:prstGeom>
          <a:ln w="9525">
            <a:solidFill>
              <a:srgbClr val="000099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кругленная соединительная линия 82"/>
          <p:cNvCxnSpPr>
            <a:stCxn id="7" idx="1"/>
            <a:endCxn id="142" idx="4"/>
          </p:cNvCxnSpPr>
          <p:nvPr/>
        </p:nvCxnSpPr>
        <p:spPr>
          <a:xfrm rot="10800000">
            <a:off x="4572000" y="3821235"/>
            <a:ext cx="965200" cy="829198"/>
          </a:xfrm>
          <a:prstGeom prst="curvedConnector2">
            <a:avLst/>
          </a:prstGeom>
          <a:ln w="9525">
            <a:solidFill>
              <a:srgbClr val="000099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82"/>
          <p:cNvCxnSpPr>
            <a:stCxn id="8" idx="3"/>
            <a:endCxn id="142" idx="4"/>
          </p:cNvCxnSpPr>
          <p:nvPr/>
        </p:nvCxnSpPr>
        <p:spPr>
          <a:xfrm flipV="1">
            <a:off x="3543300" y="3821235"/>
            <a:ext cx="1028700" cy="482865"/>
          </a:xfrm>
          <a:prstGeom prst="curvedConnector2">
            <a:avLst/>
          </a:prstGeom>
          <a:ln w="9525">
            <a:solidFill>
              <a:srgbClr val="000099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89700" y="241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 использования, сопровождения и обновления</a:t>
            </a:r>
          </a:p>
        </p:txBody>
      </p:sp>
      <p:cxnSp>
        <p:nvCxnSpPr>
          <p:cNvPr id="30" name="Скругленная соединительная линия 82"/>
          <p:cNvCxnSpPr>
            <a:stCxn id="24" idx="1"/>
            <a:endCxn id="142" idx="7"/>
          </p:cNvCxnSpPr>
          <p:nvPr/>
        </p:nvCxnSpPr>
        <p:spPr>
          <a:xfrm rot="10800000" flipV="1">
            <a:off x="5514442" y="2736165"/>
            <a:ext cx="975258" cy="415483"/>
          </a:xfrm>
          <a:prstGeom prst="curvedConnector2">
            <a:avLst/>
          </a:prstGeom>
          <a:ln w="9525">
            <a:solidFill>
              <a:srgbClr val="000099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30257" y="570593"/>
            <a:ext cx="1934028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знаниям</a:t>
            </a:r>
          </a:p>
        </p:txBody>
      </p:sp>
      <p:cxnSp>
        <p:nvCxnSpPr>
          <p:cNvPr id="48" name="Скругленная соединительная линия 82"/>
          <p:cNvCxnSpPr>
            <a:stCxn id="6" idx="0"/>
            <a:endCxn id="47" idx="1"/>
          </p:cNvCxnSpPr>
          <p:nvPr/>
        </p:nvCxnSpPr>
        <p:spPr>
          <a:xfrm rot="5400000" flipH="1" flipV="1">
            <a:off x="5455880" y="1092524"/>
            <a:ext cx="1173196" cy="375557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30256" y="811893"/>
            <a:ext cx="2304143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умениям, навыкам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30256" y="1084943"/>
            <a:ext cx="2304143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компетенциям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00106" y="1351643"/>
            <a:ext cx="1113519" cy="24622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Пути достижения</a:t>
            </a:r>
          </a:p>
        </p:txBody>
      </p:sp>
      <p:cxnSp>
        <p:nvCxnSpPr>
          <p:cNvPr id="52" name="Скругленная соединительная линия 82"/>
          <p:cNvCxnSpPr>
            <a:stCxn id="6" idx="0"/>
            <a:endCxn id="49" idx="1"/>
          </p:cNvCxnSpPr>
          <p:nvPr/>
        </p:nvCxnSpPr>
        <p:spPr>
          <a:xfrm rot="5400000" flipH="1" flipV="1">
            <a:off x="5576530" y="1213174"/>
            <a:ext cx="931896" cy="375556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82"/>
          <p:cNvCxnSpPr>
            <a:stCxn id="6" idx="0"/>
            <a:endCxn id="50" idx="1"/>
          </p:cNvCxnSpPr>
          <p:nvPr/>
        </p:nvCxnSpPr>
        <p:spPr>
          <a:xfrm rot="5400000" flipH="1" flipV="1">
            <a:off x="5713055" y="1349699"/>
            <a:ext cx="658846" cy="375556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кругленная соединительная линия 82"/>
          <p:cNvCxnSpPr>
            <a:stCxn id="6" idx="0"/>
            <a:endCxn id="51" idx="1"/>
          </p:cNvCxnSpPr>
          <p:nvPr/>
        </p:nvCxnSpPr>
        <p:spPr>
          <a:xfrm rot="5400000" flipH="1" flipV="1">
            <a:off x="5881330" y="1448124"/>
            <a:ext cx="392146" cy="445406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0" y="609601"/>
            <a:ext cx="1923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Отчета о процедурах сопоставления и привязки НРК к ЕРК</a:t>
            </a:r>
          </a:p>
        </p:txBody>
      </p:sp>
      <p:cxnSp>
        <p:nvCxnSpPr>
          <p:cNvPr id="71" name="Скругленная соединительная линия 82"/>
          <p:cNvCxnSpPr>
            <a:stCxn id="9" idx="0"/>
            <a:endCxn id="70" idx="3"/>
          </p:cNvCxnSpPr>
          <p:nvPr/>
        </p:nvCxnSpPr>
        <p:spPr>
          <a:xfrm rot="16200000" flipV="1">
            <a:off x="1538222" y="1271521"/>
            <a:ext cx="1323200" cy="553357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5600" y="1181101"/>
            <a:ext cx="1567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правил использования НРК</a:t>
            </a:r>
          </a:p>
        </p:txBody>
      </p:sp>
      <p:cxnSp>
        <p:nvCxnSpPr>
          <p:cNvPr id="94" name="Скругленная соединительная линия 82"/>
          <p:cNvCxnSpPr>
            <a:stCxn id="9" idx="0"/>
            <a:endCxn id="93" idx="3"/>
          </p:cNvCxnSpPr>
          <p:nvPr/>
        </p:nvCxnSpPr>
        <p:spPr>
          <a:xfrm rot="16200000" flipV="1">
            <a:off x="1785500" y="1518799"/>
            <a:ext cx="828644" cy="553357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5100" y="4864101"/>
            <a:ext cx="193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уровня НРК в документы об образовании</a:t>
            </a:r>
          </a:p>
        </p:txBody>
      </p:sp>
      <p:cxnSp>
        <p:nvCxnSpPr>
          <p:cNvPr id="101" name="Скругленная соединительная линия 82"/>
          <p:cNvCxnSpPr>
            <a:stCxn id="100" idx="3"/>
            <a:endCxn id="8" idx="2"/>
          </p:cNvCxnSpPr>
          <p:nvPr/>
        </p:nvCxnSpPr>
        <p:spPr>
          <a:xfrm flipV="1">
            <a:off x="2095500" y="4442599"/>
            <a:ext cx="533400" cy="621557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714569" y="1300843"/>
            <a:ext cx="799194" cy="21544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формальный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714569" y="1462768"/>
            <a:ext cx="1040493" cy="21544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ru-RU" sz="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неформальный</a:t>
            </a:r>
          </a:p>
        </p:txBody>
      </p:sp>
      <p:cxnSp>
        <p:nvCxnSpPr>
          <p:cNvPr id="124" name="Прямая соединительная линия 123"/>
          <p:cNvCxnSpPr>
            <a:stCxn id="51" idx="3"/>
            <a:endCxn id="107" idx="1"/>
          </p:cNvCxnSpPr>
          <p:nvPr/>
        </p:nvCxnSpPr>
        <p:spPr>
          <a:xfrm flipV="1">
            <a:off x="7413625" y="1408565"/>
            <a:ext cx="300944" cy="66189"/>
          </a:xfrm>
          <a:prstGeom prst="line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51" idx="3"/>
            <a:endCxn id="108" idx="1"/>
          </p:cNvCxnSpPr>
          <p:nvPr/>
        </p:nvCxnSpPr>
        <p:spPr>
          <a:xfrm>
            <a:off x="7413625" y="1474754"/>
            <a:ext cx="300944" cy="95736"/>
          </a:xfrm>
          <a:prstGeom prst="line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112000" y="5571673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на Республиканской комиссии</a:t>
            </a:r>
          </a:p>
        </p:txBody>
      </p:sp>
      <p:cxnSp>
        <p:nvCxnSpPr>
          <p:cNvPr id="159" name="Скругленная соединительная линия 82"/>
          <p:cNvCxnSpPr>
            <a:stCxn id="7" idx="2"/>
            <a:endCxn id="158" idx="1"/>
          </p:cNvCxnSpPr>
          <p:nvPr/>
        </p:nvCxnSpPr>
        <p:spPr>
          <a:xfrm rot="16200000" flipH="1">
            <a:off x="6333394" y="4993121"/>
            <a:ext cx="890463" cy="666750"/>
          </a:xfrm>
          <a:prstGeom prst="curvedConnector2">
            <a:avLst/>
          </a:prstGeom>
          <a:ln w="6350">
            <a:solidFill>
              <a:srgbClr val="0000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9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5521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ПЕРСПЕКТИВЫ РАЗВИТИЯ НСК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772816"/>
            <a:ext cx="30963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НСК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3140968"/>
            <a:ext cx="2736304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РЕЕСТР КВАЛИФИКАЦИЙ</a:t>
            </a:r>
          </a:p>
          <a:p>
            <a:pPr algn="ctr"/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3140968"/>
            <a:ext cx="3096344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РЕЕСТР ОБРАЗОВАТЕЛЬНЫХ ПРОГРАММ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3140968"/>
            <a:ext cx="3096344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КЛАССИФИКАТОР ЗАНЯТИЙ</a:t>
            </a:r>
          </a:p>
          <a:p>
            <a:pPr algn="ctr"/>
            <a:endParaRPr lang="ru-RU" b="1" dirty="0"/>
          </a:p>
        </p:txBody>
      </p:sp>
      <p:cxnSp>
        <p:nvCxnSpPr>
          <p:cNvPr id="6" name="Прямая со стрелкой 5"/>
          <p:cNvCxnSpPr>
            <a:endCxn id="7" idx="0"/>
          </p:cNvCxnSpPr>
          <p:nvPr/>
        </p:nvCxnSpPr>
        <p:spPr>
          <a:xfrm flipH="1">
            <a:off x="1403648" y="2132856"/>
            <a:ext cx="1484221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0"/>
          </p:cNvCxnSpPr>
          <p:nvPr/>
        </p:nvCxnSpPr>
        <p:spPr>
          <a:xfrm>
            <a:off x="5912205" y="2132856"/>
            <a:ext cx="1648127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2"/>
            <a:endCxn id="9" idx="0"/>
          </p:cNvCxnSpPr>
          <p:nvPr/>
        </p:nvCxnSpPr>
        <p:spPr>
          <a:xfrm>
            <a:off x="4391980" y="2142148"/>
            <a:ext cx="0" cy="99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5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5521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ПЕРСПЕКТИВЫ РАЗВИТИЯ НСК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9130432" cy="6193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Разработать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концепцию, стратегию 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совершенствования НСК Казахстана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 2017-2020 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гг.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оздать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координирующий орган Национальной системы квалификаций 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Казахстана.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Переориентировать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функцию Национального Совета по подготовке профессионально-технических кадров со сферы образования на Национальную систему квалификаций, с переименованием в Национальный совет развития профессиональных 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квалификаций.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Разработать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механизмы улучшения функционирования системы советов (отраслевых, региональных) по </a:t>
            </a:r>
            <a:r>
              <a:rPr lang="ru-RU" sz="23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ТиПО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и переориентации их с вопросов системы образования на вопросы системы квалификаций по отраслям экономики. </a:t>
            </a:r>
            <a:b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3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endParaRPr lang="ru-RU" sz="23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82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5521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ПЕРСПЕКТИВЫ РАЗВИТИЯ НСК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257" y="980728"/>
            <a:ext cx="896448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Инициировать и поддерживать составление отраслевых справочников квалификаций в формате «общая квалификация – частная квалификация».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Разработать механизм краткосрочного освоения и признания отдельных квалификаций (частичных квалификаций) на рабочем месте производственных предприятий.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Определить обязательное включение всех органов по сертификации специалистов и подтверждения квалификации специалистов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вРеестр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сертификационных центров НПП РК «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Атамекен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».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Согласовать и внести дополнения в порядок заполнения дипломов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ТиПО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и ВПО, свидетельствах соответствующий освоенной квалификации уровень Национальной рамки квалификаций.</a:t>
            </a:r>
            <a:endParaRPr lang="ru-RU" sz="22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131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187624" y="692696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43608" y="5521"/>
            <a:ext cx="7884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ПЕРСПЕКТИВЫ РАЗВИТИЯ НСК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257" y="980728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Вовлечение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заинтересованных сторон в развитие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НСК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Единый информационный центр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НРК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Признание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неформальных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квалификаций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пятого уровня НРК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Единая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типология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квалификаций страны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Независимая сертификация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Реализация стратегии обучения в течении всей жизни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7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72" y="2534092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88" y="2205038"/>
            <a:ext cx="8931275" cy="1433512"/>
          </a:xfrm>
          <a:ln w="19050"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БЛАГОДАРЮ ЗА ВНИМАНИЕ!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813" y="6381750"/>
            <a:ext cx="441325" cy="365125"/>
          </a:xfrm>
        </p:spPr>
        <p:txBody>
          <a:bodyPr/>
          <a:lstStyle/>
          <a:p>
            <a:pPr>
              <a:defRPr/>
            </a:pPr>
            <a:fld id="{0C97047A-2E1F-4384-96D7-2EAACB079BBD}" type="slidenum">
              <a:rPr lang="ru-RU" sz="1600"/>
              <a:pPr>
                <a:defRPr/>
              </a:pPr>
              <a:t>37</a:t>
            </a:fld>
            <a:endParaRPr lang="ru-RU" sz="1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24208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72" y="350100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1835696" y="188640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987824" y="73824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НРК , ОРК, ПС: текущее состояние</a:t>
            </a:r>
            <a:endParaRPr lang="ru-RU" sz="2000" b="1" i="1" dirty="0">
              <a:solidFill>
                <a:srgbClr val="4F81B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125" y="2872054"/>
            <a:ext cx="8850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ППРК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4115" y="1340768"/>
            <a:ext cx="8843272" cy="3077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марта 2016 года принята обновленная Национальная рамка квалификаций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Разработано и утверждено 20 ОРК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Разработано и утверждено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ПС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93145"/>
              </p:ext>
            </p:extLst>
          </p:nvPr>
        </p:nvGraphicFramePr>
        <p:xfrm>
          <a:off x="178692" y="3645024"/>
          <a:ext cx="8713788" cy="279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244"/>
                <a:gridCol w="1697972"/>
                <a:gridCol w="1326364"/>
                <a:gridCol w="2613208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Разработано ПС 2012-2015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гг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счет РБ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счет Проекта ВБ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«Модернизация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ТиПО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16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- разработано</a:t>
                      </a:r>
                      <a:endParaRPr lang="ru-RU" sz="15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449</a:t>
                      </a:r>
                      <a:endParaRPr lang="ru-RU" sz="15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302</a:t>
                      </a:r>
                      <a:endParaRPr lang="ru-RU" sz="15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ru-RU" sz="15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2164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утверждено 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183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132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2877">
                <a:tc>
                  <a:txBody>
                    <a:bodyPr/>
                    <a:lstStyle/>
                    <a:p>
                      <a:pPr algn="r"/>
                      <a:r>
                        <a:rPr lang="ru-RU" sz="15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                2013</a:t>
                      </a:r>
                      <a:endParaRPr lang="ru-RU" sz="15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590">
                <a:tc>
                  <a:txBody>
                    <a:bodyPr/>
                    <a:lstStyle/>
                    <a:p>
                      <a:pPr algn="r"/>
                      <a:r>
                        <a:rPr lang="ru-RU" sz="15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2014 </a:t>
                      </a:r>
                      <a:endParaRPr lang="ru-RU" sz="15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590">
                <a:tc>
                  <a:txBody>
                    <a:bodyPr/>
                    <a:lstStyle/>
                    <a:p>
                      <a:pPr algn="r"/>
                      <a:r>
                        <a:rPr lang="ru-RU" sz="15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5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5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174">
                <a:tc>
                  <a:txBody>
                    <a:bodyPr/>
                    <a:lstStyle/>
                    <a:p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согласовано с МЗСР РК, МИР РК, МНЭ РК, МЭ РК,</a:t>
                      </a:r>
                      <a:r>
                        <a:rPr lang="ru-RU" sz="1500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МСХ РК</a:t>
                      </a:r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215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119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 (45 переработаны по новой методике)</a:t>
                      </a:r>
                      <a:endParaRPr lang="ru-RU" sz="15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2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26AE8B0-9300-474D-A281-0CC54275FC8E}" type="slidenum">
              <a:rPr lang="ru-RU" altLang="ru-RU" sz="1200" smtClean="0">
                <a:solidFill>
                  <a:srgbClr val="898989"/>
                </a:solidFill>
              </a:rPr>
              <a:pPr/>
              <a:t>5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03648" y="44450"/>
            <a:ext cx="7343477" cy="273050"/>
          </a:xfrm>
          <a:prstGeom prst="rect">
            <a:avLst/>
          </a:prstGeom>
        </p:spPr>
        <p:txBody>
          <a:bodyPr lIns="65306" tIns="32653" rIns="65306" bIns="32653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ТЕКУЩАЯ СИТУАЦИЯ ПО РАЗРАБОТКЕ ПРОФЕССИОНАЛЬНЫХ СТАНДАРТОВ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908720"/>
            <a:ext cx="8712968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Основание для разработки </a:t>
            </a: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ПС: </a:t>
            </a:r>
            <a:endParaRPr lang="ru-RU" alt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ПП РК «Об утверждении распределения и правил  использования средств  на разработку профессиональных  стандартов на 2013, 2014, 2015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гг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(ППРК от 29 апреля 2013 года № 406, от 4 апреля 22014 года № 323, от 23 апреля 2015 года № 257)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изменена структура 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Правила разработки, пересмотра, апробации и применения ПС (Приказ МТСЗ РК № 308-</a:t>
            </a:r>
            <a:r>
              <a:rPr lang="kk-KZ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ө от 30 июня 2014)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kk-KZ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января 2016 года разработку ПС 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производят объединения работодателей,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утверждает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НПП РК 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установленном уполномоченным государственным органом по труду порядке (статья 117 </a:t>
            </a:r>
            <a:r>
              <a:rPr lang="kk-KZ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Трудового кодекса  Республики Казахстан от 23 ноября 2015 года № 414-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ЗРК )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24650"/>
              </p:ext>
            </p:extLst>
          </p:nvPr>
        </p:nvGraphicFramePr>
        <p:xfrm>
          <a:off x="107504" y="3933056"/>
          <a:ext cx="8713788" cy="256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244"/>
                <a:gridCol w="1656184"/>
                <a:gridCol w="1368152"/>
                <a:gridCol w="2613208"/>
              </a:tblGrid>
              <a:tr h="3199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Разработано ПС 2012-2015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гг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счет РБ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счет Проекта ВБ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«Модернизация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ТиПО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1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- разработано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449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302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216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утверждено 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183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132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2877"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                2013</a:t>
                      </a:r>
                      <a:endParaRPr lang="ru-RU" sz="14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590"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2014 </a:t>
                      </a:r>
                      <a:endParaRPr lang="ru-RU" sz="14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590"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400" b="1" i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i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17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согласовано с МЗСР РК, МИР РК, МНЭ РК, МЭ РК,</a:t>
                      </a:r>
                      <a:r>
                        <a:rPr lang="ru-RU" sz="1400" b="1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МСХ РК</a:t>
                      </a:r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215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119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 (45 переработаны по новой методике)</a:t>
                      </a:r>
                      <a:endParaRPr lang="ru-RU" sz="1400" b="1" kern="1200" dirty="0">
                        <a:solidFill>
                          <a:schemeClr val="tx2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1" marR="91441" marT="45724" marB="4572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061081" y="698178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41260" y="89211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7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1835696" y="188640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ea typeface="+mj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5656" y="73824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Нормативно-правовое обеспечение НРК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125" y="2872054"/>
            <a:ext cx="8850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ППРК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7" y="548680"/>
            <a:ext cx="8723860" cy="61555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Трудовой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Кодекс РК.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Статья 117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Профессиональные стандарты и система 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квалификаций</a:t>
            </a:r>
            <a:endParaRPr lang="ru-RU" sz="2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НРК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у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тверждена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совместным приказом Министра труда и социальной защиты населения Республики Казахстан от 24 сентября 2012 года № 373 и Министра образования и науки Республики Казахстан от 28 сентября 2012 года № 444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Разработан План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поэтапной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разработки национальной системы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квалификаций (2013 г.)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Разработаны «Методические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рекомендации по разработке отраслевых рамок квалификаций»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МТСЗН совместно с МОН от 14 июня 2013 г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 2014 году совместным приказом МОН РК и МТСЗН РК в национальную рамку квалификаций внесены изменения.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16 марта 2016 года принята обновленная Национальная рамка квалификаций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</a:rPr>
              <a:t>Методические </a:t>
            </a:r>
            <a:r>
              <a:rPr lang="ru-RU" altLang="ru-RU" sz="2200" b="1" dirty="0">
                <a:solidFill>
                  <a:schemeClr val="tx2">
                    <a:lumMod val="75000"/>
                  </a:schemeClr>
                </a:solidFill>
              </a:rPr>
              <a:t>рекомендации по разработке и оформлению отраслевых рамок квалификаций (2016) </a:t>
            </a:r>
          </a:p>
        </p:txBody>
      </p:sp>
    </p:spTree>
    <p:extLst>
      <p:ext uri="{BB962C8B-B14F-4D97-AF65-F5344CB8AC3E}">
        <p14:creationId xmlns:p14="http://schemas.microsoft.com/office/powerpoint/2010/main" val="40495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Заголовок 1"/>
          <p:cNvSpPr>
            <a:spLocks/>
          </p:cNvSpPr>
          <p:nvPr/>
        </p:nvSpPr>
        <p:spPr bwMode="auto">
          <a:xfrm>
            <a:off x="1835696" y="128680"/>
            <a:ext cx="558011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200" b="1" dirty="0">
              <a:solidFill>
                <a:srgbClr val="376092"/>
              </a:solidFill>
              <a:ea typeface="+mj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987824" y="0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ТРУДОВОЙ КОДЕКС РК 2012 г.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04115" y="1032618"/>
            <a:ext cx="884327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b="1" dirty="0"/>
          </a:p>
          <a:p>
            <a:pPr algn="just">
              <a:spcAft>
                <a:spcPts val="0"/>
              </a:spcAft>
            </a:pPr>
            <a:r>
              <a:rPr lang="ru-RU" b="1" dirty="0"/>
              <a:t>Раздел 2 Трудового Кодекса РК дополнен Главой 10-1. «НАЦИОНАЛЬНАЯ СИСТЕМА КВАЛИФИКАЦИЙ» в соответствии с Законом РК от 17.02.2012 </a:t>
            </a:r>
            <a:r>
              <a:rPr lang="ru-RU" b="1" dirty="0">
                <a:hlinkClick r:id="rId3"/>
              </a:rPr>
              <a:t>№ </a:t>
            </a:r>
            <a:r>
              <a:rPr lang="ru-RU" b="1" dirty="0" smtClean="0">
                <a:hlinkClick r:id="rId3"/>
              </a:rPr>
              <a:t>566-IV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4115" y="2777860"/>
            <a:ext cx="8843272" cy="381642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/>
              <a:t>     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национальная система квалификаций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совокупность механизмов правового и институционального регулирования спроса и предложений на квалификации специалистов со стороны рынка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труда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      2)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национальная рамка квалификаций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структурированное описание квалификационных уровней, признаваемых на рынке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труда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      3)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отраслевые рамки квалификаций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– структурированное описание квалификационных уровней, признаваемых 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отрасли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      4) 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профессиональный стандарт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 – стандарт, определяющий в конкретной области профессиональной деятельности требования к уровню квалификации и компетентности, к содержанию, качеству и условиям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труда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6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994994" y="476672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8" t="15678" r="6993" b="9091"/>
          <a:stretch/>
        </p:blipFill>
        <p:spPr bwMode="auto">
          <a:xfrm>
            <a:off x="35560" y="73824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04115" y="748102"/>
            <a:ext cx="88432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Глава 9, статья 117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«Профессиональные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стандарты и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система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квалификаций»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492896"/>
            <a:ext cx="8064896" cy="3693319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497D"/>
                </a:solidFill>
                <a:latin typeface="Arial" charset="0"/>
              </a:rPr>
              <a:t>Национальная </a:t>
            </a:r>
            <a:r>
              <a:rPr lang="ru-RU" b="1" dirty="0">
                <a:solidFill>
                  <a:srgbClr val="1F497D"/>
                </a:solidFill>
                <a:latin typeface="Arial" charset="0"/>
              </a:rPr>
              <a:t>рамка квалификаций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состоит из описания для каждого квалификационного уровня общих характеристик профессиональной деятельности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497D"/>
                </a:solidFill>
                <a:latin typeface="Arial" charset="0"/>
              </a:rPr>
              <a:t>Отраслевая </a:t>
            </a:r>
            <a:r>
              <a:rPr lang="ru-RU" b="1" dirty="0">
                <a:solidFill>
                  <a:srgbClr val="1F497D"/>
                </a:solidFill>
                <a:latin typeface="Arial" charset="0"/>
              </a:rPr>
              <a:t>рамка квалификаций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классифицирует в отрасли требования к квалификации специалиста по уровням в зависимости от сложности выполняемых работ и характера используемых знаний, умений и компетенции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rgbClr val="1F497D"/>
                </a:solidFill>
                <a:latin typeface="Arial" charset="0"/>
              </a:rPr>
              <a:t>Профессиональный </a:t>
            </a:r>
            <a:r>
              <a:rPr lang="ru-RU" b="1" dirty="0">
                <a:solidFill>
                  <a:srgbClr val="1F497D"/>
                </a:solidFill>
                <a:latin typeface="Arial" charset="0"/>
              </a:rPr>
              <a:t>стандарт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– стандарт, определяющий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в конкретной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области профессиональной деятельности требования к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уровню квалификации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и компетентности, к содержанию, качеству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и условиям труда.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     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94994" y="76562"/>
            <a:ext cx="7825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ТРУДОВОЙ КОДЕКС РК 2016 г. </a:t>
            </a:r>
          </a:p>
        </p:txBody>
      </p:sp>
    </p:spTree>
    <p:extLst>
      <p:ext uri="{BB962C8B-B14F-4D97-AF65-F5344CB8AC3E}">
        <p14:creationId xmlns:p14="http://schemas.microsoft.com/office/powerpoint/2010/main" val="312371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10"/>
          <p:cNvSpPr txBox="1">
            <a:spLocks noChangeArrowheads="1"/>
          </p:cNvSpPr>
          <p:nvPr/>
        </p:nvSpPr>
        <p:spPr bwMode="auto">
          <a:xfrm>
            <a:off x="0" y="21441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1800" b="1" dirty="0" smtClean="0">
                <a:solidFill>
                  <a:srgbClr val="000099"/>
                </a:solidFill>
              </a:rPr>
              <a:t>КЛАССИФИКАТОРЫ И СПРАВОЧНИКИ</a:t>
            </a:r>
            <a:endParaRPr kumimoji="0" lang="ru-RU" sz="1800" b="1" dirty="0">
              <a:solidFill>
                <a:srgbClr val="000099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7109" y="896069"/>
            <a:ext cx="8346877" cy="5539978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Государственный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классификатор занятий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- ГК РК 01-2005;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Общесоюзный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классификатора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профессий рабочих, должностей служащих и тарифных разрядов (приказ МТСЗН РК № 181-п от 22.10.97).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Единый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тарифно-квалификационный справочник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 и профессий рабочих (66 выпусков); 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Квалификационный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справочник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должностей руководителей, специалистов и других служащих; 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Типовые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характеристики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должностей руководителей, специалистов и других служащих организаций;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Общий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классификатор видов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экономической деятельности - ГК РК 03-2007;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Классификатор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профессий и специальностей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послесреднего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образования - ГК РК  05-2008; 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Классификатор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специальностей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и послевузовского образования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ГК РК  08 – 2008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6700" indent="-266700">
              <a:lnSpc>
                <a:spcPct val="15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Национальный классификатор занятий (проект) </a:t>
            </a:r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https://iac.enbek.kz/ru/taxonomy/term/24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7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4138</TotalTime>
  <Words>3606</Words>
  <Application>Microsoft Office PowerPoint</Application>
  <PresentationFormat>Экран (4:3)</PresentationFormat>
  <Paragraphs>553</Paragraphs>
  <Slides>37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15</vt:i4>
      </vt:variant>
      <vt:variant>
        <vt:lpstr>Заголовки слайдов</vt:lpstr>
      </vt:variant>
      <vt:variant>
        <vt:i4>37</vt:i4>
      </vt:variant>
    </vt:vector>
  </HeadingPairs>
  <TitlesOfParts>
    <vt:vector size="52" baseType="lpstr">
      <vt:lpstr>Тема Office</vt:lpstr>
      <vt:lpstr>1_Тема Office</vt:lpstr>
      <vt:lpstr>2_Тема Office</vt:lpstr>
      <vt:lpstr>4_Тема Office</vt:lpstr>
      <vt:lpstr>5_Тема Office</vt:lpstr>
      <vt:lpstr>7_Тема Office</vt:lpstr>
      <vt:lpstr>8_Тема Office</vt:lpstr>
      <vt:lpstr>6_Тема Office</vt:lpstr>
      <vt:lpstr>9_Тема Office</vt:lpstr>
      <vt:lpstr>11_Тема Office</vt:lpstr>
      <vt:lpstr>12_Тема Office</vt:lpstr>
      <vt:lpstr>13_Тема Office</vt:lpstr>
      <vt:lpstr>14_Тема Office</vt:lpstr>
      <vt:lpstr>16_Тема Office</vt:lpstr>
      <vt:lpstr>17_Тема Office</vt:lpstr>
      <vt:lpstr>  РАЗВИТИЕ НРК В КАЗАХСТАНЕ:  ТЕКУЩЕЕ СОСТОЯНИЕ И ПЕРСПЕКТИВЫ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Шохаев Олжас</dc:creator>
  <cp:lastModifiedBy>samsung</cp:lastModifiedBy>
  <cp:revision>61</cp:revision>
  <dcterms:created xsi:type="dcterms:W3CDTF">2016-12-14T10:18:15Z</dcterms:created>
  <dcterms:modified xsi:type="dcterms:W3CDTF">2017-04-19T02:07:35Z</dcterms:modified>
</cp:coreProperties>
</file>