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slideLayouts/slideLayout155.xml" ContentType="application/vnd.openxmlformats-officedocument.presentationml.slideLayout+xml"/>
  <Override PartName="/ppt/slideLayouts/slideLayout156.xml" ContentType="application/vnd.openxmlformats-officedocument.presentationml.slideLayout+xml"/>
  <Override PartName="/ppt/slideLayouts/slideLayout157.xml" ContentType="application/vnd.openxmlformats-officedocument.presentationml.slideLayout+xml"/>
  <Override PartName="/ppt/slideLayouts/slideLayout158.xml" ContentType="application/vnd.openxmlformats-officedocument.presentationml.slideLayout+xml"/>
  <Override PartName="/ppt/slideLayouts/slideLayout159.xml" ContentType="application/vnd.openxmlformats-officedocument.presentationml.slideLayout+xml"/>
  <Override PartName="/ppt/slideLayouts/slideLayout160.xml" ContentType="application/vnd.openxmlformats-officedocument.presentationml.slideLayout+xml"/>
  <Override PartName="/ppt/slideLayouts/slideLayout161.xml" ContentType="application/vnd.openxmlformats-officedocument.presentationml.slideLayout+xml"/>
  <Override PartName="/ppt/slideLayouts/slideLayout162.xml" ContentType="application/vnd.openxmlformats-officedocument.presentationml.slideLayout+xml"/>
  <Override PartName="/ppt/slideLayouts/slideLayout163.xml" ContentType="application/vnd.openxmlformats-officedocument.presentationml.slideLayout+xml"/>
  <Override PartName="/ppt/slideLayouts/slideLayout164.xml" ContentType="application/vnd.openxmlformats-officedocument.presentationml.slideLayout+xml"/>
  <Override PartName="/ppt/slideLayouts/slideLayout165.xml" ContentType="application/vnd.openxmlformats-officedocument.presentationml.slideLayout+xml"/>
  <Override PartName="/ppt/theme/theme15.xml" ContentType="application/vnd.openxmlformats-officedocument.theme+xml"/>
  <Override PartName="/ppt/theme/theme1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96" r:id="rId4"/>
    <p:sldMasterId id="2147483708" r:id="rId5"/>
    <p:sldMasterId id="2147483732" r:id="rId6"/>
    <p:sldMasterId id="2147483744" r:id="rId7"/>
    <p:sldMasterId id="2147483756" r:id="rId8"/>
    <p:sldMasterId id="2147483768" r:id="rId9"/>
    <p:sldMasterId id="2147483792" r:id="rId10"/>
    <p:sldMasterId id="2147483804" r:id="rId11"/>
    <p:sldMasterId id="2147483816" r:id="rId12"/>
    <p:sldMasterId id="2147483828" r:id="rId13"/>
    <p:sldMasterId id="2147483852" r:id="rId14"/>
    <p:sldMasterId id="2147483864" r:id="rId15"/>
  </p:sldMasterIdLst>
  <p:notesMasterIdLst>
    <p:notesMasterId r:id="rId53"/>
  </p:notesMasterIdLst>
  <p:sldIdLst>
    <p:sldId id="275" r:id="rId16"/>
    <p:sldId id="328" r:id="rId17"/>
    <p:sldId id="335" r:id="rId18"/>
    <p:sldId id="330" r:id="rId19"/>
    <p:sldId id="289" r:id="rId20"/>
    <p:sldId id="278" r:id="rId21"/>
    <p:sldId id="276" r:id="rId22"/>
    <p:sldId id="324" r:id="rId23"/>
    <p:sldId id="337" r:id="rId24"/>
    <p:sldId id="345" r:id="rId25"/>
    <p:sldId id="334" r:id="rId26"/>
    <p:sldId id="329" r:id="rId27"/>
    <p:sldId id="338" r:id="rId28"/>
    <p:sldId id="325" r:id="rId29"/>
    <p:sldId id="308" r:id="rId30"/>
    <p:sldId id="321" r:id="rId31"/>
    <p:sldId id="322" r:id="rId32"/>
    <p:sldId id="332" r:id="rId33"/>
    <p:sldId id="331" r:id="rId34"/>
    <p:sldId id="333" r:id="rId35"/>
    <p:sldId id="299" r:id="rId36"/>
    <p:sldId id="346" r:id="rId37"/>
    <p:sldId id="327" r:id="rId38"/>
    <p:sldId id="309" r:id="rId39"/>
    <p:sldId id="313" r:id="rId40"/>
    <p:sldId id="314" r:id="rId41"/>
    <p:sldId id="315" r:id="rId42"/>
    <p:sldId id="317" r:id="rId43"/>
    <p:sldId id="318" r:id="rId44"/>
    <p:sldId id="339" r:id="rId45"/>
    <p:sldId id="340" r:id="rId46"/>
    <p:sldId id="343" r:id="rId47"/>
    <p:sldId id="320" r:id="rId48"/>
    <p:sldId id="349" r:id="rId49"/>
    <p:sldId id="350" r:id="rId50"/>
    <p:sldId id="319" r:id="rId51"/>
    <p:sldId id="295" r:id="rId5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39" autoAdjust="0"/>
    <p:restoredTop sz="99822" autoAdjust="0"/>
  </p:normalViewPr>
  <p:slideViewPr>
    <p:cSldViewPr>
      <p:cViewPr>
        <p:scale>
          <a:sx n="73" d="100"/>
          <a:sy n="73" d="100"/>
        </p:scale>
        <p:origin x="-105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slide" Target="slides/slide27.xml"/><Relationship Id="rId47" Type="http://schemas.openxmlformats.org/officeDocument/2006/relationships/slide" Target="slides/slide32.xml"/><Relationship Id="rId50" Type="http://schemas.openxmlformats.org/officeDocument/2006/relationships/slide" Target="slides/slide35.xml"/><Relationship Id="rId55" Type="http://schemas.openxmlformats.org/officeDocument/2006/relationships/viewProps" Target="viewProp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slide" Target="slides/slide3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.xml"/><Relationship Id="rId20" Type="http://schemas.openxmlformats.org/officeDocument/2006/relationships/slide" Target="slides/slide5.xml"/><Relationship Id="rId29" Type="http://schemas.openxmlformats.org/officeDocument/2006/relationships/slide" Target="slides/slide14.xml"/><Relationship Id="rId41" Type="http://schemas.openxmlformats.org/officeDocument/2006/relationships/slide" Target="slides/slide26.xml"/><Relationship Id="rId54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slide" Target="slides/slide30.xml"/><Relationship Id="rId53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49" Type="http://schemas.openxmlformats.org/officeDocument/2006/relationships/slide" Target="slides/slide34.xml"/><Relationship Id="rId57" Type="http://schemas.openxmlformats.org/officeDocument/2006/relationships/tableStyles" Target="tableStyles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slide" Target="slides/slide29.xml"/><Relationship Id="rId52" Type="http://schemas.openxmlformats.org/officeDocument/2006/relationships/slide" Target="slides/slide37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slide" Target="slides/slide28.xml"/><Relationship Id="rId48" Type="http://schemas.openxmlformats.org/officeDocument/2006/relationships/slide" Target="slides/slide33.xml"/><Relationship Id="rId56" Type="http://schemas.openxmlformats.org/officeDocument/2006/relationships/theme" Target="theme/theme1.xml"/><Relationship Id="rId8" Type="http://schemas.openxmlformats.org/officeDocument/2006/relationships/slideMaster" Target="slideMasters/slideMaster8.xml"/><Relationship Id="rId51" Type="http://schemas.openxmlformats.org/officeDocument/2006/relationships/slide" Target="slides/slide36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7467DF-1A61-4C42-9DB3-B82DB47AD2A2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841267-3914-4710-9F77-4E5E59D3628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06051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С учетом</a:t>
            </a:r>
            <a:r>
              <a:rPr lang="ru-RU" baseline="0" smtClean="0"/>
              <a:t> темы конференции выступление включает следующие части.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597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32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062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024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39591" indent="-283112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38810" indent="-227444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593697" indent="-227444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0176" indent="-227444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08245" indent="-227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66313" indent="-227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4382" indent="-227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2451" indent="-227444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3EED58B5-9C2E-4A02-83FB-0FDCF7CE33E6}" type="slidenum">
              <a:rPr lang="ru-RU" altLang="ru-RU" smtClean="0"/>
              <a:pPr/>
              <a:t>5</a:t>
            </a:fld>
            <a:endParaRPr lang="ru-RU" altLang="ru-RU" smtClean="0"/>
          </a:p>
        </p:txBody>
      </p:sp>
    </p:spTree>
    <p:extLst>
      <p:ext uri="{BB962C8B-B14F-4D97-AF65-F5344CB8AC3E}">
        <p14:creationId xmlns:p14="http://schemas.microsoft.com/office/powerpoint/2010/main" val="33600790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41267-3914-4710-9F77-4E5E59D36280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98798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9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59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891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 smtClean="0"/>
          </a:p>
        </p:txBody>
      </p:sp>
      <p:sp>
        <p:nvSpPr>
          <p:cNvPr id="3891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fld id="{25FD1E82-415D-4BFF-A26D-DBDED695F106}" type="slidenum">
              <a:rPr lang="ru-RU" altLang="ru-RU">
                <a:solidFill>
                  <a:prstClr val="black"/>
                </a:solidFill>
                <a:latin typeface="Calibri" pitchFamily="34" charset="0"/>
              </a:rPr>
              <a:pPr/>
              <a:t>10</a:t>
            </a:fld>
            <a:endParaRPr lang="ru-RU" altLang="ru-RU">
              <a:solidFill>
                <a:prstClr val="black"/>
              </a:solidFill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13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119986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С учетом</a:t>
            </a:r>
            <a:r>
              <a:rPr lang="ru-RU" baseline="0" smtClean="0"/>
              <a:t> темы конференции выступление включает следующие части.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14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597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С учетом</a:t>
            </a:r>
            <a:r>
              <a:rPr lang="ru-RU" baseline="0" smtClean="0"/>
              <a:t> темы конференции выступление включает следующие части.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30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597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mtClean="0"/>
              <a:t>С учетом</a:t>
            </a:r>
            <a:r>
              <a:rPr lang="ru-RU" baseline="0" smtClean="0"/>
              <a:t> темы конференции выступление включает следующие части.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BA3281-C31D-43CB-904A-2B7549DF1599}" type="slidenum">
              <a:rPr lang="ru-RU" smtClean="0">
                <a:solidFill>
                  <a:prstClr val="black"/>
                </a:solidFill>
              </a:rPr>
              <a:pPr/>
              <a:t>31</a:t>
            </a:fld>
            <a:endParaRPr lang="ru-RU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0759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93787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5110773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008469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4118911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412286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427032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60493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2233935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818703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135606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3992698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6355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662143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107011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43826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316675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7536373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33217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273375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72328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287803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1366764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26588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FA315-7FC3-4715-A1AF-BEB399693A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526CC-D3DD-4E35-9991-BE6F5F40F3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7502641"/>
      </p:ext>
    </p:extLst>
  </p:cSld>
  <p:clrMapOvr>
    <a:masterClrMapping/>
  </p:clrMapOvr>
  <p:transition spd="med">
    <p:wipe/>
  </p:transition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6296844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077084"/>
      </p:ext>
    </p:extLst>
  </p:cSld>
  <p:clrMapOvr>
    <a:masterClrMapping/>
  </p:clrMapOvr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92137"/>
      </p:ext>
    </p:extLst>
  </p:cSld>
  <p:clrMapOvr>
    <a:masterClrMapping/>
  </p:clrMapOvr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16818"/>
      </p:ext>
    </p:extLst>
  </p:cSld>
  <p:clrMapOvr>
    <a:masterClrMapping/>
  </p:clrMapOvr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6445173"/>
      </p:ext>
    </p:extLst>
  </p:cSld>
  <p:clrMapOvr>
    <a:masterClrMapping/>
  </p:clrMapOvr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95943388"/>
      </p:ext>
    </p:extLst>
  </p:cSld>
  <p:clrMapOvr>
    <a:masterClrMapping/>
  </p:clrMapOvr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3221339"/>
      </p:ext>
    </p:extLst>
  </p:cSld>
  <p:clrMapOvr>
    <a:masterClrMapping/>
  </p:clrMapOvr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3700196"/>
      </p:ext>
    </p:extLst>
  </p:cSld>
  <p:clrMapOvr>
    <a:masterClrMapping/>
  </p:clrMapOvr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1860698"/>
      </p:ext>
    </p:extLst>
  </p:cSld>
  <p:clrMapOvr>
    <a:masterClrMapping/>
  </p:clrMapOvr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2587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6665D-F092-43CE-B1C9-31DA252247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F129-86F6-4789-940F-2244F214F2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554494"/>
      </p:ext>
    </p:extLst>
  </p:cSld>
  <p:clrMapOvr>
    <a:masterClrMapping/>
  </p:clrMapOvr>
  <p:transition spd="med">
    <p:wipe/>
  </p:transition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7842326"/>
      </p:ext>
    </p:extLst>
  </p:cSld>
  <p:clrMapOvr>
    <a:masterClrMapping/>
  </p:clrMapOvr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6615613"/>
      </p:ext>
    </p:extLst>
  </p:cSld>
  <p:clrMapOvr>
    <a:masterClrMapping/>
  </p:clrMapOvr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298010"/>
      </p:ext>
    </p:extLst>
  </p:cSld>
  <p:clrMapOvr>
    <a:masterClrMapping/>
  </p:clrMapOvr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3912370"/>
      </p:ext>
    </p:extLst>
  </p:cSld>
  <p:clrMapOvr>
    <a:masterClrMapping/>
  </p:clrMapOvr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5606769"/>
      </p:ext>
    </p:extLst>
  </p:cSld>
  <p:clrMapOvr>
    <a:masterClrMapping/>
  </p:clrMapOvr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6555315"/>
      </p:ext>
    </p:extLst>
  </p:cSld>
  <p:clrMapOvr>
    <a:masterClrMapping/>
  </p:clrMapOvr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5223573"/>
      </p:ext>
    </p:extLst>
  </p:cSld>
  <p:clrMapOvr>
    <a:masterClrMapping/>
  </p:clrMapOvr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1105772"/>
      </p:ext>
    </p:extLst>
  </p:cSld>
  <p:clrMapOvr>
    <a:masterClrMapping/>
  </p:clrMapOvr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4798917"/>
      </p:ext>
    </p:extLst>
  </p:cSld>
  <p:clrMapOvr>
    <a:masterClrMapping/>
  </p:clrMapOvr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97052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6E53-233D-4BE4-8C47-450B8084638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69290-20B8-4CE0-9FE7-4D4976EDD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6425932"/>
      </p:ext>
    </p:extLst>
  </p:cSld>
  <p:clrMapOvr>
    <a:masterClrMapping/>
  </p:clrMapOvr>
  <p:transition spd="med">
    <p:wipe/>
  </p:transition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35859"/>
      </p:ext>
    </p:extLst>
  </p:cSld>
  <p:clrMapOvr>
    <a:masterClrMapping/>
  </p:clrMapOvr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1078072"/>
      </p:ext>
    </p:extLst>
  </p:cSld>
  <p:clrMapOvr>
    <a:masterClrMapping/>
  </p:clrMapOvr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3028890"/>
      </p:ext>
    </p:extLst>
  </p:cSld>
  <p:clrMapOvr>
    <a:masterClrMapping/>
  </p:clrMapOvr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328138"/>
      </p:ext>
    </p:extLst>
  </p:cSld>
  <p:clrMapOvr>
    <a:masterClrMapping/>
  </p:clrMapOvr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AEA0-8427-48C1-BE95-C641827ED4D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ED128-34D4-489F-98B4-797D24363D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6160814"/>
      </p:ext>
    </p:extLst>
  </p:cSld>
  <p:clrMapOvr>
    <a:masterClrMapping/>
  </p:clrMapOvr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10B60-0998-4477-835D-9636083FC5D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F326F-0C64-473F-99C2-D7D4F70A9F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43953206"/>
      </p:ext>
    </p:extLst>
  </p:cSld>
  <p:clrMapOvr>
    <a:masterClrMapping/>
  </p:clrMapOvr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A1D2-5C98-4E04-99DB-35196B23621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CBE48-ECE7-4368-8615-B34504ECE3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1309168"/>
      </p:ext>
    </p:extLst>
  </p:cSld>
  <p:clrMapOvr>
    <a:masterClrMapping/>
  </p:clrMapOvr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C5F43-089E-4F26-9D99-B7AD614FED3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5578E-2C11-448D-9CAA-DF5688E324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207919662"/>
      </p:ext>
    </p:extLst>
  </p:cSld>
  <p:clrMapOvr>
    <a:masterClrMapping/>
  </p:clrMapOvr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FAAEC-C039-4168-908B-D528F2CB1AD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342B-039F-422F-8264-C6A7055373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0281253"/>
      </p:ext>
    </p:extLst>
  </p:cSld>
  <p:clrMapOvr>
    <a:masterClrMapping/>
  </p:clrMapOvr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27EB7-EBF4-467F-B7C7-7691BAD69D7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864CD-7CAE-4E89-9DBF-7BE44BD5C4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83654727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1378-8D75-4F4B-B62A-77A7634027E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5A02-BBD9-4455-B3FA-A2D6DEF29A5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9938896"/>
      </p:ext>
    </p:extLst>
  </p:cSld>
  <p:clrMapOvr>
    <a:masterClrMapping/>
  </p:clrMapOvr>
  <p:transition spd="med">
    <p:wipe/>
  </p:transition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FDD5D-2E28-424A-8D79-041E4364EE8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8E762-CA2B-4D90-BA90-518E4FB93B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033396785"/>
      </p:ext>
    </p:extLst>
  </p:cSld>
  <p:clrMapOvr>
    <a:masterClrMapping/>
  </p:clrMapOvr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406E0-5BCE-4E5C-8946-D38B2C737DE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54335-43BE-4DD4-BB9B-FD2E5F5D5A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95459533"/>
      </p:ext>
    </p:extLst>
  </p:cSld>
  <p:clrMapOvr>
    <a:masterClrMapping/>
  </p:clrMapOvr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4C110-0CC8-4B22-92DB-BFA66F712CA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981A8-03F2-47BC-ADA0-216F3B0BE8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49402695"/>
      </p:ext>
    </p:extLst>
  </p:cSld>
  <p:clrMapOvr>
    <a:masterClrMapping/>
  </p:clrMapOvr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F1C4-73AA-4491-9DC6-96C43555E82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D7F2-BBD7-42F9-BF5C-F05FBB4E16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16144149"/>
      </p:ext>
    </p:extLst>
  </p:cSld>
  <p:clrMapOvr>
    <a:masterClrMapping/>
  </p:clrMapOvr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A12D0-2D02-4913-B68A-D3C6AFC449A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6937-5D0F-4D6A-9415-3047BE40CA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20419650"/>
      </p:ext>
    </p:extLst>
  </p:cSld>
  <p:clrMapOvr>
    <a:masterClrMapping/>
  </p:clrMapOvr>
</p:sldLayout>
</file>

<file path=ppt/slideLayouts/slideLayout15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74AEA0-8427-48C1-BE95-C641827ED4DA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1ED128-34D4-489F-98B4-797D24363D5F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631427517"/>
      </p:ext>
    </p:extLst>
  </p:cSld>
  <p:clrMapOvr>
    <a:masterClrMapping/>
  </p:clrMapOvr>
</p:sldLayout>
</file>

<file path=ppt/slideLayouts/slideLayout15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310B60-0998-4477-835D-9636083FC5D7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8F326F-0C64-473F-99C2-D7D4F70A9F8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52746718"/>
      </p:ext>
    </p:extLst>
  </p:cSld>
  <p:clrMapOvr>
    <a:masterClrMapping/>
  </p:clrMapOvr>
</p:sldLayout>
</file>

<file path=ppt/slideLayouts/slideLayout15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B0A1D2-5C98-4E04-99DB-35196B23621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CBE48-ECE7-4368-8615-B34504ECE31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531992848"/>
      </p:ext>
    </p:extLst>
  </p:cSld>
  <p:clrMapOvr>
    <a:masterClrMapping/>
  </p:clrMapOvr>
</p:sldLayout>
</file>

<file path=ppt/slideLayouts/slideLayout15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9C5F43-089E-4F26-9D99-B7AD614FED3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75578E-2C11-448D-9CAA-DF5688E3244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13871367"/>
      </p:ext>
    </p:extLst>
  </p:cSld>
  <p:clrMapOvr>
    <a:masterClrMapping/>
  </p:clrMapOvr>
</p:sldLayout>
</file>

<file path=ppt/slideLayouts/slideLayout15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AFAAEC-C039-4168-908B-D528F2CB1AD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1A342B-039F-422F-8264-C6A70553731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9499950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BC9A-1938-46E5-B278-8E0A8757B5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F2C3-E369-4416-95B4-27D0A80742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3712838"/>
      </p:ext>
    </p:extLst>
  </p:cSld>
  <p:clrMapOvr>
    <a:masterClrMapping/>
  </p:clrMapOvr>
  <p:transition spd="med">
    <p:wipe/>
  </p:transition>
</p:sldLayout>
</file>

<file path=ppt/slideLayouts/slideLayout16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827EB7-EBF4-467F-B7C7-7691BAD69D7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864CD-7CAE-4E89-9DBF-7BE44BD5C4E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052895669"/>
      </p:ext>
    </p:extLst>
  </p:cSld>
  <p:clrMapOvr>
    <a:masterClrMapping/>
  </p:clrMapOvr>
</p:sldLayout>
</file>

<file path=ppt/slideLayouts/slideLayout16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9FDD5D-2E28-424A-8D79-041E4364EE84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8E762-CA2B-4D90-BA90-518E4FB93B93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953212382"/>
      </p:ext>
    </p:extLst>
  </p:cSld>
  <p:clrMapOvr>
    <a:masterClrMapping/>
  </p:clrMapOvr>
</p:sldLayout>
</file>

<file path=ppt/slideLayouts/slideLayout16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406E0-5BCE-4E5C-8946-D38B2C737DE0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54335-43BE-4DD4-BB9B-FD2E5F5D5A26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562261145"/>
      </p:ext>
    </p:extLst>
  </p:cSld>
  <p:clrMapOvr>
    <a:masterClrMapping/>
  </p:clrMapOvr>
</p:sldLayout>
</file>

<file path=ppt/slideLayouts/slideLayout16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4C110-0CC8-4B22-92DB-BFA66F712CAF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3981A8-03F2-47BC-ADA0-216F3B0BE894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089519830"/>
      </p:ext>
    </p:extLst>
  </p:cSld>
  <p:clrMapOvr>
    <a:masterClrMapping/>
  </p:clrMapOvr>
</p:sldLayout>
</file>

<file path=ppt/slideLayouts/slideLayout16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A2F1C4-73AA-4491-9DC6-96C43555E82D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7D7F2-BBD7-42F9-BF5C-F05FBB4E16F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48418410"/>
      </p:ext>
    </p:extLst>
  </p:cSld>
  <p:clrMapOvr>
    <a:masterClrMapping/>
  </p:clrMapOvr>
</p:sldLayout>
</file>

<file path=ppt/slideLayouts/slideLayout1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4A12D0-2D02-4913-B68A-D3C6AFC449A3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4E6937-5D0F-4D6A-9415-3047BE40CAC5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8000797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4299-4EC6-4DD9-9690-A1FDD73232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0701-2D7C-4D17-95C2-CD5E222948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7816418"/>
      </p:ext>
    </p:extLst>
  </p:cSld>
  <p:clrMapOvr>
    <a:masterClrMapping/>
  </p:clrMapOvr>
  <p:transition spd="med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24F8-F9F2-453E-B8DB-629CBFD7BF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90E34-341D-4AC0-B6B3-7545ED13BA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6835431"/>
      </p:ext>
    </p:extLst>
  </p:cSld>
  <p:clrMapOvr>
    <a:masterClrMapping/>
  </p:clrMapOvr>
  <p:transition spd="med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E7F7C-EADA-4D50-8A1A-DF8063B285A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BE8A-6868-401D-9C33-12B79AB6E1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758098"/>
      </p:ext>
    </p:extLst>
  </p:cSld>
  <p:clrMapOvr>
    <a:masterClrMapping/>
  </p:clrMapOvr>
  <p:transition spd="med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86820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ECC2-02C8-4CD6-8656-4CE475E1E5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49BC-7ADD-41E3-9992-E84691F192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1253906"/>
      </p:ext>
    </p:extLst>
  </p:cSld>
  <p:clrMapOvr>
    <a:masterClrMapping/>
  </p:clrMapOvr>
  <p:transition spd="med">
    <p:wipe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55B7-4BE1-4C55-8E7F-AD561E1A51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EB09-4BC2-49EB-AC84-DB8ECD5CFA9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6562558"/>
      </p:ext>
    </p:extLst>
  </p:cSld>
  <p:clrMapOvr>
    <a:masterClrMapping/>
  </p:clrMapOvr>
  <p:transition spd="med">
    <p:wipe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34D15-3C58-4480-A22D-E7C26EA411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B5AC-761E-4D27-A0A2-F3E1C14EFD4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904966"/>
      </p:ext>
    </p:extLst>
  </p:cSld>
  <p:clrMapOvr>
    <a:masterClrMapping/>
  </p:clrMapOvr>
  <p:transition spd="med">
    <p:wipe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FA315-7FC3-4715-A1AF-BEB399693A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526CC-D3DD-4E35-9991-BE6F5F40F3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7283751"/>
      </p:ext>
    </p:extLst>
  </p:cSld>
  <p:clrMapOvr>
    <a:masterClrMapping/>
  </p:clrMapOvr>
  <p:transition spd="med">
    <p:wipe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6665D-F092-43CE-B1C9-31DA252247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F129-86F6-4789-940F-2244F214F2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1055995"/>
      </p:ext>
    </p:extLst>
  </p:cSld>
  <p:clrMapOvr>
    <a:masterClrMapping/>
  </p:clrMapOvr>
  <p:transition spd="med">
    <p:wipe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6E53-233D-4BE4-8C47-450B8084638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69290-20B8-4CE0-9FE7-4D4976EDD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8320857"/>
      </p:ext>
    </p:extLst>
  </p:cSld>
  <p:clrMapOvr>
    <a:masterClrMapping/>
  </p:clrMapOvr>
  <p:transition spd="med">
    <p:wipe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1378-8D75-4F4B-B62A-77A7634027E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5A02-BBD9-4455-B3FA-A2D6DEF29A5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12544"/>
      </p:ext>
    </p:extLst>
  </p:cSld>
  <p:clrMapOvr>
    <a:masterClrMapping/>
  </p:clrMapOvr>
  <p:transition spd="med">
    <p:wipe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BC9A-1938-46E5-B278-8E0A8757B5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F2C3-E369-4416-95B4-27D0A80742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3411635"/>
      </p:ext>
    </p:extLst>
  </p:cSld>
  <p:clrMapOvr>
    <a:masterClrMapping/>
  </p:clrMapOvr>
  <p:transition spd="med">
    <p:wipe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4299-4EC6-4DD9-9690-A1FDD73232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0701-2D7C-4D17-95C2-CD5E222948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224671"/>
      </p:ext>
    </p:extLst>
  </p:cSld>
  <p:clrMapOvr>
    <a:masterClrMapping/>
  </p:clrMapOvr>
  <p:transition spd="med">
    <p:wipe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24F8-F9F2-453E-B8DB-629CBFD7BF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90E34-341D-4AC0-B6B3-7545ED13BA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253651"/>
      </p:ext>
    </p:extLst>
  </p:cSld>
  <p:clrMapOvr>
    <a:masterClrMapping/>
  </p:clrMapOvr>
  <p:transition spd="med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765307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E7F7C-EADA-4D50-8A1A-DF8063B285A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BE8A-6868-401D-9C33-12B79AB6E1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7156428"/>
      </p:ext>
    </p:extLst>
  </p:cSld>
  <p:clrMapOvr>
    <a:masterClrMapping/>
  </p:clrMapOvr>
  <p:transition spd="med">
    <p:wipe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ECC2-02C8-4CD6-8656-4CE475E1E5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49BC-7ADD-41E3-9992-E84691F192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430357"/>
      </p:ext>
    </p:extLst>
  </p:cSld>
  <p:clrMapOvr>
    <a:masterClrMapping/>
  </p:clrMapOvr>
  <p:transition spd="med">
    <p:wipe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55B7-4BE1-4C55-8E7F-AD561E1A51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EB09-4BC2-49EB-AC84-DB8ECD5CFA9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9479348"/>
      </p:ext>
    </p:extLst>
  </p:cSld>
  <p:clrMapOvr>
    <a:masterClrMapping/>
  </p:clrMapOvr>
  <p:transition spd="med">
    <p:wipe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34D15-3C58-4480-A22D-E7C26EA411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B5AC-761E-4D27-A0A2-F3E1C14EFD4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9238122"/>
      </p:ext>
    </p:extLst>
  </p:cSld>
  <p:clrMapOvr>
    <a:masterClrMapping/>
  </p:clrMapOvr>
  <p:transition spd="med">
    <p:wipe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FA315-7FC3-4715-A1AF-BEB399693A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526CC-D3DD-4E35-9991-BE6F5F40F3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659307"/>
      </p:ext>
    </p:extLst>
  </p:cSld>
  <p:clrMapOvr>
    <a:masterClrMapping/>
  </p:clrMapOvr>
  <p:transition spd="med">
    <p:wipe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6665D-F092-43CE-B1C9-31DA252247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F129-86F6-4789-940F-2244F214F2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661091"/>
      </p:ext>
    </p:extLst>
  </p:cSld>
  <p:clrMapOvr>
    <a:masterClrMapping/>
  </p:clrMapOvr>
  <p:transition spd="med">
    <p:wipe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6E53-233D-4BE4-8C47-450B8084638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69290-20B8-4CE0-9FE7-4D4976EDD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954851"/>
      </p:ext>
    </p:extLst>
  </p:cSld>
  <p:clrMapOvr>
    <a:masterClrMapping/>
  </p:clrMapOvr>
  <p:transition spd="med">
    <p:wipe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1378-8D75-4F4B-B62A-77A7634027E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5A02-BBD9-4455-B3FA-A2D6DEF29A5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76107"/>
      </p:ext>
    </p:extLst>
  </p:cSld>
  <p:clrMapOvr>
    <a:masterClrMapping/>
  </p:clrMapOvr>
  <p:transition spd="med">
    <p:wipe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BC9A-1938-46E5-B278-8E0A8757B5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F2C3-E369-4416-95B4-27D0A80742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1870812"/>
      </p:ext>
    </p:extLst>
  </p:cSld>
  <p:clrMapOvr>
    <a:masterClrMapping/>
  </p:clrMapOvr>
  <p:transition spd="med">
    <p:wipe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4299-4EC6-4DD9-9690-A1FDD73232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0701-2D7C-4D17-95C2-CD5E222948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6635667"/>
      </p:ext>
    </p:extLst>
  </p:cSld>
  <p:clrMapOvr>
    <a:masterClrMapping/>
  </p:clrMapOvr>
  <p:transition spd="med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758139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24F8-F9F2-453E-B8DB-629CBFD7BF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90E34-341D-4AC0-B6B3-7545ED13BA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5722402"/>
      </p:ext>
    </p:extLst>
  </p:cSld>
  <p:clrMapOvr>
    <a:masterClrMapping/>
  </p:clrMapOvr>
  <p:transition spd="med">
    <p:wipe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E7F7C-EADA-4D50-8A1A-DF8063B285A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BE8A-6868-401D-9C33-12B79AB6E1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870381"/>
      </p:ext>
    </p:extLst>
  </p:cSld>
  <p:clrMapOvr>
    <a:masterClrMapping/>
  </p:clrMapOvr>
  <p:transition spd="med">
    <p:wipe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ECC2-02C8-4CD6-8656-4CE475E1E5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49BC-7ADD-41E3-9992-E84691F192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863721"/>
      </p:ext>
    </p:extLst>
  </p:cSld>
  <p:clrMapOvr>
    <a:masterClrMapping/>
  </p:clrMapOvr>
  <p:transition spd="med">
    <p:wipe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55B7-4BE1-4C55-8E7F-AD561E1A51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EB09-4BC2-49EB-AC84-DB8ECD5CFA9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0008464"/>
      </p:ext>
    </p:extLst>
  </p:cSld>
  <p:clrMapOvr>
    <a:masterClrMapping/>
  </p:clrMapOvr>
  <p:transition spd="med">
    <p:wipe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34D15-3C58-4480-A22D-E7C26EA411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B5AC-761E-4D27-A0A2-F3E1C14EFD4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299449"/>
      </p:ext>
    </p:extLst>
  </p:cSld>
  <p:clrMapOvr>
    <a:masterClrMapping/>
  </p:clrMapOvr>
  <p:transition spd="med">
    <p:wipe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FA315-7FC3-4715-A1AF-BEB399693A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526CC-D3DD-4E35-9991-BE6F5F40F3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18412402"/>
      </p:ext>
    </p:extLst>
  </p:cSld>
  <p:clrMapOvr>
    <a:masterClrMapping/>
  </p:clrMapOvr>
  <p:transition spd="med">
    <p:wipe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6665D-F092-43CE-B1C9-31DA252247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F129-86F6-4789-940F-2244F214F2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7471826"/>
      </p:ext>
    </p:extLst>
  </p:cSld>
  <p:clrMapOvr>
    <a:masterClrMapping/>
  </p:clrMapOvr>
  <p:transition spd="med">
    <p:wipe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6E53-233D-4BE4-8C47-450B8084638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69290-20B8-4CE0-9FE7-4D4976EDD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2385876"/>
      </p:ext>
    </p:extLst>
  </p:cSld>
  <p:clrMapOvr>
    <a:masterClrMapping/>
  </p:clrMapOvr>
  <p:transition spd="med">
    <p:wipe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1378-8D75-4F4B-B62A-77A7634027E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5A02-BBD9-4455-B3FA-A2D6DEF29A5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8221784"/>
      </p:ext>
    </p:extLst>
  </p:cSld>
  <p:clrMapOvr>
    <a:masterClrMapping/>
  </p:clrMapOvr>
  <p:transition spd="med">
    <p:wipe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BC9A-1938-46E5-B278-8E0A8757B5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F2C3-E369-4416-95B4-27D0A80742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6651591"/>
      </p:ext>
    </p:extLst>
  </p:cSld>
  <p:clrMapOvr>
    <a:masterClrMapping/>
  </p:clrMapOvr>
  <p:transition spd="med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56499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4299-4EC6-4DD9-9690-A1FDD73232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0701-2D7C-4D17-95C2-CD5E222948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4153239"/>
      </p:ext>
    </p:extLst>
  </p:cSld>
  <p:clrMapOvr>
    <a:masterClrMapping/>
  </p:clrMapOvr>
  <p:transition spd="med">
    <p:wipe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24F8-F9F2-453E-B8DB-629CBFD7BF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90E34-341D-4AC0-B6B3-7545ED13BA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062968"/>
      </p:ext>
    </p:extLst>
  </p:cSld>
  <p:clrMapOvr>
    <a:masterClrMapping/>
  </p:clrMapOvr>
  <p:transition spd="med">
    <p:wipe/>
  </p:transition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E7F7C-EADA-4D50-8A1A-DF8063B285A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BE8A-6868-401D-9C33-12B79AB6E1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453513"/>
      </p:ext>
    </p:extLst>
  </p:cSld>
  <p:clrMapOvr>
    <a:masterClrMapping/>
  </p:clrMapOvr>
  <p:transition spd="med">
    <p:wipe/>
  </p:transition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ECC2-02C8-4CD6-8656-4CE475E1E5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49BC-7ADD-41E3-9992-E84691F192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9249810"/>
      </p:ext>
    </p:extLst>
  </p:cSld>
  <p:clrMapOvr>
    <a:masterClrMapping/>
  </p:clrMapOvr>
  <p:transition spd="med">
    <p:wipe/>
  </p:transition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55B7-4BE1-4C55-8E7F-AD561E1A51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EB09-4BC2-49EB-AC84-DB8ECD5CFA9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2820892"/>
      </p:ext>
    </p:extLst>
  </p:cSld>
  <p:clrMapOvr>
    <a:masterClrMapping/>
  </p:clrMapOvr>
  <p:transition spd="med">
    <p:wipe/>
  </p:transition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34D15-3C58-4480-A22D-E7C26EA411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B5AC-761E-4D27-A0A2-F3E1C14EFD4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2861604"/>
      </p:ext>
    </p:extLst>
  </p:cSld>
  <p:clrMapOvr>
    <a:masterClrMapping/>
  </p:clrMapOvr>
  <p:transition spd="med">
    <p:wipe/>
  </p:transition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EFA315-7FC3-4715-A1AF-BEB399693A43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526CC-D3DD-4E35-9991-BE6F5F40F377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8653236"/>
      </p:ext>
    </p:extLst>
  </p:cSld>
  <p:clrMapOvr>
    <a:masterClrMapping/>
  </p:clrMapOvr>
  <p:transition spd="med">
    <p:wipe/>
  </p:transition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06665D-F092-43CE-B1C9-31DA2522476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49F129-86F6-4789-940F-2244F214F2B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1692398"/>
      </p:ext>
    </p:extLst>
  </p:cSld>
  <p:clrMapOvr>
    <a:masterClrMapping/>
  </p:clrMapOvr>
  <p:transition spd="med">
    <p:wipe/>
  </p:transition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4B6E53-233D-4BE4-8C47-450B8084638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669290-20B8-4CE0-9FE7-4D4976EDD7B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985308"/>
      </p:ext>
    </p:extLst>
  </p:cSld>
  <p:clrMapOvr>
    <a:masterClrMapping/>
  </p:clrMapOvr>
  <p:transition spd="med">
    <p:wipe/>
  </p:transition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41378-8D75-4F4B-B62A-77A7634027E2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3E5A02-BBD9-4455-B3FA-A2D6DEF29A58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39943"/>
      </p:ext>
    </p:extLst>
  </p:cSld>
  <p:clrMapOvr>
    <a:masterClrMapping/>
  </p:clrMapOvr>
  <p:transition spd="med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702495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FBC9A-1938-46E5-B278-8E0A8757B524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2DF2C3-E369-4416-95B4-27D0A8074296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764692"/>
      </p:ext>
    </p:extLst>
  </p:cSld>
  <p:clrMapOvr>
    <a:masterClrMapping/>
  </p:clrMapOvr>
  <p:transition spd="med">
    <p:wipe/>
  </p:transition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0C4299-4EC6-4DD9-9690-A1FDD732329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B80701-2D7C-4D17-95C2-CD5E222948B3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1444641"/>
      </p:ext>
    </p:extLst>
  </p:cSld>
  <p:clrMapOvr>
    <a:masterClrMapping/>
  </p:clrMapOvr>
  <p:transition spd="med">
    <p:wipe/>
  </p:transition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4A24F8-F9F2-453E-B8DB-629CBFD7BFBF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B90E34-341D-4AC0-B6B3-7545ED13BA95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3254990"/>
      </p:ext>
    </p:extLst>
  </p:cSld>
  <p:clrMapOvr>
    <a:masterClrMapping/>
  </p:clrMapOvr>
  <p:transition spd="med">
    <p:wipe/>
  </p:transition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6E7F7C-EADA-4D50-8A1A-DF8063B285A7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A1BE8A-6868-401D-9C33-12B79AB6E15F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9915733"/>
      </p:ext>
    </p:extLst>
  </p:cSld>
  <p:clrMapOvr>
    <a:masterClrMapping/>
  </p:clrMapOvr>
  <p:transition spd="med">
    <p:wipe/>
  </p:transition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1AECC2-02C8-4CD6-8656-4CE475E1E56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4149BC-7ADD-41E3-9992-E84691F192F1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2471579"/>
      </p:ext>
    </p:extLst>
  </p:cSld>
  <p:clrMapOvr>
    <a:masterClrMapping/>
  </p:clrMapOvr>
  <p:transition spd="med">
    <p:wipe/>
  </p:transition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4455B7-4BE1-4C55-8E7F-AD561E1A51FE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8BEB09-4BC2-49EB-AC84-DB8ECD5CFA9A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5763700"/>
      </p:ext>
    </p:extLst>
  </p:cSld>
  <p:clrMapOvr>
    <a:masterClrMapping/>
  </p:clrMapOvr>
  <p:transition spd="med">
    <p:wipe/>
  </p:transition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934D15-3C58-4480-A22D-E7C26EA4112A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55B5AC-761E-4D27-A0A2-F3E1C14EFD4C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3647979"/>
      </p:ext>
    </p:extLst>
  </p:cSld>
  <p:clrMapOvr>
    <a:masterClrMapping/>
  </p:clrMapOvr>
  <p:transition spd="med">
    <p:wipe/>
  </p:transition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490931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972482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0002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51676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9785513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420432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3091723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2699886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2179505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9740191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57767144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00992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611019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84788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219435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42419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0587635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0585568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87512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3058822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35472287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895391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667281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1117665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5746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7442768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7652144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4936796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967564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1466617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798651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1387006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526269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50812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0366918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4062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2.xml"/><Relationship Id="rId3" Type="http://schemas.openxmlformats.org/officeDocument/2006/relationships/slideLayout" Target="../slideLayouts/slideLayout157.xml"/><Relationship Id="rId7" Type="http://schemas.openxmlformats.org/officeDocument/2006/relationships/slideLayout" Target="../slideLayouts/slideLayout161.xml"/><Relationship Id="rId12" Type="http://schemas.openxmlformats.org/officeDocument/2006/relationships/theme" Target="../theme/theme15.xml"/><Relationship Id="rId2" Type="http://schemas.openxmlformats.org/officeDocument/2006/relationships/slideLayout" Target="../slideLayouts/slideLayout156.xml"/><Relationship Id="rId1" Type="http://schemas.openxmlformats.org/officeDocument/2006/relationships/slideLayout" Target="../slideLayouts/slideLayout155.xml"/><Relationship Id="rId6" Type="http://schemas.openxmlformats.org/officeDocument/2006/relationships/slideLayout" Target="../slideLayouts/slideLayout160.xml"/><Relationship Id="rId11" Type="http://schemas.openxmlformats.org/officeDocument/2006/relationships/slideLayout" Target="../slideLayouts/slideLayout165.xml"/><Relationship Id="rId5" Type="http://schemas.openxmlformats.org/officeDocument/2006/relationships/slideLayout" Target="../slideLayouts/slideLayout159.xml"/><Relationship Id="rId10" Type="http://schemas.openxmlformats.org/officeDocument/2006/relationships/slideLayout" Target="../slideLayouts/slideLayout164.xml"/><Relationship Id="rId4" Type="http://schemas.openxmlformats.org/officeDocument/2006/relationships/slideLayout" Target="../slideLayouts/slideLayout158.xml"/><Relationship Id="rId9" Type="http://schemas.openxmlformats.org/officeDocument/2006/relationships/slideLayout" Target="../slideLayouts/slideLayout163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916E-2098-44B9-B990-5ABA6D6C7D46}" type="datetimeFigureOut">
              <a:rPr lang="ru-RU" smtClean="0"/>
              <a:t>19.04.2017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E659D-E065-4F7C-8B78-3089A35ED35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041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72060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6000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7178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50156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1BC770-55BF-4237-BE68-BBE4E677F38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5A72A5-0E40-4085-A5DF-B1F6844617CA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681969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3" r:id="rId1"/>
    <p:sldLayoutId id="2147483854" r:id="rId2"/>
    <p:sldLayoutId id="2147483855" r:id="rId3"/>
    <p:sldLayoutId id="2147483856" r:id="rId4"/>
    <p:sldLayoutId id="2147483857" r:id="rId5"/>
    <p:sldLayoutId id="2147483858" r:id="rId6"/>
    <p:sldLayoutId id="2147483859" r:id="rId7"/>
    <p:sldLayoutId id="2147483860" r:id="rId8"/>
    <p:sldLayoutId id="2147483861" r:id="rId9"/>
    <p:sldLayoutId id="2147483862" r:id="rId10"/>
    <p:sldLayoutId id="2147483863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628650" y="1825625"/>
            <a:ext cx="78867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BC1BC770-55BF-4237-BE68-BBE4E677F38E}" type="datetime1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F5A72A5-0E40-4085-A5DF-B1F6844617CA}" type="slidenum">
              <a:rPr lang="ru-RU" altLang="ru-RU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5134061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65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hf hdr="0" ftr="0" dt="0"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3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085BD-E69D-474F-AB21-2FF9A272EAD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103213-C638-43AD-A820-20CBD89E80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84968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 spd="med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3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085BD-E69D-474F-AB21-2FF9A272EAD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103213-C638-43AD-A820-20CBD89E80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606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 spd="med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3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085BD-E69D-474F-AB21-2FF9A272EAD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103213-C638-43AD-A820-20CBD89E80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1467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ransition spd="med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3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085BD-E69D-474F-AB21-2FF9A272EAD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103213-C638-43AD-A820-20CBD89E80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1718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ransition spd="med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5939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F0085BD-E69D-474F-AB21-2FF9A272EAD9}" type="datetimeFigureOut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2103213-C638-43AD-A820-20CBD89E809D}" type="slidenum">
              <a:rPr lang="ru-RU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365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ransition spd="med">
    <p:wipe/>
  </p:transition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09769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19916E-2098-44B9-B990-5ABA6D6C7D46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6E659D-E065-4F7C-8B78-3089A35ED35E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66723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19.04.2017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1979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8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6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1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56.xml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6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ru/imgres?q=NQF+vs+EHEA&amp;start=85&amp;hl=ru&amp;newwindow=1&amp;tbo=d&amp;rlz=1T4GGHP_ruIN449IN449&amp;biw=1366&amp;bih=612&amp;tbm=isch&amp;tbnid=FhYNNHLC6g6C7M:&amp;imgrefurl=http://www.eurorecognition.eu/eManual/chapter%207/examples.aspx&amp;docid=fiKwfIPk3JWQLM&amp;imgurl=http://www.eurorecognition.eu/images/eManual/flowchart/EQF-LLL.png&amp;w=455&amp;h=250&amp;ei=pNP8UOXbDY_E4gTeyoCIBA&amp;zoom=1&amp;ved=1t:3588,r:3,s:100,i:13&amp;iact=rc&amp;dur=251&amp;sig=106642442897999349806&amp;page=5&amp;tbnh=166&amp;tbnw=303&amp;ndsp=19&amp;tx=73&amp;ty=96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jpe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nic-naric.net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0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3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adilet.zan.kz/rus/docs/Z1200000566#z112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0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ac.enbek.kz/ru/taxonomy/term/24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5" name="Прямая соединительная линия 14"/>
          <p:cNvCxnSpPr/>
          <p:nvPr/>
        </p:nvCxnSpPr>
        <p:spPr>
          <a:xfrm>
            <a:off x="-10897" y="2708920"/>
            <a:ext cx="8940585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1" name="Заголовок 1"/>
          <p:cNvSpPr>
            <a:spLocks noGrp="1"/>
          </p:cNvSpPr>
          <p:nvPr>
            <p:ph type="ctrTitle"/>
          </p:nvPr>
        </p:nvSpPr>
        <p:spPr>
          <a:xfrm>
            <a:off x="683568" y="1628800"/>
            <a:ext cx="8029575" cy="3214687"/>
          </a:xfrm>
        </p:spPr>
        <p:txBody>
          <a:bodyPr/>
          <a:lstStyle/>
          <a:p>
            <a:r>
              <a:rPr lang="ru-RU" sz="3200" b="1" dirty="0" smtClean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  <a:t/>
            </a:r>
            <a:br>
              <a:rPr lang="ru-RU" sz="3200" b="1" dirty="0" smtClean="0">
                <a:solidFill>
                  <a:srgbClr val="376092"/>
                </a:solidFill>
                <a:latin typeface="Book Antiqua" pitchFamily="18" charset="0"/>
                <a:cs typeface="Times New Roman" pitchFamily="18" charset="0"/>
              </a:rPr>
            </a:br>
            <a:r>
              <a:rPr lang="ru-RU" sz="3200" b="1" dirty="0" smtClean="0"/>
              <a:t>РАЗВИТИЕ НРК В КАЗАХСТАНЕ: </a:t>
            </a:r>
            <a:br>
              <a:rPr lang="ru-RU" sz="3200" b="1" dirty="0" smtClean="0"/>
            </a:br>
            <a:r>
              <a:rPr lang="ru-RU" sz="3200" b="1" dirty="0" smtClean="0"/>
              <a:t>ТЕКУЩЕЕ СОСТОЯНИЕ И ПЕРСПЕКТИВЫ</a:t>
            </a:r>
            <a:r>
              <a:rPr lang="ru-RU" sz="3200" b="1" dirty="0">
                <a:solidFill>
                  <a:srgbClr val="376092"/>
                </a:solidFill>
                <a:latin typeface="Arial" charset="0"/>
                <a:cs typeface="Times New Roman" pitchFamily="18" charset="0"/>
              </a:rPr>
              <a:t/>
            </a:r>
            <a:br>
              <a:rPr lang="ru-RU" sz="3200" b="1" dirty="0">
                <a:solidFill>
                  <a:srgbClr val="376092"/>
                </a:solidFill>
                <a:latin typeface="Arial" charset="0"/>
                <a:cs typeface="Times New Roman" pitchFamily="18" charset="0"/>
              </a:rPr>
            </a:br>
            <a:endParaRPr lang="ru-RU" sz="3200" b="1" dirty="0">
              <a:solidFill>
                <a:srgbClr val="376092"/>
              </a:solidFill>
              <a:latin typeface="Arial" charset="0"/>
              <a:cs typeface="Times New Roman" pitchFamily="18" charset="0"/>
            </a:endParaRPr>
          </a:p>
        </p:txBody>
      </p:sp>
      <p:sp>
        <p:nvSpPr>
          <p:cNvPr id="2053" name="Заголовок 1"/>
          <p:cNvSpPr>
            <a:spLocks/>
          </p:cNvSpPr>
          <p:nvPr/>
        </p:nvSpPr>
        <p:spPr bwMode="auto">
          <a:xfrm>
            <a:off x="3059832" y="6106512"/>
            <a:ext cx="3528392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400" dirty="0" smtClean="0">
                <a:solidFill>
                  <a:srgbClr val="376092"/>
                </a:solidFill>
              </a:rPr>
              <a:t>2017 г.</a:t>
            </a:r>
            <a:endParaRPr lang="ru-RU" sz="1400" dirty="0">
              <a:solidFill>
                <a:srgbClr val="376092"/>
              </a:solidFill>
            </a:endParaRP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 cstate="print"/>
          <a:srcRect l="97510" b="6065"/>
          <a:stretch>
            <a:fillRect/>
          </a:stretch>
        </p:blipFill>
        <p:spPr bwMode="auto">
          <a:xfrm>
            <a:off x="8929688" y="-12700"/>
            <a:ext cx="214312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2" cstate="print"/>
          <a:srcRect l="97510" b="6065"/>
          <a:stretch>
            <a:fillRect/>
          </a:stretch>
        </p:blipFill>
        <p:spPr bwMode="auto">
          <a:xfrm>
            <a:off x="0" y="-12700"/>
            <a:ext cx="214312" cy="6870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Заголовок 1"/>
          <p:cNvSpPr>
            <a:spLocks/>
          </p:cNvSpPr>
          <p:nvPr/>
        </p:nvSpPr>
        <p:spPr bwMode="auto">
          <a:xfrm>
            <a:off x="4355976" y="4941168"/>
            <a:ext cx="4464496" cy="792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r"/>
            <a:r>
              <a:rPr lang="ru-RU" sz="1600" b="1" i="1" dirty="0" err="1" smtClean="0">
                <a:solidFill>
                  <a:schemeClr val="tx2">
                    <a:lumMod val="50000"/>
                  </a:schemeClr>
                </a:solidFill>
              </a:rPr>
              <a:t>Б.М.Нарбекова</a:t>
            </a:r>
            <a:endParaRPr lang="ru-RU" sz="1600" b="1" i="1" dirty="0" smtClean="0">
              <a:solidFill>
                <a:schemeClr val="tx2">
                  <a:lumMod val="50000"/>
                </a:schemeClr>
              </a:solidFill>
            </a:endParaRPr>
          </a:p>
          <a:p>
            <a:pPr algn="r"/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Департамент высшего и послевузовского образования МОН РК</a:t>
            </a:r>
            <a:endParaRPr lang="ru-RU" sz="1600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214312" y="4365104"/>
            <a:ext cx="871537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http://www.edu.gov.kz/sites/all/themes/edu/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16632"/>
            <a:ext cx="95250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Заголовок 1"/>
          <p:cNvSpPr>
            <a:spLocks/>
          </p:cNvSpPr>
          <p:nvPr/>
        </p:nvSpPr>
        <p:spPr bwMode="auto">
          <a:xfrm>
            <a:off x="1217688" y="404664"/>
            <a:ext cx="7920880" cy="590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1600" b="1" i="1" dirty="0" smtClean="0">
                <a:solidFill>
                  <a:schemeClr val="tx2">
                    <a:lumMod val="75000"/>
                  </a:schemeClr>
                </a:solidFill>
              </a:rPr>
              <a:t>Министерство образования и науки Республики Казахстан</a:t>
            </a:r>
          </a:p>
          <a:p>
            <a:pPr algn="ctr"/>
            <a:endParaRPr lang="ru-RU" sz="1600" b="1" i="1" dirty="0" smtClean="0">
              <a:solidFill>
                <a:schemeClr val="tx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3843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290" name="Группа 28"/>
          <p:cNvGrpSpPr>
            <a:grpSpLocks/>
          </p:cNvGrpSpPr>
          <p:nvPr/>
        </p:nvGrpSpPr>
        <p:grpSpPr bwMode="auto">
          <a:xfrm>
            <a:off x="190500" y="177800"/>
            <a:ext cx="6656388" cy="6275388"/>
            <a:chOff x="325438" y="172616"/>
            <a:chExt cx="7389458" cy="6145986"/>
          </a:xfrm>
        </p:grpSpPr>
        <p:grpSp>
          <p:nvGrpSpPr>
            <p:cNvPr id="12298" name="Группа 32"/>
            <p:cNvGrpSpPr>
              <a:grpSpLocks/>
            </p:cNvGrpSpPr>
            <p:nvPr/>
          </p:nvGrpSpPr>
          <p:grpSpPr bwMode="auto">
            <a:xfrm>
              <a:off x="2481263" y="1196552"/>
              <a:ext cx="4306659" cy="2691655"/>
              <a:chOff x="611560" y="981285"/>
              <a:chExt cx="4307758" cy="2690528"/>
            </a:xfrm>
          </p:grpSpPr>
          <p:sp>
            <p:nvSpPr>
              <p:cNvPr id="6" name="Прямоугольник 5"/>
              <p:cNvSpPr/>
              <p:nvPr/>
            </p:nvSpPr>
            <p:spPr>
              <a:xfrm>
                <a:off x="1332044" y="2677477"/>
                <a:ext cx="3587261" cy="9946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rgbClr val="4472C4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Оценка и подтверждение квалификаций</a:t>
                </a:r>
              </a:p>
            </p:txBody>
          </p:sp>
          <p:grpSp>
            <p:nvGrpSpPr>
              <p:cNvPr id="12316" name="Группа 31"/>
              <p:cNvGrpSpPr>
                <a:grpSpLocks/>
              </p:cNvGrpSpPr>
              <p:nvPr/>
            </p:nvGrpSpPr>
            <p:grpSpPr bwMode="auto">
              <a:xfrm>
                <a:off x="611560" y="1052694"/>
                <a:ext cx="719320" cy="2088274"/>
                <a:chOff x="323528" y="1052694"/>
                <a:chExt cx="1007048" cy="2088274"/>
              </a:xfrm>
            </p:grpSpPr>
            <p:sp>
              <p:nvSpPr>
                <p:cNvPr id="9" name="Выгнутая влево стрелка 8"/>
                <p:cNvSpPr/>
                <p:nvPr/>
              </p:nvSpPr>
              <p:spPr>
                <a:xfrm>
                  <a:off x="322838" y="2205026"/>
                  <a:ext cx="1006900" cy="935577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400">
                    <a:solidFill>
                      <a:srgbClr val="4472C4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0" name="Выгнутая влево стрелка 9"/>
                <p:cNvSpPr/>
                <p:nvPr/>
              </p:nvSpPr>
              <p:spPr>
                <a:xfrm>
                  <a:off x="322838" y="1648653"/>
                  <a:ext cx="1006900" cy="935577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400">
                    <a:solidFill>
                      <a:srgbClr val="4472C4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  <p:sp>
              <p:nvSpPr>
                <p:cNvPr id="11" name="Выгнутая влево стрелка 10"/>
                <p:cNvSpPr/>
                <p:nvPr/>
              </p:nvSpPr>
              <p:spPr>
                <a:xfrm>
                  <a:off x="322838" y="1053428"/>
                  <a:ext cx="1006900" cy="935577"/>
                </a:xfrm>
                <a:prstGeom prst="curvedRightArrow">
                  <a:avLst/>
                </a:prstGeom>
                <a:solidFill>
                  <a:schemeClr val="accent5">
                    <a:lumMod val="40000"/>
                    <a:lumOff val="6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/>
                <a:lstStyle/>
                <a:p>
                  <a:pPr algn="ctr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/>
                  </a:pPr>
                  <a:endParaRPr lang="ru-RU" sz="1400">
                    <a:solidFill>
                      <a:srgbClr val="4472C4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endParaRPr>
                </a:p>
              </p:txBody>
            </p:sp>
          </p:grpSp>
          <p:sp>
            <p:nvSpPr>
              <p:cNvPr id="5" name="Прямоугольник 4"/>
              <p:cNvSpPr/>
              <p:nvPr/>
            </p:nvSpPr>
            <p:spPr>
              <a:xfrm>
                <a:off x="1330282" y="2149078"/>
                <a:ext cx="973055" cy="400961"/>
              </a:xfrm>
              <a:prstGeom prst="rect">
                <a:avLst/>
              </a:prstGeom>
              <a:solidFill>
                <a:schemeClr val="accent5">
                  <a:lumMod val="75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 marL="285750" indent="-285750" eaLnBrk="0" fontAlgn="base" hangingPunct="0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prstClr val="white"/>
                    </a:solidFill>
                    <a:latin typeface="Arial" pitchFamily="34" charset="0"/>
                    <a:cs typeface="Arial" pitchFamily="34" charset="0"/>
                  </a:rPr>
                  <a:t>ПС</a:t>
                </a:r>
              </a:p>
            </p:txBody>
          </p:sp>
          <p:sp>
            <p:nvSpPr>
              <p:cNvPr id="7" name="Прямоугольник 6"/>
              <p:cNvSpPr/>
              <p:nvPr/>
            </p:nvSpPr>
            <p:spPr>
              <a:xfrm>
                <a:off x="1330282" y="1577164"/>
                <a:ext cx="973055" cy="399408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 marL="285750" indent="-285750" eaLnBrk="0" fontAlgn="base" hangingPunct="0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rgbClr val="4472C4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ОРК</a:t>
                </a:r>
              </a:p>
            </p:txBody>
          </p:sp>
          <p:sp>
            <p:nvSpPr>
              <p:cNvPr id="8" name="Прямоугольник 7"/>
              <p:cNvSpPr/>
              <p:nvPr/>
            </p:nvSpPr>
            <p:spPr>
              <a:xfrm>
                <a:off x="1330282" y="981939"/>
                <a:ext cx="973055" cy="399407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accent5">
                    <a:lumMod val="75000"/>
                  </a:schemeClr>
                </a:solidFill>
              </a:ln>
            </p:spPr>
            <p:txBody>
              <a:bodyPr>
                <a:spAutoFit/>
              </a:bodyPr>
              <a:lstStyle/>
              <a:p>
                <a:pPr marL="285750" indent="-285750" eaLnBrk="0" fontAlgn="base" hangingPunct="0">
                  <a:spcBef>
                    <a:spcPct val="0"/>
                  </a:spcBef>
                  <a:spcAft>
                    <a:spcPts val="1200"/>
                  </a:spcAft>
                  <a:defRPr/>
                </a:pPr>
                <a:r>
                  <a:rPr lang="ru-RU" sz="2000" b="1" dirty="0">
                    <a:solidFill>
                      <a:srgbClr val="4472C4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НРК</a:t>
                </a:r>
              </a:p>
            </p:txBody>
          </p:sp>
        </p:grpSp>
        <p:sp>
          <p:nvSpPr>
            <p:cNvPr id="13" name="Прямоугольник 12"/>
            <p:cNvSpPr/>
            <p:nvPr/>
          </p:nvSpPr>
          <p:spPr>
            <a:xfrm>
              <a:off x="3201564" y="4129493"/>
              <a:ext cx="4016355" cy="307843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ts val="1200"/>
                </a:spcAft>
                <a:defRPr/>
              </a:pPr>
              <a:r>
                <a:rPr lang="ru-RU" sz="1400" b="1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Образовательные программы</a:t>
              </a:r>
            </a:p>
          </p:txBody>
        </p:sp>
        <p:cxnSp>
          <p:nvCxnSpPr>
            <p:cNvPr id="14" name="Прямая соединительная линия 13"/>
            <p:cNvCxnSpPr/>
            <p:nvPr/>
          </p:nvCxnSpPr>
          <p:spPr>
            <a:xfrm>
              <a:off x="395931" y="2224906"/>
              <a:ext cx="360044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Прямая соединительная линия 14"/>
            <p:cNvCxnSpPr/>
            <p:nvPr/>
          </p:nvCxnSpPr>
          <p:spPr>
            <a:xfrm>
              <a:off x="395931" y="1627876"/>
              <a:ext cx="360044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395931" y="2790840"/>
              <a:ext cx="360044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/>
            <p:cNvSpPr txBox="1"/>
            <p:nvPr/>
          </p:nvSpPr>
          <p:spPr>
            <a:xfrm>
              <a:off x="325438" y="1772470"/>
              <a:ext cx="2232875" cy="4617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Профессиональное сообщество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25438" y="2329075"/>
              <a:ext cx="2232875" cy="4617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Профессиональное сообщество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325438" y="1049503"/>
              <a:ext cx="2121848" cy="646782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Академическое и профессиональное сообщество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563353" y="3964688"/>
              <a:ext cx="3385439" cy="461765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Академическое сообщество  при участии работодателей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95931" y="5012600"/>
              <a:ext cx="3313184" cy="27674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Академическое сообщество</a:t>
              </a:r>
            </a:p>
          </p:txBody>
        </p:sp>
        <p:sp>
          <p:nvSpPr>
            <p:cNvPr id="22" name="Овал 21"/>
            <p:cNvSpPr/>
            <p:nvPr/>
          </p:nvSpPr>
          <p:spPr>
            <a:xfrm>
              <a:off x="1476241" y="172616"/>
              <a:ext cx="6213982" cy="822471"/>
            </a:xfrm>
            <a:prstGeom prst="ellipse">
              <a:avLst/>
            </a:prstGeom>
            <a:solidFill>
              <a:schemeClr val="accent5">
                <a:lumMod val="50000"/>
              </a:schemeClr>
            </a:solidFill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3200" b="1" dirty="0">
                  <a:solidFill>
                    <a:prstClr val="white"/>
                  </a:solidFill>
                  <a:latin typeface="Arial" pitchFamily="34" charset="0"/>
                  <a:cs typeface="Arial" pitchFamily="34" charset="0"/>
                </a:rPr>
                <a:t>НСК</a:t>
              </a:r>
              <a:endParaRPr lang="ru-RU" sz="3200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3201564" y="4911539"/>
              <a:ext cx="4421691" cy="452437"/>
            </a:xfrm>
            <a:prstGeom prst="rect">
              <a:avLst/>
            </a:prstGeom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Оценка результатов обучения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(присвоение академических квалификаций)</a:t>
              </a:r>
            </a:p>
          </p:txBody>
        </p:sp>
        <p:sp>
          <p:nvSpPr>
            <p:cNvPr id="25" name="Прямоугольник 24"/>
            <p:cNvSpPr/>
            <p:nvPr/>
          </p:nvSpPr>
          <p:spPr>
            <a:xfrm>
              <a:off x="3199802" y="5814858"/>
              <a:ext cx="4515094" cy="452436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>
              <a:solidFill>
                <a:schemeClr val="accent3">
                  <a:lumMod val="50000"/>
                </a:schemeClr>
              </a:solidFill>
            </a:ln>
          </p:spPr>
          <p:txBody>
            <a:bodyPr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Независимая сертификация </a:t>
              </a:r>
            </a:p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b="1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(признание профессиональных квалификаций)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395931" y="6041854"/>
              <a:ext cx="3313184" cy="276748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lang="ru-RU" sz="1200" dirty="0">
                  <a:solidFill>
                    <a:srgbClr val="4472C4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Профессиональное сообщество</a:t>
              </a:r>
            </a:p>
          </p:txBody>
        </p:sp>
        <p:cxnSp>
          <p:nvCxnSpPr>
            <p:cNvPr id="27" name="Прямая соединительная линия 26"/>
            <p:cNvCxnSpPr/>
            <p:nvPr/>
          </p:nvCxnSpPr>
          <p:spPr>
            <a:xfrm>
              <a:off x="469949" y="6293726"/>
              <a:ext cx="3600445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Прямая соединительная линия 27"/>
            <p:cNvCxnSpPr/>
            <p:nvPr/>
          </p:nvCxnSpPr>
          <p:spPr>
            <a:xfrm>
              <a:off x="503434" y="5325107"/>
              <a:ext cx="3600443" cy="0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" name="Стрелка углом вверх 1"/>
            <p:cNvSpPr/>
            <p:nvPr/>
          </p:nvSpPr>
          <p:spPr>
            <a:xfrm flipV="1">
              <a:off x="6812582" y="2456566"/>
              <a:ext cx="289022" cy="1620065"/>
            </a:xfrm>
            <a:prstGeom prst="bentUpArrow">
              <a:avLst>
                <a:gd name="adj1" fmla="val 10234"/>
                <a:gd name="adj2" fmla="val 36074"/>
                <a:gd name="adj3" fmla="val 50000"/>
              </a:avLst>
            </a:prstGeom>
            <a:solidFill>
              <a:schemeClr val="accent5">
                <a:lumMod val="60000"/>
                <a:lumOff val="40000"/>
              </a:schemeClr>
            </a:solidFill>
            <a:ln>
              <a:solidFill>
                <a:schemeClr val="accent5">
                  <a:lumMod val="60000"/>
                  <a:lumOff val="4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endParaRPr lang="ru-RU" sz="140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3" name="Стрелка углом вверх 42"/>
          <p:cNvSpPr/>
          <p:nvPr/>
        </p:nvSpPr>
        <p:spPr>
          <a:xfrm flipV="1">
            <a:off x="6172200" y="2476500"/>
            <a:ext cx="654050" cy="3494088"/>
          </a:xfrm>
          <a:prstGeom prst="bentUpArrow">
            <a:avLst>
              <a:gd name="adj1" fmla="val 2786"/>
              <a:gd name="adj2" fmla="val 7414"/>
              <a:gd name="adj3" fmla="val 757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Стрелка углом вверх 35"/>
          <p:cNvSpPr/>
          <p:nvPr/>
        </p:nvSpPr>
        <p:spPr>
          <a:xfrm flipV="1">
            <a:off x="3656013" y="2473325"/>
            <a:ext cx="2976562" cy="2449513"/>
          </a:xfrm>
          <a:prstGeom prst="bentUpArrow">
            <a:avLst>
              <a:gd name="adj1" fmla="val 2786"/>
              <a:gd name="adj2" fmla="val 5206"/>
              <a:gd name="adj3" fmla="val 7577"/>
            </a:avLst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5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44" name="Прямая соединительная линия 43"/>
          <p:cNvCxnSpPr/>
          <p:nvPr/>
        </p:nvCxnSpPr>
        <p:spPr>
          <a:xfrm>
            <a:off x="533400" y="4510088"/>
            <a:ext cx="2684463" cy="2222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 rot="10800000" flipV="1">
            <a:off x="7235825" y="2476500"/>
            <a:ext cx="1728788" cy="391318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>
                <a:solidFill>
                  <a:prstClr val="black"/>
                </a:solidFill>
              </a:rPr>
              <a:t>Классификатор специальностей Республики Казахстан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dirty="0">
                <a:solidFill>
                  <a:prstClr val="black"/>
                </a:solidFill>
              </a:rPr>
              <a:t>на уровне </a:t>
            </a:r>
            <a:r>
              <a:rPr lang="ru-RU" sz="1200" b="1" i="1" dirty="0">
                <a:solidFill>
                  <a:srgbClr val="FF0000"/>
                </a:solidFill>
              </a:rPr>
              <a:t>технического и профессионального образования – 231 </a:t>
            </a:r>
            <a:r>
              <a:rPr lang="ru-RU" sz="1200" b="1" i="1" dirty="0">
                <a:solidFill>
                  <a:prstClr val="black"/>
                </a:solidFill>
              </a:rPr>
              <a:t>специальностей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dirty="0">
                <a:solidFill>
                  <a:prstClr val="black"/>
                </a:solidFill>
              </a:rPr>
              <a:t>на уровне </a:t>
            </a:r>
            <a:r>
              <a:rPr lang="ru-RU" sz="1200" b="1" i="1" dirty="0">
                <a:solidFill>
                  <a:srgbClr val="FF0000"/>
                </a:solidFill>
              </a:rPr>
              <a:t>высшего образования -  174 </a:t>
            </a:r>
            <a:r>
              <a:rPr lang="ru-RU" sz="1200" b="1" i="1" dirty="0">
                <a:solidFill>
                  <a:prstClr val="black"/>
                </a:solidFill>
              </a:rPr>
              <a:t>специальностей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200" b="1" i="1" dirty="0">
                <a:solidFill>
                  <a:prstClr val="black"/>
                </a:solidFill>
              </a:rPr>
              <a:t>На уровне </a:t>
            </a:r>
            <a:r>
              <a:rPr lang="ru-RU" sz="1200" b="1" i="1" dirty="0">
                <a:solidFill>
                  <a:srgbClr val="FF0000"/>
                </a:solidFill>
              </a:rPr>
              <a:t>послевузовского образования – 425 </a:t>
            </a:r>
            <a:r>
              <a:rPr lang="ru-RU" sz="1200" b="1" i="1" dirty="0">
                <a:solidFill>
                  <a:prstClr val="black"/>
                </a:solidFill>
              </a:rPr>
              <a:t>специальностей</a:t>
            </a:r>
          </a:p>
        </p:txBody>
      </p:sp>
      <p:sp>
        <p:nvSpPr>
          <p:cNvPr id="33" name="Стрелка вниз 32"/>
          <p:cNvSpPr/>
          <p:nvPr/>
        </p:nvSpPr>
        <p:spPr>
          <a:xfrm rot="5400000">
            <a:off x="6616700" y="4043363"/>
            <a:ext cx="460375" cy="777875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Стрелка вниз 36"/>
          <p:cNvSpPr/>
          <p:nvPr/>
        </p:nvSpPr>
        <p:spPr>
          <a:xfrm rot="5400000">
            <a:off x="6822281" y="5012532"/>
            <a:ext cx="460375" cy="51276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  <p:sp>
        <p:nvSpPr>
          <p:cNvPr id="38" name="Стрелка вниз 37"/>
          <p:cNvSpPr/>
          <p:nvPr/>
        </p:nvSpPr>
        <p:spPr>
          <a:xfrm rot="5400000">
            <a:off x="6847681" y="5892007"/>
            <a:ext cx="460375" cy="461962"/>
          </a:xfrm>
          <a:prstGeom prst="downArrow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86793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Заголовок 1"/>
          <p:cNvSpPr>
            <a:spLocks/>
          </p:cNvSpPr>
          <p:nvPr/>
        </p:nvSpPr>
        <p:spPr bwMode="auto">
          <a:xfrm>
            <a:off x="2279441" y="-56703"/>
            <a:ext cx="558011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3200" b="1" dirty="0">
              <a:solidFill>
                <a:srgbClr val="376092"/>
              </a:solidFill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94994" y="338181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94994" y="-31151"/>
            <a:ext cx="7825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ДЛЯ ЧЕГО НУЖНА НРК?</a:t>
            </a:r>
            <a:endParaRPr lang="ru-RU" b="1" i="1" dirty="0">
              <a:solidFill>
                <a:srgbClr val="4F81B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25073" y="65613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Скругленный прямоугольник 12"/>
          <p:cNvSpPr/>
          <p:nvPr/>
        </p:nvSpPr>
        <p:spPr>
          <a:xfrm>
            <a:off x="598969" y="1052736"/>
            <a:ext cx="8064896" cy="5184576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2400" b="1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НРК способствует: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упорядочить </a:t>
            </a:r>
            <a:r>
              <a:rPr lang="ru-RU" sz="2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структурировать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уровни квалификации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сократить разрыв между спросом рынка труда и предложением систем образования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300" dirty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ризнавать результаты обучения в системе образования</a:t>
            </a:r>
            <a:endParaRPr lang="ru-RU" sz="2300" dirty="0" smtClean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овышать качество и расширение доступности образования </a:t>
            </a:r>
            <a:endParaRPr lang="ru-RU" sz="23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облегчить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сравнение и признание квалификаций и </a:t>
            </a: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дипломов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2300" dirty="0" smtClean="0">
                <a:solidFill>
                  <a:schemeClr val="accent1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реализации стратегии обучения в течение всей жизни </a:t>
            </a:r>
            <a:endParaRPr lang="ru-RU" sz="2300" dirty="0">
              <a:solidFill>
                <a:schemeClr val="accent1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8725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9" name="Rectangle 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prstClr val="black"/>
              </a:solidFill>
            </a:endParaRPr>
          </a:p>
        </p:txBody>
      </p:sp>
      <p:grpSp>
        <p:nvGrpSpPr>
          <p:cNvPr id="19" name="Группа 18"/>
          <p:cNvGrpSpPr/>
          <p:nvPr/>
        </p:nvGrpSpPr>
        <p:grpSpPr>
          <a:xfrm>
            <a:off x="143508" y="953344"/>
            <a:ext cx="8856984" cy="5644008"/>
            <a:chOff x="-230455" y="1537168"/>
            <a:chExt cx="9221137" cy="4486246"/>
          </a:xfrm>
        </p:grpSpPr>
        <p:grpSp>
          <p:nvGrpSpPr>
            <p:cNvPr id="16" name="Группа 15"/>
            <p:cNvGrpSpPr/>
            <p:nvPr/>
          </p:nvGrpSpPr>
          <p:grpSpPr>
            <a:xfrm>
              <a:off x="-230455" y="1605565"/>
              <a:ext cx="9221137" cy="4417849"/>
              <a:chOff x="-216613" y="1639944"/>
              <a:chExt cx="9221137" cy="4417849"/>
            </a:xfrm>
          </p:grpSpPr>
          <p:sp>
            <p:nvSpPr>
              <p:cNvPr id="10250" name="Rectangle 1"/>
              <p:cNvSpPr>
                <a:spLocks noChangeArrowheads="1"/>
              </p:cNvSpPr>
              <p:nvPr/>
            </p:nvSpPr>
            <p:spPr bwMode="auto">
              <a:xfrm>
                <a:off x="-216613" y="4742926"/>
                <a:ext cx="9221137" cy="1314867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indent="288925" algn="ctr" eaLnBrk="0" hangingPunct="0">
                  <a:tabLst>
                    <a:tab pos="539750" algn="l"/>
                  </a:tabLst>
                  <a:defRPr/>
                </a:pPr>
                <a:r>
                  <a:rPr lang="ru-RU" sz="1600" b="1" dirty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Структура </a:t>
                </a:r>
                <a:r>
                  <a:rPr lang="ru-RU" sz="1600" b="1" dirty="0" smtClean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задана </a:t>
                </a:r>
                <a:r>
                  <a:rPr lang="ru-RU" sz="1600" b="1" dirty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аналогично ЕРК: </a:t>
                </a:r>
              </a:p>
              <a:p>
                <a:pPr indent="288925" eaLnBrk="0" hangingPunct="0">
                  <a:buFontTx/>
                  <a:buChar char="•"/>
                  <a:tabLst>
                    <a:tab pos="539750" algn="l"/>
                  </a:tabLst>
                  <a:defRPr/>
                </a:pPr>
                <a:r>
                  <a:rPr lang="ru-RU" sz="1600" dirty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ea typeface="Calibri" pitchFamily="34" charset="0"/>
                    <a:cs typeface="Arial" pitchFamily="34" charset="0"/>
                  </a:rPr>
                  <a:t>используются обобщенные показатели «знания – умения – общие компетенции»;</a:t>
                </a:r>
                <a:endParaRPr lang="ru-RU" sz="1600" dirty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endParaRPr>
              </a:p>
              <a:p>
                <a:pPr indent="288925" eaLnBrk="0" hangingPunct="0">
                  <a:buFontTx/>
                  <a:buChar char="•"/>
                  <a:tabLst>
                    <a:tab pos="539750" algn="l"/>
                  </a:tabLst>
                  <a:defRPr/>
                </a:pPr>
                <a:r>
                  <a:rPr lang="ru-RU" sz="1600" dirty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учитывается накопительный принцип, направленный на признание предыдущего обучения на основе результатов формального, неформального, </a:t>
                </a:r>
                <a:r>
                  <a:rPr lang="ru-RU" sz="1600" dirty="0" err="1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информального</a:t>
                </a:r>
                <a:r>
                  <a:rPr lang="ru-RU" sz="1600" dirty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 образования;</a:t>
                </a:r>
              </a:p>
              <a:p>
                <a:pPr indent="288925" eaLnBrk="0" hangingPunct="0">
                  <a:buFontTx/>
                  <a:buChar char="•"/>
                  <a:tabLst>
                    <a:tab pos="539750" algn="l"/>
                  </a:tabLst>
                  <a:defRPr/>
                </a:pPr>
                <a:r>
                  <a:rPr lang="ru-RU" sz="1600" dirty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базируется на концепции образования в течение всей </a:t>
                </a:r>
                <a:r>
                  <a:rPr lang="ru-RU" sz="1600" dirty="0" smtClean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жизни</a:t>
                </a:r>
                <a:endParaRPr lang="ru-RU" sz="1600" dirty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0251" name="Rectangle 1"/>
              <p:cNvSpPr>
                <a:spLocks noChangeArrowheads="1"/>
              </p:cNvSpPr>
              <p:nvPr/>
            </p:nvSpPr>
            <p:spPr bwMode="auto">
              <a:xfrm>
                <a:off x="-141644" y="1639944"/>
                <a:ext cx="5172833" cy="696106"/>
              </a:xfrm>
              <a:prstGeom prst="rect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wrap="square" anchor="ctr">
                <a:spAutoFit/>
              </a:bodyPr>
              <a:lstStyle/>
              <a:p>
                <a:pPr eaLnBrk="0" hangingPunct="0">
                  <a:tabLst>
                    <a:tab pos="539750" algn="l"/>
                  </a:tabLst>
                  <a:defRPr/>
                </a:pPr>
                <a:r>
                  <a:rPr lang="ru-RU" sz="1600" b="1" dirty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включает описание восьми квалификационных </a:t>
                </a:r>
                <a:r>
                  <a:rPr lang="ru-RU" sz="1600" b="1" dirty="0" smtClean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уровней</a:t>
                </a:r>
              </a:p>
              <a:p>
                <a:pPr eaLnBrk="0" hangingPunct="0">
                  <a:tabLst>
                    <a:tab pos="539750" algn="l"/>
                  </a:tabLst>
                  <a:defRPr/>
                </a:pPr>
                <a:r>
                  <a:rPr lang="ru-RU" sz="1600" b="1" dirty="0" smtClean="0">
                    <a:solidFill>
                      <a:srgbClr val="4BACC6">
                        <a:lumMod val="50000"/>
                      </a:srgbClr>
                    </a:solidFill>
                    <a:latin typeface="Arial" pitchFamily="34" charset="0"/>
                    <a:cs typeface="Arial" pitchFamily="34" charset="0"/>
                  </a:rPr>
                  <a:t>по трем обобщенным показателям</a:t>
                </a:r>
                <a:endParaRPr lang="ru-RU" sz="1600" b="1" i="1" dirty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</p:grpSp>
        <p:sp>
          <p:nvSpPr>
            <p:cNvPr id="26637" name="Прямоугольник 23"/>
            <p:cNvSpPr>
              <a:spLocks noChangeArrowheads="1"/>
            </p:cNvSpPr>
            <p:nvPr/>
          </p:nvSpPr>
          <p:spPr bwMode="auto">
            <a:xfrm>
              <a:off x="5167284" y="1537168"/>
              <a:ext cx="3598491" cy="95392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just"/>
              <a:r>
                <a:rPr lang="ru-RU" sz="1200" i="1" dirty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Утверждена </a:t>
              </a:r>
              <a:endParaRPr lang="ru-RU" sz="1200" i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endParaRPr>
            </a:p>
            <a:p>
              <a:pPr algn="just"/>
              <a:r>
                <a:rPr lang="ru-RU" sz="1200" i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- </a:t>
              </a:r>
              <a:r>
                <a:rPr lang="ru-RU" sz="1200" dirty="0" smtClean="0">
                  <a:solidFill>
                    <a:srgbClr val="4BACC6">
                      <a:lumMod val="75000"/>
                    </a:srgbClr>
                  </a:solidFill>
                  <a:cs typeface="Arial" pitchFamily="34" charset="0"/>
                </a:rPr>
                <a:t>Приказом МТСЗР </a:t>
              </a:r>
              <a:r>
                <a:rPr lang="ru-RU" sz="1200" dirty="0">
                  <a:solidFill>
                    <a:srgbClr val="4BACC6">
                      <a:lumMod val="75000"/>
                    </a:srgbClr>
                  </a:solidFill>
                  <a:cs typeface="Arial" pitchFamily="34" charset="0"/>
                </a:rPr>
                <a:t>РК № 373-ө-м </a:t>
              </a:r>
              <a:r>
                <a:rPr lang="ru-RU" sz="1200" dirty="0" smtClean="0">
                  <a:solidFill>
                    <a:srgbClr val="4BACC6">
                      <a:lumMod val="75000"/>
                    </a:srgbClr>
                  </a:solidFill>
                  <a:cs typeface="Arial" pitchFamily="34" charset="0"/>
                </a:rPr>
                <a:t>24.09.2012 года</a:t>
              </a:r>
              <a:endParaRPr lang="en-US" sz="1200" i="1" dirty="0" smtClean="0">
                <a:solidFill>
                  <a:srgbClr val="4BACC6">
                    <a:lumMod val="75000"/>
                  </a:srgbClr>
                </a:solidFill>
                <a:cs typeface="Arial" pitchFamily="34" charset="0"/>
              </a:endParaRPr>
            </a:p>
            <a:p>
              <a:pPr algn="just"/>
              <a:r>
                <a:rPr lang="ru-RU" sz="1000" i="1" dirty="0" smtClean="0">
                  <a:solidFill>
                    <a:srgbClr val="4BACC6">
                      <a:lumMod val="50000"/>
                    </a:srgbClr>
                  </a:solidFill>
                  <a:latin typeface="Arial" pitchFamily="34" charset="0"/>
                  <a:cs typeface="Arial" pitchFamily="34" charset="0"/>
                </a:rPr>
                <a:t> - </a:t>
              </a:r>
              <a:r>
                <a:rPr lang="ru-RU" sz="1100" dirty="0" smtClean="0">
                  <a:solidFill>
                    <a:srgbClr val="4BACC6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Протоколом </a:t>
              </a:r>
              <a:r>
                <a:rPr lang="ru-RU" sz="1100" b="1" dirty="0" smtClean="0">
                  <a:solidFill>
                    <a:srgbClr val="4BACC6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от 16 марта 2016 года </a:t>
              </a:r>
            </a:p>
            <a:p>
              <a:pPr algn="just"/>
              <a:r>
                <a:rPr lang="ru-RU" sz="1100" dirty="0" smtClean="0">
                  <a:solidFill>
                    <a:srgbClr val="4BACC6">
                      <a:lumMod val="75000"/>
                    </a:srgbClr>
                  </a:solidFill>
                  <a:latin typeface="Arial" pitchFamily="34" charset="0"/>
                  <a:cs typeface="Arial" pitchFamily="34" charset="0"/>
                </a:rPr>
                <a:t>Республиканской трехсторонней комиссией по социальному партнерству и регулированию социальных и трудовых отношений</a:t>
              </a:r>
              <a:endParaRPr lang="ru-RU" sz="1100" b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cxnSp>
        <p:nvCxnSpPr>
          <p:cNvPr id="27" name="Прямая со стрелкой 26"/>
          <p:cNvCxnSpPr/>
          <p:nvPr/>
        </p:nvCxnSpPr>
        <p:spPr>
          <a:xfrm flipH="1">
            <a:off x="179512" y="2060848"/>
            <a:ext cx="0" cy="2016000"/>
          </a:xfrm>
          <a:prstGeom prst="straightConnector1">
            <a:avLst/>
          </a:prstGeom>
          <a:ln>
            <a:solidFill>
              <a:schemeClr val="accent5">
                <a:lumMod val="75000"/>
              </a:schemeClr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Прямоугольник 28"/>
          <p:cNvSpPr/>
          <p:nvPr/>
        </p:nvSpPr>
        <p:spPr>
          <a:xfrm>
            <a:off x="323528" y="2160627"/>
            <a:ext cx="403225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i="1" dirty="0" smtClean="0">
                <a:solidFill>
                  <a:srgbClr val="4BACC6">
                    <a:lumMod val="50000"/>
                  </a:srgbClr>
                </a:solidFill>
                <a:cs typeface="Arial" pitchFamily="34" charset="0"/>
              </a:rPr>
              <a:t>знания</a:t>
            </a:r>
            <a:r>
              <a:rPr lang="ru-RU" sz="1400" dirty="0" smtClean="0">
                <a:solidFill>
                  <a:srgbClr val="4BACC6">
                    <a:lumMod val="50000"/>
                  </a:srgbClr>
                </a:solidFill>
                <a:cs typeface="Arial" pitchFamily="34" charset="0"/>
              </a:rPr>
              <a:t> </a:t>
            </a:r>
            <a:endParaRPr lang="ru-RU" sz="1400" dirty="0">
              <a:solidFill>
                <a:srgbClr val="4BACC6">
                  <a:lumMod val="50000"/>
                </a:srgbClr>
              </a:solidFill>
              <a:cs typeface="Arial" pitchFamily="34" charset="0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323528" y="2905199"/>
            <a:ext cx="5616575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i="1" dirty="0" smtClean="0">
                <a:solidFill>
                  <a:srgbClr val="4BACC6">
                    <a:lumMod val="50000"/>
                  </a:srgbClr>
                </a:solidFill>
                <a:cs typeface="Arial" pitchFamily="34" charset="0"/>
              </a:rPr>
              <a:t>умения </a:t>
            </a:r>
            <a:r>
              <a:rPr lang="ru-RU" sz="1400" b="1" i="1" dirty="0">
                <a:solidFill>
                  <a:srgbClr val="4BACC6">
                    <a:lumMod val="50000"/>
                  </a:srgbClr>
                </a:solidFill>
                <a:cs typeface="Arial" pitchFamily="34" charset="0"/>
              </a:rPr>
              <a:t>и навыки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323528" y="3913311"/>
            <a:ext cx="8280400" cy="30777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>
            <a:spAutoFit/>
          </a:bodyPr>
          <a:lstStyle/>
          <a:p>
            <a:pPr>
              <a:defRPr/>
            </a:pPr>
            <a:r>
              <a:rPr lang="ru-RU" sz="1400" b="1" i="1" dirty="0" smtClean="0">
                <a:solidFill>
                  <a:srgbClr val="4BACC6">
                    <a:lumMod val="50000"/>
                  </a:srgbClr>
                </a:solidFill>
                <a:cs typeface="Arial" pitchFamily="34" charset="0"/>
              </a:rPr>
              <a:t>личностные </a:t>
            </a:r>
            <a:r>
              <a:rPr lang="ru-RU" sz="1400" b="1" i="1" dirty="0">
                <a:solidFill>
                  <a:srgbClr val="4BACC6">
                    <a:lumMod val="50000"/>
                  </a:srgbClr>
                </a:solidFill>
                <a:cs typeface="Arial" pitchFamily="34" charset="0"/>
              </a:rPr>
              <a:t>и профессиональные компетенции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323528" y="4222829"/>
            <a:ext cx="8712968" cy="646331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определяет масштабы деятельности, цену возможной ошибки для организации, отрасли, ее социальных, экологических, экономических последствий, а также полноту реализации в профессиональной деятельности основных функций руководства (целеполагание, организация, контроль, мотивация исполнителей). </a:t>
            </a:r>
          </a:p>
        </p:txBody>
      </p:sp>
      <p:sp>
        <p:nvSpPr>
          <p:cNvPr id="33" name="Прямоугольник 32"/>
          <p:cNvSpPr/>
          <p:nvPr/>
        </p:nvSpPr>
        <p:spPr>
          <a:xfrm>
            <a:off x="323528" y="2492896"/>
            <a:ext cx="8784976" cy="461665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определяет требования к знаниям и зависит от объёма и сложности используемой информации; </a:t>
            </a:r>
            <a:r>
              <a:rPr lang="ru-RU" sz="1200" i="1" dirty="0" err="1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инновационности</a:t>
            </a:r>
            <a:r>
              <a:rPr lang="ru-RU" sz="1200" i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и степени абстрактности знаний (соотношения теоретических и практических знаний)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323529" y="3214717"/>
            <a:ext cx="8784975" cy="646331"/>
          </a:xfrm>
          <a:prstGeom prst="rec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1200" i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определяет требования к умениям и зависит от множественности (вариативности) способов решения профессиональных задач, необходимости выбора или разработки этих способов, а также от степени неопределённости рабочей ситуации и непредсказуемости ее развития</a:t>
            </a:r>
          </a:p>
        </p:txBody>
      </p:sp>
      <p:cxnSp>
        <p:nvCxnSpPr>
          <p:cNvPr id="38" name="Прямая соединительная линия 37"/>
          <p:cNvCxnSpPr/>
          <p:nvPr/>
        </p:nvCxnSpPr>
        <p:spPr>
          <a:xfrm flipV="1">
            <a:off x="179512" y="2348880"/>
            <a:ext cx="14400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Прямая соединительная линия 39"/>
          <p:cNvCxnSpPr/>
          <p:nvPr/>
        </p:nvCxnSpPr>
        <p:spPr>
          <a:xfrm flipV="1">
            <a:off x="179512" y="3081699"/>
            <a:ext cx="14400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единительная линия 40"/>
          <p:cNvCxnSpPr/>
          <p:nvPr/>
        </p:nvCxnSpPr>
        <p:spPr>
          <a:xfrm flipV="1">
            <a:off x="179512" y="4077072"/>
            <a:ext cx="14400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Прямоугольник 21"/>
          <p:cNvSpPr/>
          <p:nvPr/>
        </p:nvSpPr>
        <p:spPr>
          <a:xfrm>
            <a:off x="1979712" y="86041"/>
            <a:ext cx="5904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 НРК</a:t>
            </a:r>
            <a:endParaRPr lang="ru-RU" sz="2000" b="1" i="1" dirty="0">
              <a:solidFill>
                <a:srgbClr val="4F81B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9839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 txBox="1">
            <a:spLocks/>
          </p:cNvSpPr>
          <p:nvPr/>
        </p:nvSpPr>
        <p:spPr>
          <a:xfrm>
            <a:off x="214313" y="142852"/>
            <a:ext cx="8715375" cy="428628"/>
          </a:xfrm>
          <a:prstGeom prst="rect">
            <a:avLst/>
          </a:prstGeom>
        </p:spPr>
        <p:txBody>
          <a:bodyPr>
            <a:noAutofit/>
          </a:bodyPr>
          <a:lstStyle/>
          <a:p>
            <a:pPr algn="ctr">
              <a:defRPr/>
            </a:pPr>
            <a:r>
              <a:rPr lang="ru-RU" b="1" dirty="0" smtClean="0">
                <a:solidFill>
                  <a:srgbClr val="000099"/>
                </a:solidFill>
                <a:latin typeface="Arial" charset="0"/>
                <a:ea typeface="Arial" charset="0"/>
                <a:cs typeface="Arial" charset="0"/>
              </a:rPr>
              <a:t>УРОВНИ НРК И СТУПЕНИ ОБРАЗОВАНИЯ В КАЗАХСТАНЕ</a:t>
            </a:r>
            <a:endParaRPr lang="ru-RU" b="1" dirty="0">
              <a:solidFill>
                <a:srgbClr val="000099"/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2082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2086" name="Rectangle 38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 dirty="0">
              <a:solidFill>
                <a:prstClr val="black"/>
              </a:solidFill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4690495"/>
              </p:ext>
            </p:extLst>
          </p:nvPr>
        </p:nvGraphicFramePr>
        <p:xfrm>
          <a:off x="0" y="1571615"/>
          <a:ext cx="9144001" cy="40005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58416"/>
                <a:gridCol w="1359937"/>
                <a:gridCol w="1359937"/>
                <a:gridCol w="1359937"/>
                <a:gridCol w="1359937"/>
                <a:gridCol w="858417"/>
                <a:gridCol w="979714"/>
                <a:gridCol w="1007706"/>
              </a:tblGrid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r>
                        <a:rPr lang="ru-RU" sz="1600" b="0" baseline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- </a:t>
                      </a:r>
                      <a:r>
                        <a:rPr lang="ru-RU" sz="1600" b="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1600" b="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4-5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l" defTabSz="914400" rtl="0" eaLnBrk="1" latinLnBrk="0" hangingPunct="1">
                        <a:buNone/>
                      </a:pPr>
                      <a:r>
                        <a:rPr lang="ru-RU" sz="1600" kern="1200" dirty="0" smtClean="0">
                          <a:solidFill>
                            <a:srgbClr val="00206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10         11</a:t>
                      </a:r>
                      <a:endParaRPr lang="ru-RU" sz="1600" kern="1200" dirty="0">
                        <a:solidFill>
                          <a:srgbClr val="002060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1       2      3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3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 startAt="5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9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1           2                      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AF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3        4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CFEAF1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pPr marL="342900" indent="-342900">
                        <a:buAutoNum type="arabicPlain"/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           4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  <a:tr h="66675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rgbClr val="002060"/>
                          </a:solidFill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>
                    <a:lnL w="12700" cmpd="sng">
                      <a:noFill/>
                    </a:lnL>
                    <a:lnR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FFD5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28575" cap="flat" cmpd="sng" algn="ctr">
                      <a:solidFill>
                        <a:srgbClr val="00206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FF9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E7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1600" dirty="0">
                        <a:solidFill>
                          <a:srgbClr val="00206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7FFE7"/>
                    </a:solidFill>
                  </a:tcPr>
                </a:tc>
              </a:tr>
            </a:tbl>
          </a:graphicData>
        </a:graphic>
      </p:graphicFrame>
      <p:sp>
        <p:nvSpPr>
          <p:cNvPr id="10" name="Text Box 20"/>
          <p:cNvSpPr txBox="1">
            <a:spLocks noChangeArrowheads="1"/>
          </p:cNvSpPr>
          <p:nvPr/>
        </p:nvSpPr>
        <p:spPr bwMode="auto">
          <a:xfrm>
            <a:off x="503206" y="5589578"/>
            <a:ext cx="1214446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дошкольное воспитание 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и обучение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 Box 20"/>
          <p:cNvSpPr txBox="1">
            <a:spLocks noChangeArrowheads="1"/>
          </p:cNvSpPr>
          <p:nvPr/>
        </p:nvSpPr>
        <p:spPr bwMode="auto">
          <a:xfrm>
            <a:off x="938712" y="4948721"/>
            <a:ext cx="1214446" cy="3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начальное</a:t>
            </a:r>
            <a:endParaRPr lang="ru-RU" sz="14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2263742" y="4259354"/>
            <a:ext cx="1214446" cy="5190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основное </a:t>
            </a: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среднее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 Box 20"/>
          <p:cNvSpPr txBox="1">
            <a:spLocks noChangeArrowheads="1"/>
          </p:cNvSpPr>
          <p:nvPr/>
        </p:nvSpPr>
        <p:spPr bwMode="auto">
          <a:xfrm>
            <a:off x="4166164" y="3693359"/>
            <a:ext cx="1565417" cy="30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lang="ru-RU" sz="1200" b="1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ТиПО</a:t>
            </a: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 (3 г. 10 </a:t>
            </a:r>
            <a:r>
              <a:rPr lang="ru-RU" sz="1200" dirty="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мес</a:t>
            </a:r>
            <a:r>
              <a:rPr lang="ru-RU" sz="1200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)</a:t>
            </a:r>
            <a:endParaRPr lang="ru-RU" sz="12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 Box 20"/>
          <p:cNvSpPr txBox="1">
            <a:spLocks noChangeArrowheads="1"/>
          </p:cNvSpPr>
          <p:nvPr/>
        </p:nvSpPr>
        <p:spPr bwMode="auto">
          <a:xfrm>
            <a:off x="6451837" y="2900017"/>
            <a:ext cx="765827" cy="6905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после-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среднее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1-2 года</a:t>
            </a:r>
            <a:endParaRPr lang="ru-RU" sz="14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 Box 20"/>
          <p:cNvSpPr txBox="1">
            <a:spLocks noChangeArrowheads="1"/>
          </p:cNvSpPr>
          <p:nvPr/>
        </p:nvSpPr>
        <p:spPr bwMode="auto">
          <a:xfrm>
            <a:off x="7264464" y="2280486"/>
            <a:ext cx="848464" cy="3359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высшее</a:t>
            </a:r>
            <a:endParaRPr lang="ru-RU" sz="14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 Box 20"/>
          <p:cNvSpPr txBox="1">
            <a:spLocks noChangeArrowheads="1"/>
          </p:cNvSpPr>
          <p:nvPr/>
        </p:nvSpPr>
        <p:spPr bwMode="auto">
          <a:xfrm>
            <a:off x="8112928" y="1611970"/>
            <a:ext cx="1031072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err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после-вузовское</a:t>
            </a:r>
            <a:endParaRPr lang="ru-RU" sz="14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Text Box 20"/>
          <p:cNvSpPr txBox="1">
            <a:spLocks noChangeArrowheads="1"/>
          </p:cNvSpPr>
          <p:nvPr/>
        </p:nvSpPr>
        <p:spPr bwMode="auto">
          <a:xfrm>
            <a:off x="4572000" y="2251848"/>
            <a:ext cx="980628" cy="2350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среднее  </a:t>
            </a:r>
          </a:p>
        </p:txBody>
      </p:sp>
      <p:sp>
        <p:nvSpPr>
          <p:cNvPr id="24" name="Text Box 20"/>
          <p:cNvSpPr txBox="1">
            <a:spLocks noChangeArrowheads="1"/>
          </p:cNvSpPr>
          <p:nvPr/>
        </p:nvSpPr>
        <p:spPr bwMode="auto">
          <a:xfrm>
            <a:off x="3865811" y="2787474"/>
            <a:ext cx="781533" cy="4685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общее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среднее</a:t>
            </a:r>
            <a:endParaRPr lang="ru-RU" sz="1200" b="1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5" name="Text Box 20"/>
          <p:cNvSpPr txBox="1">
            <a:spLocks noChangeArrowheads="1"/>
          </p:cNvSpPr>
          <p:nvPr/>
        </p:nvSpPr>
        <p:spPr bwMode="auto">
          <a:xfrm>
            <a:off x="4997590" y="2970457"/>
            <a:ext cx="1305674" cy="2806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200" b="1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ТиПО</a:t>
            </a:r>
            <a:r>
              <a:rPr lang="ru-RU" sz="12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(2 г. 10 мес)</a:t>
            </a:r>
            <a:endParaRPr lang="ru-RU" sz="12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Левая фигурная скобка 2"/>
          <p:cNvSpPr/>
          <p:nvPr/>
        </p:nvSpPr>
        <p:spPr>
          <a:xfrm rot="5400000">
            <a:off x="4831049" y="1264891"/>
            <a:ext cx="208847" cy="2735580"/>
          </a:xfrm>
          <a:prstGeom prst="leftBrace">
            <a:avLst>
              <a:gd name="adj1" fmla="val 39906"/>
              <a:gd name="adj2" fmla="val 50000"/>
            </a:avLst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black"/>
              </a:solidFill>
            </a:endParaRPr>
          </a:p>
        </p:txBody>
      </p:sp>
      <p:sp>
        <p:nvSpPr>
          <p:cNvPr id="26" name="Text Box 20"/>
          <p:cNvSpPr txBox="1">
            <a:spLocks noChangeArrowheads="1"/>
          </p:cNvSpPr>
          <p:nvPr/>
        </p:nvSpPr>
        <p:spPr bwMode="auto">
          <a:xfrm>
            <a:off x="5813608" y="4000839"/>
            <a:ext cx="457352" cy="2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курсы</a:t>
            </a:r>
            <a:endParaRPr lang="ru-RU" sz="11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7" name="Text Box 20"/>
          <p:cNvSpPr txBox="1">
            <a:spLocks noChangeArrowheads="1"/>
          </p:cNvSpPr>
          <p:nvPr/>
        </p:nvSpPr>
        <p:spPr bwMode="auto">
          <a:xfrm>
            <a:off x="5323952" y="3149164"/>
            <a:ext cx="457352" cy="2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курсы</a:t>
            </a:r>
            <a:endParaRPr lang="ru-RU" sz="11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53440" y="1566672"/>
            <a:ext cx="0" cy="4022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303264" y="1566672"/>
            <a:ext cx="0" cy="4022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единительная линия 28"/>
          <p:cNvCxnSpPr/>
          <p:nvPr/>
        </p:nvCxnSpPr>
        <p:spPr>
          <a:xfrm>
            <a:off x="7156704" y="1566672"/>
            <a:ext cx="0" cy="402290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единительная линия 30"/>
          <p:cNvCxnSpPr>
            <a:stCxn id="3" idx="2"/>
          </p:cNvCxnSpPr>
          <p:nvPr/>
        </p:nvCxnSpPr>
        <p:spPr>
          <a:xfrm>
            <a:off x="3567683" y="2737105"/>
            <a:ext cx="0" cy="15222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Прямоугольник 31"/>
          <p:cNvSpPr/>
          <p:nvPr/>
        </p:nvSpPr>
        <p:spPr>
          <a:xfrm>
            <a:off x="3567682" y="3589316"/>
            <a:ext cx="2735582" cy="632219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4947636" y="2900018"/>
            <a:ext cx="1355628" cy="661372"/>
          </a:xfrm>
          <a:prstGeom prst="rect">
            <a:avLst/>
          </a:prstGeom>
          <a:noFill/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37" name="Text Box 20"/>
          <p:cNvSpPr txBox="1">
            <a:spLocks noChangeArrowheads="1"/>
          </p:cNvSpPr>
          <p:nvPr/>
        </p:nvSpPr>
        <p:spPr bwMode="auto">
          <a:xfrm>
            <a:off x="2580464" y="3976797"/>
            <a:ext cx="566548" cy="2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классы</a:t>
            </a:r>
            <a:endParaRPr lang="ru-RU" sz="11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Text Box 20"/>
          <p:cNvSpPr txBox="1">
            <a:spLocks noChangeArrowheads="1"/>
          </p:cNvSpPr>
          <p:nvPr/>
        </p:nvSpPr>
        <p:spPr bwMode="auto">
          <a:xfrm>
            <a:off x="1208864" y="4652483"/>
            <a:ext cx="566548" cy="2517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классы</a:t>
            </a:r>
            <a:endParaRPr lang="ru-RU" sz="110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Text Box 20"/>
          <p:cNvSpPr txBox="1">
            <a:spLocks noChangeArrowheads="1"/>
          </p:cNvSpPr>
          <p:nvPr/>
        </p:nvSpPr>
        <p:spPr bwMode="auto">
          <a:xfrm>
            <a:off x="0" y="1066800"/>
            <a:ext cx="850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Уровни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1400" b="1" dirty="0" smtClean="0">
                <a:solidFill>
                  <a:srgbClr val="00206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 НРК</a:t>
            </a:r>
            <a:endParaRPr lang="ru-RU" sz="14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>
            <a:off x="0" y="699796"/>
            <a:ext cx="9144000" cy="0"/>
          </a:xfrm>
          <a:prstGeom prst="line">
            <a:avLst/>
          </a:prstGeom>
          <a:ln w="12700">
            <a:solidFill>
              <a:srgbClr val="084A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4415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850947" y="1591294"/>
            <a:ext cx="7565219" cy="597195"/>
            <a:chOff x="829480" y="1669769"/>
            <a:chExt cx="7565219" cy="164428"/>
          </a:xfrm>
        </p:grpSpPr>
        <p:sp>
          <p:nvSpPr>
            <p:cNvPr id="40" name="TextBox 39"/>
            <p:cNvSpPr txBox="1"/>
            <p:nvPr/>
          </p:nvSpPr>
          <p:spPr>
            <a:xfrm>
              <a:off x="829480" y="1669769"/>
              <a:ext cx="1235133" cy="163128"/>
            </a:xfrm>
            <a:prstGeom prst="roundRect">
              <a:avLst>
                <a:gd name="adj" fmla="val 9387"/>
              </a:avLst>
            </a:prstGeom>
            <a:solidFill>
              <a:srgbClr val="EBF6F9"/>
            </a:solidFill>
            <a:ln w="9525"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spAutoFit/>
            </a:bodyPr>
            <a:lstStyle>
              <a:defPPr>
                <a:defRPr lang="ru-RU"/>
              </a:defPPr>
              <a:lvl1pPr algn="ctr">
                <a:defRPr sz="1200">
                  <a:latin typeface="Arial" pitchFamily="34" charset="0"/>
                  <a:cs typeface="Arial" pitchFamily="34" charset="0"/>
                </a:defRPr>
              </a:lvl1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Уровни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(1-8)</a:t>
              </a:r>
              <a:endParaRPr lang="ru-RU" sz="1600" dirty="0">
                <a:solidFill>
                  <a:prstClr val="black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2052910" y="1671069"/>
              <a:ext cx="1175407" cy="163128"/>
            </a:xfrm>
            <a:prstGeom prst="roundRect">
              <a:avLst>
                <a:gd name="adj" fmla="val 9387"/>
              </a:avLst>
            </a:prstGeom>
            <a:solidFill>
              <a:srgbClr val="EBF6F9"/>
            </a:solidFill>
            <a:ln w="952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ru-RU"/>
              </a:defPPr>
              <a:lvl1pPr algn="ctr">
                <a:defRPr sz="1200">
                  <a:latin typeface="Arial" pitchFamily="34" charset="0"/>
                  <a:cs typeface="Arial" pitchFamily="34" charset="0"/>
                </a:defRPr>
              </a:lvl1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Знания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ru-RU" sz="1600" dirty="0" smtClean="0">
                <a:solidFill>
                  <a:prstClr val="black"/>
                </a:solidFill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3228317" y="1669769"/>
              <a:ext cx="1175407" cy="163128"/>
            </a:xfrm>
            <a:prstGeom prst="roundRect">
              <a:avLst>
                <a:gd name="adj" fmla="val 9387"/>
              </a:avLst>
            </a:prstGeom>
            <a:solidFill>
              <a:srgbClr val="EBF6F9"/>
            </a:solidFill>
            <a:ln w="9525">
              <a:solidFill>
                <a:schemeClr val="tx1"/>
              </a:solidFill>
            </a:ln>
          </p:spPr>
          <p:txBody>
            <a:bodyPr wrap="square" lIns="36000" tIns="36000" rIns="36000" bIns="36000" rtlCol="0" anchor="ctr">
              <a:spAutoFit/>
            </a:bodyPr>
            <a:lstStyle>
              <a:defPPr>
                <a:defRPr lang="ru-RU"/>
              </a:defPPr>
              <a:lvl1pPr algn="ctr">
                <a:defRPr sz="1200">
                  <a:latin typeface="Arial" pitchFamily="34" charset="0"/>
                  <a:cs typeface="Arial" pitchFamily="34" charset="0"/>
                </a:defRPr>
              </a:lvl1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Умения и навыки</a:t>
              </a:r>
              <a:endParaRPr lang="ru-RU" sz="1600" dirty="0">
                <a:solidFill>
                  <a:prstClr val="black"/>
                </a:solidFill>
              </a:endParaRP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4403723" y="1671069"/>
              <a:ext cx="1175407" cy="163128"/>
            </a:xfrm>
            <a:prstGeom prst="roundRect">
              <a:avLst>
                <a:gd name="adj" fmla="val 9387"/>
              </a:avLst>
            </a:prstGeom>
            <a:solidFill>
              <a:srgbClr val="EBF6F9"/>
            </a:solidFill>
            <a:ln w="952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ru-RU"/>
              </a:defPPr>
              <a:lvl1pPr algn="ctr">
                <a:defRPr sz="1200">
                  <a:latin typeface="Arial" pitchFamily="34" charset="0"/>
                  <a:cs typeface="Arial" pitchFamily="34" charset="0"/>
                </a:defRPr>
              </a:lvl1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Трудов.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функции</a:t>
              </a:r>
              <a:endParaRPr lang="ru-RU" sz="1600" dirty="0">
                <a:solidFill>
                  <a:prstClr val="black"/>
                </a:solidFill>
              </a:endParaRP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03293" y="1669769"/>
              <a:ext cx="838280" cy="163128"/>
            </a:xfrm>
            <a:prstGeom prst="roundRect">
              <a:avLst>
                <a:gd name="adj" fmla="val 9387"/>
              </a:avLst>
            </a:prstGeom>
            <a:solidFill>
              <a:srgbClr val="EBF6F9"/>
            </a:solidFill>
            <a:ln w="952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ru-RU"/>
              </a:defPPr>
              <a:lvl1pPr algn="ctr">
                <a:defRPr sz="1200">
                  <a:latin typeface="Arial" pitchFamily="34" charset="0"/>
                  <a:cs typeface="Arial" pitchFamily="34" charset="0"/>
                </a:defRPr>
              </a:lvl1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Уровни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(1-8)</a:t>
              </a:r>
              <a:endParaRPr lang="ru-RU" sz="1600" dirty="0">
                <a:solidFill>
                  <a:prstClr val="black"/>
                </a:solidFill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7041492" y="1669769"/>
              <a:ext cx="1353207" cy="163128"/>
            </a:xfrm>
            <a:prstGeom prst="roundRect">
              <a:avLst>
                <a:gd name="adj" fmla="val 9387"/>
              </a:avLst>
            </a:prstGeom>
            <a:solidFill>
              <a:srgbClr val="EBF6F9"/>
            </a:solidFill>
            <a:ln w="9525">
              <a:solidFill>
                <a:schemeClr val="tx1"/>
              </a:solidFill>
            </a:ln>
          </p:spPr>
          <p:txBody>
            <a:bodyPr wrap="square" lIns="36000" tIns="36000" rIns="36000" bIns="36000" rtlCol="0">
              <a:spAutoFit/>
            </a:bodyPr>
            <a:lstStyle>
              <a:defPPr>
                <a:defRPr lang="ru-RU"/>
              </a:defPPr>
              <a:lvl1pPr algn="ctr">
                <a:defRPr sz="1200">
                  <a:latin typeface="Arial" pitchFamily="34" charset="0"/>
                  <a:cs typeface="Arial" pitchFamily="34" charset="0"/>
                </a:defRPr>
              </a:lvl1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Пути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 smtClean="0">
                  <a:solidFill>
                    <a:prstClr val="black"/>
                  </a:solidFill>
                </a:rPr>
                <a:t>достижения</a:t>
              </a:r>
              <a:endParaRPr lang="ru-RU" sz="1600" dirty="0">
                <a:solidFill>
                  <a:prstClr val="black"/>
                </a:solidFill>
              </a:endParaRPr>
            </a:p>
          </p:txBody>
        </p:sp>
        <p:sp>
          <p:nvSpPr>
            <p:cNvPr id="47" name="Text Box 20"/>
            <p:cNvSpPr txBox="1">
              <a:spLocks noChangeArrowheads="1"/>
            </p:cNvSpPr>
            <p:nvPr/>
          </p:nvSpPr>
          <p:spPr bwMode="auto">
            <a:xfrm>
              <a:off x="5723914" y="1712811"/>
              <a:ext cx="346686" cy="952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0" tIns="3600" rIns="0" bIns="3600" numCol="1" anchor="t" anchorCtr="0" compatLnSpc="1">
              <a:prstTxWarp prst="textNoShape">
                <a:avLst/>
              </a:prstTxWarp>
            </a:bodyPr>
            <a:lstStyle/>
            <a:p>
              <a:pPr algn="ctr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b="1" dirty="0" smtClean="0">
                  <a:solidFill>
                    <a:srgbClr val="002060"/>
                  </a:solidFill>
                  <a:latin typeface="Arial" pitchFamily="34" charset="0"/>
                  <a:cs typeface="Arial" pitchFamily="34" charset="0"/>
                </a:rPr>
                <a:t>+</a:t>
              </a:r>
            </a:p>
          </p:txBody>
        </p:sp>
      </p:grpSp>
      <p:sp>
        <p:nvSpPr>
          <p:cNvPr id="48" name="Text Box 20"/>
          <p:cNvSpPr txBox="1">
            <a:spLocks noChangeArrowheads="1"/>
          </p:cNvSpPr>
          <p:nvPr/>
        </p:nvSpPr>
        <p:spPr bwMode="auto">
          <a:xfrm>
            <a:off x="833632" y="1074416"/>
            <a:ext cx="1801287" cy="247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НРК (201</a:t>
            </a:r>
            <a:r>
              <a:rPr lang="en-US" b="1" dirty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2</a:t>
            </a: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)</a:t>
            </a:r>
            <a:endParaRPr lang="ru-RU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9" name="Text Box 20"/>
          <p:cNvSpPr txBox="1">
            <a:spLocks noChangeArrowheads="1"/>
          </p:cNvSpPr>
          <p:nvPr/>
        </p:nvSpPr>
        <p:spPr bwMode="auto">
          <a:xfrm>
            <a:off x="832580" y="2559194"/>
            <a:ext cx="1430784" cy="322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3600" rIns="0" bIns="3600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srgbClr val="4BACC6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НРК (2016)</a:t>
            </a:r>
            <a:endParaRPr lang="ru-RU" dirty="0" smtClean="0">
              <a:solidFill>
                <a:srgbClr val="4BACC6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7" name="Прямоугольник 66"/>
          <p:cNvSpPr/>
          <p:nvPr/>
        </p:nvSpPr>
        <p:spPr>
          <a:xfrm>
            <a:off x="484908" y="4149080"/>
            <a:ext cx="8257309" cy="2246769"/>
          </a:xfrm>
          <a:prstGeom prst="rect">
            <a:avLst/>
          </a:prstGeom>
          <a:ln>
            <a:noFill/>
          </a:ln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С 2015 г. внесены изменения в Трудовой кодекс:</a:t>
            </a:r>
          </a:p>
          <a:p>
            <a:pPr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1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«</a:t>
            </a:r>
            <a:r>
              <a:rPr lang="ru-RU" sz="1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Разработка </a:t>
            </a:r>
            <a:r>
              <a:rPr lang="ru-RU" sz="1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НРК производится министерствами труда и образования, и </a:t>
            </a:r>
            <a:r>
              <a:rPr lang="ru-RU" sz="1400" b="1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утверждается</a:t>
            </a:r>
            <a:r>
              <a:rPr lang="ru-RU" sz="1400" i="1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 республиканской комиссией по социальному партнерству и регулированию социальных и трудовых отношений».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Участниками республиканской комиссии являются представители Правительства Республики Казахстан (7 чел.), республиканских объединений работников (7 чел.) и республиканских объединений работодателей (7 чел.).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ru-RU" sz="14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ru-RU" sz="1400" dirty="0" smtClean="0">
                <a:solidFill>
                  <a:prstClr val="black"/>
                </a:solidFill>
                <a:latin typeface="Arial" pitchFamily="34" charset="0"/>
                <a:cs typeface="Arial" pitchFamily="34" charset="0"/>
              </a:rPr>
              <a:t>Процедура утверждения НРК перенесена на более высокий уровень. </a:t>
            </a:r>
            <a:endParaRPr lang="ru-RU" sz="1400" dirty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20" name="Прямая соединительная линия 19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1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8" name="TextBox 57"/>
          <p:cNvSpPr txBox="1"/>
          <p:nvPr/>
        </p:nvSpPr>
        <p:spPr>
          <a:xfrm>
            <a:off x="4425190" y="2790910"/>
            <a:ext cx="2637769" cy="850601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</a:rPr>
              <a:t>Компетенции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</a:rPr>
              <a:t>(личностные и профессиональные)</a:t>
            </a:r>
          </a:p>
        </p:txBody>
      </p:sp>
      <p:sp>
        <p:nvSpPr>
          <p:cNvPr id="28" name="Прямоугольник 27"/>
          <p:cNvSpPr/>
          <p:nvPr/>
        </p:nvSpPr>
        <p:spPr>
          <a:xfrm>
            <a:off x="1979712" y="86041"/>
            <a:ext cx="5904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РАЗЛИЧИЕ НРК (2012) И НРК (2016)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29204" y="2919975"/>
            <a:ext cx="1235133" cy="592473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</a:rPr>
              <a:t>Уровни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</a:rPr>
              <a:t>(1-8)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2052634" y="2924697"/>
            <a:ext cx="1175407" cy="592473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</a:rPr>
              <a:t>Знания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 smtClean="0">
              <a:solidFill>
                <a:prstClr val="black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3228041" y="2924697"/>
            <a:ext cx="1197150" cy="592473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 anchor="ctr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</a:rPr>
              <a:t>Умения и навыки</a:t>
            </a:r>
            <a:endParaRPr lang="ru-RU" sz="1600" dirty="0">
              <a:solidFill>
                <a:prstClr val="black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7073890" y="2919973"/>
            <a:ext cx="1353207" cy="592473"/>
          </a:xfrm>
          <a:prstGeom prst="roundRect">
            <a:avLst>
              <a:gd name="adj" fmla="val 9387"/>
            </a:avLst>
          </a:prstGeom>
          <a:solidFill>
            <a:srgbClr val="EBF6F9"/>
          </a:solidFill>
          <a:ln w="9525">
            <a:solidFill>
              <a:schemeClr val="tx1"/>
            </a:solidFill>
          </a:ln>
        </p:spPr>
        <p:txBody>
          <a:bodyPr wrap="square" lIns="36000" tIns="36000" rIns="36000" bIns="36000" rtlCol="0">
            <a:spAutoFit/>
          </a:bodyPr>
          <a:lstStyle>
            <a:defPPr>
              <a:defRPr lang="ru-RU"/>
            </a:defPPr>
            <a:lvl1pPr algn="ctr">
              <a:defRPr sz="1200">
                <a:latin typeface="Arial" pitchFamily="34" charset="0"/>
                <a:cs typeface="Arial" pitchFamily="34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</a:rPr>
              <a:t>Пути</a:t>
            </a: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600" dirty="0" smtClean="0">
                <a:solidFill>
                  <a:prstClr val="black"/>
                </a:solidFill>
              </a:rPr>
              <a:t>достижения</a:t>
            </a:r>
            <a:endParaRPr lang="ru-RU" sz="1600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2296967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13335" y="1065942"/>
            <a:ext cx="8861773" cy="523220"/>
          </a:xfrm>
          <a:prstGeom prst="rect">
            <a:avLst/>
          </a:prstGeom>
          <a:solidFill>
            <a:schemeClr val="bg1">
              <a:lumMod val="95000"/>
              <a:alpha val="60000"/>
            </a:schemeClr>
          </a:solidFill>
        </p:spPr>
        <p:txBody>
          <a:bodyPr wrap="square">
            <a:spAutoFit/>
          </a:bodyPr>
          <a:lstStyle/>
          <a:p>
            <a:pPr algn="just"/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Национальная рамка квалификаций 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сопоставима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 Европейской рамкой квалификаций</a:t>
            </a:r>
            <a:r>
              <a:rPr lang="ru-RU" sz="1400" i="1" dirty="0" smtClean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 Ведется 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подготовка к </a:t>
            </a:r>
            <a:r>
              <a:rPr lang="ru-RU" sz="1400" i="1" dirty="0" err="1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самосертификации</a:t>
            </a:r>
            <a:r>
              <a:rPr lang="ru-RU" sz="1400" i="1" dirty="0">
                <a:solidFill>
                  <a:prstClr val="black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i="1" dirty="0">
              <a:solidFill>
                <a:prstClr val="black"/>
              </a:solidFill>
            </a:endParaRPr>
          </a:p>
        </p:txBody>
      </p:sp>
      <p:grpSp>
        <p:nvGrpSpPr>
          <p:cNvPr id="41" name="Группа 40"/>
          <p:cNvGrpSpPr/>
          <p:nvPr/>
        </p:nvGrpSpPr>
        <p:grpSpPr>
          <a:xfrm>
            <a:off x="75874" y="2081272"/>
            <a:ext cx="8870700" cy="4494731"/>
            <a:chOff x="1570471" y="1651765"/>
            <a:chExt cx="9999845" cy="4895850"/>
          </a:xfrm>
        </p:grpSpPr>
        <p:grpSp>
          <p:nvGrpSpPr>
            <p:cNvPr id="8" name="Группа 7"/>
            <p:cNvGrpSpPr/>
            <p:nvPr/>
          </p:nvGrpSpPr>
          <p:grpSpPr>
            <a:xfrm>
              <a:off x="1570471" y="1651765"/>
              <a:ext cx="8642350" cy="4895850"/>
              <a:chOff x="250825" y="1125538"/>
              <a:chExt cx="8642350" cy="4895850"/>
            </a:xfrm>
          </p:grpSpPr>
          <p:sp>
            <p:nvSpPr>
              <p:cNvPr id="9" name="TextBox 1"/>
              <p:cNvSpPr txBox="1">
                <a:spLocks noChangeArrowheads="1"/>
              </p:cNvSpPr>
              <p:nvPr/>
            </p:nvSpPr>
            <p:spPr bwMode="auto">
              <a:xfrm>
                <a:off x="3824673" y="2565401"/>
                <a:ext cx="1075556" cy="704011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1pPr>
                <a:lvl2pPr marL="742950" indent="-28575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2pPr>
                <a:lvl3pPr marL="11430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3pPr>
                <a:lvl4pPr marL="16002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4pPr>
                <a:lvl5pPr marL="2057400" indent="-228600"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Calibri" pitchFamily="34" charset="0"/>
                    <a:cs typeface="Arial" pitchFamily="34" charset="0"/>
                  </a:defRPr>
                </a:lvl9pPr>
              </a:lstStyle>
              <a:p>
                <a:pPr algn="ctr"/>
                <a:r>
                  <a:rPr lang="ru-RU" altLang="ru-RU" sz="3600">
                    <a:solidFill>
                      <a:srgbClr val="953735"/>
                    </a:solidFill>
                    <a:latin typeface="Arial" pitchFamily="34" charset="0"/>
                  </a:rPr>
                  <a:t>      </a:t>
                </a:r>
              </a:p>
            </p:txBody>
          </p:sp>
          <p:sp>
            <p:nvSpPr>
              <p:cNvPr id="10" name="Скругленный прямоугольник 9"/>
              <p:cNvSpPr/>
              <p:nvPr/>
            </p:nvSpPr>
            <p:spPr>
              <a:xfrm>
                <a:off x="250825" y="1125538"/>
                <a:ext cx="8642350" cy="1727200"/>
              </a:xfrm>
              <a:prstGeom prst="roundRect">
                <a:avLst>
                  <a:gd name="adj" fmla="val 3407"/>
                </a:avLst>
              </a:prstGeom>
              <a:ln/>
            </p:spPr>
            <p:style>
              <a:lnRef idx="2">
                <a:schemeClr val="accent5"/>
              </a:lnRef>
              <a:fillRef idx="1">
                <a:schemeClr val="lt1"/>
              </a:fillRef>
              <a:effectRef idx="0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endParaRPr lang="ru-RU" sz="1400" kern="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1" name="Скругленный прямоугольник 10"/>
              <p:cNvSpPr/>
              <p:nvPr/>
            </p:nvSpPr>
            <p:spPr>
              <a:xfrm>
                <a:off x="1908175" y="1196975"/>
                <a:ext cx="6840538" cy="1079500"/>
              </a:xfrm>
              <a:prstGeom prst="roundRect">
                <a:avLst>
                  <a:gd name="adj" fmla="val 3407"/>
                </a:avLst>
              </a:prstGeom>
              <a:solidFill>
                <a:sysClr val="window" lastClr="FFFFFF"/>
              </a:solidFill>
              <a:ln w="15875" cap="flat" cmpd="sng" algn="ctr">
                <a:solidFill>
                  <a:srgbClr val="00B0F0">
                    <a:shade val="75000"/>
                    <a:satMod val="125000"/>
                    <a:lumMod val="75000"/>
                  </a:srgb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>
                  <a:defRPr/>
                </a:pPr>
                <a:endParaRPr lang="ru-RU" sz="1400" kern="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2" name="Скругленный прямоугольник 11"/>
              <p:cNvSpPr/>
              <p:nvPr/>
            </p:nvSpPr>
            <p:spPr>
              <a:xfrm>
                <a:off x="1908175" y="3471313"/>
                <a:ext cx="6985000" cy="2071688"/>
              </a:xfrm>
              <a:prstGeom prst="roundRect">
                <a:avLst>
                  <a:gd name="adj" fmla="val 3407"/>
                </a:avLst>
              </a:prstGeom>
              <a:solidFill>
                <a:sysClr val="window" lastClr="FFFFFF"/>
              </a:solidFill>
              <a:ln w="15875" cap="flat" cmpd="sng" algn="ctr">
                <a:solidFill>
                  <a:srgbClr val="00B0F0">
                    <a:shade val="75000"/>
                    <a:satMod val="125000"/>
                    <a:lumMod val="75000"/>
                  </a:srgbClr>
                </a:solidFill>
                <a:prstDash val="sysDash"/>
              </a:ln>
              <a:effectLst/>
            </p:spPr>
            <p:txBody>
              <a:bodyPr anchor="ctr"/>
              <a:lstStyle/>
              <a:p>
                <a:pPr>
                  <a:defRPr/>
                </a:pPr>
                <a:endParaRPr lang="ru-RU" sz="1400" kern="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13" name="Скругленный прямоугольник 12"/>
              <p:cNvSpPr/>
              <p:nvPr/>
            </p:nvSpPr>
            <p:spPr>
              <a:xfrm>
                <a:off x="468313" y="5084763"/>
                <a:ext cx="1295400" cy="936625"/>
              </a:xfrm>
              <a:prstGeom prst="roundRect">
                <a:avLst>
                  <a:gd name="adj" fmla="val 340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ЕРК 1</a:t>
                </a:r>
              </a:p>
            </p:txBody>
          </p:sp>
          <p:sp>
            <p:nvSpPr>
              <p:cNvPr id="14" name="Скругленный прямоугольник 13"/>
              <p:cNvSpPr/>
              <p:nvPr/>
            </p:nvSpPr>
            <p:spPr>
              <a:xfrm>
                <a:off x="468313" y="4581525"/>
                <a:ext cx="1295400" cy="431800"/>
              </a:xfrm>
              <a:prstGeom prst="roundRect">
                <a:avLst>
                  <a:gd name="adj" fmla="val 340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ЕРК 2</a:t>
                </a:r>
              </a:p>
            </p:txBody>
          </p:sp>
          <p:sp>
            <p:nvSpPr>
              <p:cNvPr id="15" name="Скругленный прямоугольник 14"/>
              <p:cNvSpPr/>
              <p:nvPr/>
            </p:nvSpPr>
            <p:spPr>
              <a:xfrm>
                <a:off x="468313" y="4005263"/>
                <a:ext cx="1295400" cy="431800"/>
              </a:xfrm>
              <a:prstGeom prst="roundRect">
                <a:avLst>
                  <a:gd name="adj" fmla="val 340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ЕРК 3</a:t>
                </a:r>
              </a:p>
            </p:txBody>
          </p:sp>
          <p:sp>
            <p:nvSpPr>
              <p:cNvPr id="16" name="Скругленный прямоугольник 15"/>
              <p:cNvSpPr/>
              <p:nvPr/>
            </p:nvSpPr>
            <p:spPr>
              <a:xfrm>
                <a:off x="468313" y="3500438"/>
                <a:ext cx="1295400" cy="433387"/>
              </a:xfrm>
              <a:prstGeom prst="roundRect">
                <a:avLst>
                  <a:gd name="adj" fmla="val 340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ЕРК 4</a:t>
                </a:r>
              </a:p>
            </p:txBody>
          </p:sp>
          <p:sp>
            <p:nvSpPr>
              <p:cNvPr id="17" name="Скругленный прямоугольник 16"/>
              <p:cNvSpPr/>
              <p:nvPr/>
            </p:nvSpPr>
            <p:spPr>
              <a:xfrm>
                <a:off x="468313" y="2924175"/>
                <a:ext cx="1295400" cy="433388"/>
              </a:xfrm>
              <a:prstGeom prst="roundRect">
                <a:avLst>
                  <a:gd name="adj" fmla="val 340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ЕРК 5</a:t>
                </a:r>
              </a:p>
            </p:txBody>
          </p:sp>
          <p:sp>
            <p:nvSpPr>
              <p:cNvPr id="18" name="Скругленный прямоугольник 17"/>
              <p:cNvSpPr/>
              <p:nvPr/>
            </p:nvSpPr>
            <p:spPr>
              <a:xfrm>
                <a:off x="468313" y="2349500"/>
                <a:ext cx="1295400" cy="431800"/>
              </a:xfrm>
              <a:prstGeom prst="roundRect">
                <a:avLst>
                  <a:gd name="adj" fmla="val 340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ЕРК 6</a:t>
                </a:r>
              </a:p>
            </p:txBody>
          </p:sp>
          <p:sp>
            <p:nvSpPr>
              <p:cNvPr id="19" name="Скругленный прямоугольник 18"/>
              <p:cNvSpPr/>
              <p:nvPr/>
            </p:nvSpPr>
            <p:spPr>
              <a:xfrm>
                <a:off x="468313" y="1773238"/>
                <a:ext cx="1295400" cy="431800"/>
              </a:xfrm>
              <a:prstGeom prst="roundRect">
                <a:avLst>
                  <a:gd name="adj" fmla="val 340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ЕРК 7</a:t>
                </a:r>
              </a:p>
            </p:txBody>
          </p:sp>
          <p:sp>
            <p:nvSpPr>
              <p:cNvPr id="20" name="Скругленный прямоугольник 19"/>
              <p:cNvSpPr/>
              <p:nvPr/>
            </p:nvSpPr>
            <p:spPr>
              <a:xfrm>
                <a:off x="468313" y="1268413"/>
                <a:ext cx="1295400" cy="431800"/>
              </a:xfrm>
              <a:prstGeom prst="roundRect">
                <a:avLst>
                  <a:gd name="adj" fmla="val 3407"/>
                </a:avLst>
              </a:prstGeom>
              <a:ln/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ЕРК 8</a:t>
                </a:r>
              </a:p>
            </p:txBody>
          </p:sp>
          <p:sp>
            <p:nvSpPr>
              <p:cNvPr id="21" name="Скругленный прямоугольник 20"/>
              <p:cNvSpPr/>
              <p:nvPr/>
            </p:nvSpPr>
            <p:spPr>
              <a:xfrm>
                <a:off x="2051050" y="5084763"/>
                <a:ext cx="4321175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1. Начальное образование</a:t>
                </a:r>
              </a:p>
            </p:txBody>
          </p:sp>
          <p:sp>
            <p:nvSpPr>
              <p:cNvPr id="22" name="Скругленный прямоугольник 21"/>
              <p:cNvSpPr/>
              <p:nvPr/>
            </p:nvSpPr>
            <p:spPr>
              <a:xfrm>
                <a:off x="2051050" y="5589588"/>
                <a:ext cx="4321175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0. Дошкольное воспитание и обучение</a:t>
                </a:r>
              </a:p>
            </p:txBody>
          </p:sp>
          <p:sp>
            <p:nvSpPr>
              <p:cNvPr id="23" name="Скругленный прямоугольник 22"/>
              <p:cNvSpPr/>
              <p:nvPr/>
            </p:nvSpPr>
            <p:spPr>
              <a:xfrm>
                <a:off x="2051050" y="4581525"/>
                <a:ext cx="4321175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2. Основное среднее образование</a:t>
                </a:r>
              </a:p>
            </p:txBody>
          </p:sp>
          <p:sp>
            <p:nvSpPr>
              <p:cNvPr id="24" name="Скругленный прямоугольник 23"/>
              <p:cNvSpPr/>
              <p:nvPr/>
            </p:nvSpPr>
            <p:spPr>
              <a:xfrm>
                <a:off x="2051050" y="4005263"/>
                <a:ext cx="4321175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3. Общее среднее образование</a:t>
                </a:r>
              </a:p>
            </p:txBody>
          </p:sp>
          <p:sp>
            <p:nvSpPr>
              <p:cNvPr id="25" name="Скругленный прямоугольник 24"/>
              <p:cNvSpPr/>
              <p:nvPr/>
            </p:nvSpPr>
            <p:spPr>
              <a:xfrm>
                <a:off x="2051050" y="3500438"/>
                <a:ext cx="4321175" cy="433387"/>
              </a:xfrm>
              <a:prstGeom prst="roundRect">
                <a:avLst>
                  <a:gd name="adj" fmla="val 3407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4. Техническое и профессиональное</a:t>
                </a:r>
              </a:p>
            </p:txBody>
          </p:sp>
          <p:sp>
            <p:nvSpPr>
              <p:cNvPr id="26" name="TextBox 25"/>
              <p:cNvSpPr txBox="1"/>
              <p:nvPr/>
            </p:nvSpPr>
            <p:spPr>
              <a:xfrm>
                <a:off x="6516688" y="4149725"/>
                <a:ext cx="2087563" cy="56991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Среднее</a:t>
                </a:r>
              </a:p>
              <a:p>
                <a:pPr algn="ctr"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образование</a:t>
                </a:r>
              </a:p>
            </p:txBody>
          </p:sp>
          <p:sp>
            <p:nvSpPr>
              <p:cNvPr id="27" name="Скругленный прямоугольник 26"/>
              <p:cNvSpPr/>
              <p:nvPr/>
            </p:nvSpPr>
            <p:spPr>
              <a:xfrm>
                <a:off x="2051050" y="2924175"/>
                <a:ext cx="4321175" cy="433388"/>
              </a:xfrm>
              <a:prstGeom prst="roundRect">
                <a:avLst>
                  <a:gd name="adj" fmla="val 3407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5. Послесреднее образование</a:t>
                </a:r>
              </a:p>
            </p:txBody>
          </p:sp>
          <p:sp>
            <p:nvSpPr>
              <p:cNvPr id="28" name="Скругленный прямоугольник 27"/>
              <p:cNvSpPr/>
              <p:nvPr/>
            </p:nvSpPr>
            <p:spPr>
              <a:xfrm>
                <a:off x="2051050" y="2349500"/>
                <a:ext cx="4321175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6. Высшее образование (</a:t>
                </a:r>
                <a:r>
                  <a:rPr lang="ru-RU" sz="1400" kern="0" dirty="0" err="1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бакалавриат</a:t>
                </a: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)</a:t>
                </a:r>
              </a:p>
            </p:txBody>
          </p:sp>
          <p:sp>
            <p:nvSpPr>
              <p:cNvPr id="29" name="Скругленный прямоугольник 28"/>
              <p:cNvSpPr/>
              <p:nvPr/>
            </p:nvSpPr>
            <p:spPr>
              <a:xfrm>
                <a:off x="2051050" y="1773238"/>
                <a:ext cx="4321175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7. Магистратура</a:t>
                </a:r>
              </a:p>
            </p:txBody>
          </p:sp>
          <p:sp>
            <p:nvSpPr>
              <p:cNvPr id="30" name="Скругленный прямоугольник 29"/>
              <p:cNvSpPr/>
              <p:nvPr/>
            </p:nvSpPr>
            <p:spPr>
              <a:xfrm>
                <a:off x="2051050" y="1268413"/>
                <a:ext cx="4321175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bg1">
                  <a:lumMod val="95000"/>
                </a:schemeClr>
              </a:solidFill>
              <a:ln>
                <a:noFill/>
              </a:ln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8. Докторантура </a:t>
                </a:r>
                <a:r>
                  <a:rPr lang="en-US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PhD</a:t>
                </a:r>
                <a:endParaRPr lang="ru-RU" sz="1400" kern="0" dirty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endParaRPr>
              </a:p>
            </p:txBody>
          </p:sp>
          <p:sp>
            <p:nvSpPr>
              <p:cNvPr id="31" name="TextBox 30"/>
              <p:cNvSpPr txBox="1"/>
              <p:nvPr/>
            </p:nvSpPr>
            <p:spPr>
              <a:xfrm>
                <a:off x="6516688" y="1412875"/>
                <a:ext cx="2087563" cy="569913"/>
              </a:xfrm>
              <a:prstGeom prst="rect">
                <a:avLst/>
              </a:prstGeom>
              <a:noFill/>
            </p:spPr>
            <p:txBody>
              <a:bodyPr>
                <a:spAutoFit/>
              </a:bodyPr>
              <a:lstStyle/>
              <a:p>
                <a:pPr algn="ctr"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Послевузовское</a:t>
                </a:r>
              </a:p>
              <a:p>
                <a:pPr algn="ctr">
                  <a:defRPr/>
                </a:pPr>
                <a:r>
                  <a:rPr lang="ru-RU" sz="14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образование</a:t>
                </a:r>
              </a:p>
            </p:txBody>
          </p:sp>
        </p:grpSp>
        <p:grpSp>
          <p:nvGrpSpPr>
            <p:cNvPr id="2" name="Группа 1"/>
            <p:cNvGrpSpPr/>
            <p:nvPr/>
          </p:nvGrpSpPr>
          <p:grpSpPr>
            <a:xfrm>
              <a:off x="10274916" y="1782561"/>
              <a:ext cx="1295400" cy="4752975"/>
              <a:chOff x="10274916" y="1782561"/>
              <a:chExt cx="1295400" cy="4752975"/>
            </a:xfrm>
          </p:grpSpPr>
          <p:sp>
            <p:nvSpPr>
              <p:cNvPr id="33" name="Скругленный прямоугольник 32"/>
              <p:cNvSpPr/>
              <p:nvPr/>
            </p:nvSpPr>
            <p:spPr>
              <a:xfrm>
                <a:off x="10274916" y="5598911"/>
                <a:ext cx="1295400" cy="936625"/>
              </a:xfrm>
              <a:prstGeom prst="roundRect">
                <a:avLst>
                  <a:gd name="adj" fmla="val 340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НРК 1</a:t>
                </a:r>
              </a:p>
            </p:txBody>
          </p:sp>
          <p:sp>
            <p:nvSpPr>
              <p:cNvPr id="34" name="Скругленный прямоугольник 33"/>
              <p:cNvSpPr/>
              <p:nvPr/>
            </p:nvSpPr>
            <p:spPr>
              <a:xfrm>
                <a:off x="10274916" y="5095673"/>
                <a:ext cx="1295400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НРК 2</a:t>
                </a:r>
              </a:p>
            </p:txBody>
          </p:sp>
          <p:sp>
            <p:nvSpPr>
              <p:cNvPr id="35" name="Скругленный прямоугольник 34"/>
              <p:cNvSpPr/>
              <p:nvPr/>
            </p:nvSpPr>
            <p:spPr>
              <a:xfrm>
                <a:off x="10274916" y="4519411"/>
                <a:ext cx="1295400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НРК 3</a:t>
                </a:r>
              </a:p>
            </p:txBody>
          </p:sp>
          <p:sp>
            <p:nvSpPr>
              <p:cNvPr id="36" name="Скругленный прямоугольник 35"/>
              <p:cNvSpPr/>
              <p:nvPr/>
            </p:nvSpPr>
            <p:spPr>
              <a:xfrm>
                <a:off x="10274916" y="4014586"/>
                <a:ext cx="1295400" cy="433387"/>
              </a:xfrm>
              <a:prstGeom prst="roundRect">
                <a:avLst>
                  <a:gd name="adj" fmla="val 340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НРК 4</a:t>
                </a:r>
              </a:p>
            </p:txBody>
          </p:sp>
          <p:sp>
            <p:nvSpPr>
              <p:cNvPr id="37" name="Скругленный прямоугольник 36"/>
              <p:cNvSpPr/>
              <p:nvPr/>
            </p:nvSpPr>
            <p:spPr>
              <a:xfrm>
                <a:off x="10274916" y="3438323"/>
                <a:ext cx="1295400" cy="433388"/>
              </a:xfrm>
              <a:prstGeom prst="roundRect">
                <a:avLst>
                  <a:gd name="adj" fmla="val 340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НРК 5</a:t>
                </a:r>
              </a:p>
            </p:txBody>
          </p:sp>
          <p:sp>
            <p:nvSpPr>
              <p:cNvPr id="38" name="Скругленный прямоугольник 37"/>
              <p:cNvSpPr/>
              <p:nvPr/>
            </p:nvSpPr>
            <p:spPr>
              <a:xfrm>
                <a:off x="10274916" y="2863648"/>
                <a:ext cx="1295400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НРК 6</a:t>
                </a:r>
              </a:p>
            </p:txBody>
          </p:sp>
          <p:sp>
            <p:nvSpPr>
              <p:cNvPr id="39" name="Скругленный прямоугольник 38"/>
              <p:cNvSpPr/>
              <p:nvPr/>
            </p:nvSpPr>
            <p:spPr>
              <a:xfrm>
                <a:off x="10274916" y="2287386"/>
                <a:ext cx="1295400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НРК 7</a:t>
                </a:r>
              </a:p>
            </p:txBody>
          </p:sp>
          <p:sp>
            <p:nvSpPr>
              <p:cNvPr id="40" name="Скругленный прямоугольник 39"/>
              <p:cNvSpPr/>
              <p:nvPr/>
            </p:nvSpPr>
            <p:spPr>
              <a:xfrm>
                <a:off x="10274916" y="1782561"/>
                <a:ext cx="1295400" cy="431800"/>
              </a:xfrm>
              <a:prstGeom prst="roundRect">
                <a:avLst>
                  <a:gd name="adj" fmla="val 3407"/>
                </a:avLst>
              </a:prstGeom>
              <a:solidFill>
                <a:schemeClr val="accent2">
                  <a:lumMod val="20000"/>
                  <a:lumOff val="80000"/>
                </a:schemeClr>
              </a:solidFill>
              <a:ln>
                <a:solidFill>
                  <a:schemeClr val="bg1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2">
                <a:schemeClr val="accent1"/>
              </a:fillRef>
              <a:effectRef idx="1">
                <a:schemeClr val="accent1"/>
              </a:effectRef>
              <a:fontRef idx="minor">
                <a:schemeClr val="dk1"/>
              </a:fontRef>
            </p:style>
            <p:txBody>
              <a:bodyPr anchor="ctr"/>
              <a:lstStyle/>
              <a:p>
                <a:pPr algn="ctr">
                  <a:defRPr/>
                </a:pPr>
                <a:r>
                  <a:rPr lang="ru-RU" sz="1600" kern="0" dirty="0">
                    <a:solidFill>
                      <a:sysClr val="windowText" lastClr="000000"/>
                    </a:solidFill>
                    <a:latin typeface="Arial" pitchFamily="34" charset="0"/>
                    <a:cs typeface="Arial" pitchFamily="34" charset="0"/>
                  </a:rPr>
                  <a:t>НРК 8</a:t>
                </a:r>
              </a:p>
            </p:txBody>
          </p:sp>
        </p:grpSp>
      </p:grpSp>
      <p:sp>
        <p:nvSpPr>
          <p:cNvPr id="42" name="Номер слайда 41"/>
          <p:cNvSpPr>
            <a:spLocks noGrp="1"/>
          </p:cNvSpPr>
          <p:nvPr>
            <p:ph type="sldNum" sz="quarter" idx="12"/>
          </p:nvPr>
        </p:nvSpPr>
        <p:spPr>
          <a:xfrm>
            <a:off x="6478732" y="6576003"/>
            <a:ext cx="2057400" cy="365125"/>
          </a:xfrm>
        </p:spPr>
        <p:txBody>
          <a:bodyPr/>
          <a:lstStyle/>
          <a:p>
            <a:fld id="{7D586F8B-FD7B-4C4E-A859-B9C12A938763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83103" y="371683"/>
            <a:ext cx="10868891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</a:pPr>
            <a:r>
              <a:rPr lang="ru-RU" sz="2400" i="1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Национальная рамка квалификаций</a:t>
            </a:r>
          </a:p>
        </p:txBody>
      </p:sp>
      <p:cxnSp>
        <p:nvCxnSpPr>
          <p:cNvPr id="45" name="Прямая соединительная линия 44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6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7" name="Прямоугольник 46"/>
          <p:cNvSpPr/>
          <p:nvPr/>
        </p:nvSpPr>
        <p:spPr>
          <a:xfrm>
            <a:off x="1979712" y="86041"/>
            <a:ext cx="5904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НРК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87773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Заголовок 1"/>
          <p:cNvSpPr>
            <a:spLocks/>
          </p:cNvSpPr>
          <p:nvPr/>
        </p:nvSpPr>
        <p:spPr bwMode="auto">
          <a:xfrm>
            <a:off x="1835695" y="-99392"/>
            <a:ext cx="558011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200" b="1" dirty="0">
              <a:solidFill>
                <a:srgbClr val="376092"/>
              </a:solidFill>
              <a:latin typeface="Arial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94994" y="76562"/>
            <a:ext cx="7825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СТРУКТУРА НАЦИОНАЛЬНОЙ РАМКИ КВАЛИФИКАЦИЙ РК</a:t>
            </a:r>
            <a:endParaRPr lang="ru-RU" sz="2000" dirty="0">
              <a:solidFill>
                <a:srgbClr val="4F81BD">
                  <a:lumMod val="75000"/>
                </a:srgbClr>
              </a:solidFill>
              <a:latin typeface="Arial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856777"/>
              </p:ext>
            </p:extLst>
          </p:nvPr>
        </p:nvGraphicFramePr>
        <p:xfrm>
          <a:off x="107504" y="908720"/>
          <a:ext cx="8856982" cy="598946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94897"/>
                <a:gridCol w="1549319"/>
                <a:gridCol w="1944216"/>
                <a:gridCol w="2520280"/>
                <a:gridCol w="2448270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Уровни</a:t>
                      </a:r>
                      <a:endParaRPr lang="ru-RU" sz="1000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Знания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Умения и навыки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Компетенции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Пути достижения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51204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sz="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Элементарные базовые знания об окружающем мире.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Понимание простых связей между явлениями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Выполнение элементарных заданий  по известному образцу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Деятельность под непосредственным контролем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Начальное образование и практический опыт и/или краткосрочное обучение (инструктаж) на рабочем месте и/или краткосрочные курсы </a:t>
                      </a:r>
                    </a:p>
                  </a:txBody>
                  <a:tcPr marL="68580" marR="68580" marT="0" marB="0"/>
                </a:tc>
              </a:tr>
              <a:tr h="541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Основные базовые знания, профессиональная ориентация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Выполнение заданий по заданному алгоритму действий и её коррекция в соответствии с рабочими условиями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Деятельность под руководством с определенной долей самостоятельности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Основное среднее образование</a:t>
                      </a:r>
                      <a:r>
                        <a:rPr lang="kk-KZ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практический опыт и/или профессиональная подготовка (краткосрочные курсы на базе организации образования или обучение на предприятии) </a:t>
                      </a:r>
                    </a:p>
                  </a:txBody>
                  <a:tcPr marL="68580" marR="68580" marT="0" marB="0"/>
                </a:tc>
              </a:tr>
              <a:tr h="54106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Базовые, общеобразовательные и практико-ориентированные  знания в профессиональной области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Решение типичных профессиональных задач  в стандартных условиях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Деятельность  с  определенной  долей самостоятельности исходя из поставленной задачи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Основное среднее образование и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практический опыт и/или профессиональная подготовка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и профессиональная подготовка на базе основного среднего образования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(курсы на базе организации образования по программам профессиональной подготовки до одного года или обучение на предприятии) или общее среднее образование,  техническое и профессиональное образование на базе общего среднего образования (повышенный уровень)</a:t>
                      </a:r>
                    </a:p>
                  </a:txBody>
                  <a:tcPr marL="68580" marR="68580" marT="0" marB="0"/>
                </a:tc>
              </a:tr>
              <a:tr h="721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sz="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Профессиональные (теоретические и практические)  знания и опыт.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Решение типовых профессиональных задач  широкого спектра  в предсказуемых условиях,  требующих самостоятельного анализа учебной и трудовой ситуации, ее возможных изменений и последствий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Руководство стандартной работой других с учетом значимых социальных и этических аспектов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Ответственность за собственное обучение и обучение других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Общее среднее образование и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техническое и профессиональное образование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(установленный уровень) и практический опыт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07214355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Заголовок 1"/>
          <p:cNvSpPr>
            <a:spLocks/>
          </p:cNvSpPr>
          <p:nvPr/>
        </p:nvSpPr>
        <p:spPr bwMode="auto">
          <a:xfrm>
            <a:off x="1835695" y="-99392"/>
            <a:ext cx="558011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ru-RU" sz="3200" b="1" dirty="0">
              <a:solidFill>
                <a:srgbClr val="376092"/>
              </a:solidFill>
              <a:latin typeface="Arial" charset="0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94994" y="76562"/>
            <a:ext cx="7825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 smtClean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СТРУКТУРА НАЦИОНАЛЬНОЙ РАМКИ КВАЛИФИКАЦИЙ РК</a:t>
            </a:r>
            <a:endParaRPr lang="ru-RU" sz="2000" dirty="0">
              <a:solidFill>
                <a:srgbClr val="4F81BD">
                  <a:lumMod val="75000"/>
                </a:srgbClr>
              </a:solidFill>
              <a:latin typeface="Arial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84755983"/>
              </p:ext>
            </p:extLst>
          </p:nvPr>
        </p:nvGraphicFramePr>
        <p:xfrm>
          <a:off x="107504" y="908720"/>
          <a:ext cx="8856982" cy="5814208"/>
        </p:xfrm>
        <a:graphic>
          <a:graphicData uri="http://schemas.openxmlformats.org/drawingml/2006/table">
            <a:tbl>
              <a:tblPr firstRow="1" firstCol="1" bandRow="1">
                <a:tableStyleId>{BC89EF96-8CEA-46FF-86C4-4CE0E7609802}</a:tableStyleId>
              </a:tblPr>
              <a:tblGrid>
                <a:gridCol w="394897"/>
                <a:gridCol w="1549319"/>
                <a:gridCol w="1944216"/>
                <a:gridCol w="2520280"/>
                <a:gridCol w="2448270"/>
              </a:tblGrid>
              <a:tr h="28803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Arial" pitchFamily="34" charset="0"/>
                          <a:cs typeface="Arial" pitchFamily="34" charset="0"/>
                        </a:rPr>
                        <a:t>Уровни</a:t>
                      </a:r>
                      <a:endParaRPr lang="ru-RU" sz="1000" baseline="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Знания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Умения и навыки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 smtClean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Компетенции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="1" dirty="0">
                          <a:effectLst/>
                          <a:latin typeface="Arial" pitchFamily="34" charset="0"/>
                          <a:ea typeface="Calibri"/>
                          <a:cs typeface="Arial" pitchFamily="34" charset="0"/>
                        </a:rPr>
                        <a:t>Пути достижения </a:t>
                      </a:r>
                      <a:endParaRPr lang="ru-RU" sz="1000" dirty="0">
                        <a:effectLst/>
                        <a:latin typeface="Arial" pitchFamily="34" charset="0"/>
                        <a:ea typeface="Calibri"/>
                        <a:cs typeface="Arial" pitchFamily="34" charset="0"/>
                      </a:endParaRPr>
                    </a:p>
                  </a:txBody>
                  <a:tcPr marL="68580" marR="68580" marT="0" marB="0" anchor="ctr"/>
                </a:tc>
              </a:tr>
              <a:tr h="7648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sz="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Широкий диапазон теоретических и практических знаний в профессиональной области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Самостоятельная  разработка  и выдвижение различных   вариантов  решения  профессиональных задач с применением теоретических и практических знаний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Самостоятельное управление и контроль процессами  трудовой и учебной деятельности в рамках стратегии, политики и целей организации, обсуждение  проблемы, аргументирование выводов и грамотное оперирование информацией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Послесреднее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образование, практический опыт;  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не менее двух лет обучения в </a:t>
                      </a:r>
                      <a:r>
                        <a:rPr lang="ru-RU" sz="1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бакалавриате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или трех лет освоения программ специального высшего образования, практический опыт</a:t>
                      </a:r>
                    </a:p>
                  </a:txBody>
                  <a:tcPr marL="68580" marR="68580" marT="0" marB="0"/>
                </a:tc>
              </a:tr>
              <a:tr h="7648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itchFamily="34" charset="0"/>
                          <a:cs typeface="Arial" pitchFamily="34" charset="0"/>
                        </a:rPr>
                        <a:t>6</a:t>
                      </a:r>
                      <a:endParaRPr lang="ru-RU" sz="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Широкий диапазон теоретических и практических знаний в профессиональной области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Самостоятельная  разработка  и выдвижение различных   вариантов  решения  профессиональных задач с применением теоретических и практических знаний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Самостоятельное управление и контроль процессами  трудовой и учебной деятельности в рамках стратегии, политики и целей организации, обсуждение  проблемы, аргументирование выводов и грамотное оперирование информацией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Высшее образование. </a:t>
                      </a:r>
                      <a:r>
                        <a:rPr lang="ru-RU" sz="1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Бакалавриат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</a:t>
                      </a:r>
                      <a:r>
                        <a:rPr lang="ru-RU" sz="1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специалитет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ординатура и практический опыт</a:t>
                      </a:r>
                    </a:p>
                  </a:txBody>
                  <a:tcPr marL="68580" marR="68580" marT="0" marB="0"/>
                </a:tc>
              </a:tr>
              <a:tr h="76487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>
                          <a:effectLst/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ru-RU" sz="80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Концептуальные знания в области науки и профессиональной деятельности, Создание новых прикладных знаний в профессиональной области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 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Самостоятельное определение  цели профессиональной деятельности и выбирать адекватные методы и средства их достижения.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Осуществление научной, инновационной деятельности по получению новых знаний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Определение стратегии,   деятельности подразделения или организации. Принятие решений и ответственность на уровне подразделений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Магистратура, резидентура и/или практический опыт</a:t>
                      </a:r>
                    </a:p>
                  </a:txBody>
                  <a:tcPr marL="68580" marR="68580" marT="0" marB="0"/>
                </a:tc>
              </a:tr>
              <a:tr h="72134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Arial" pitchFamily="34" charset="0"/>
                          <a:cs typeface="Arial" pitchFamily="34" charset="0"/>
                        </a:rPr>
                        <a:t>8</a:t>
                      </a:r>
                      <a:endParaRPr lang="ru-RU" sz="800" dirty="0">
                        <a:effectLst/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38174" marR="38174" marT="38174" marB="38174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Методологические знания в области инновационно-профессиональной деятельности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Генерирование идей, прогнозирование  результатов инновационной деятельности осуществление широко- масштабных  изменений в профессиональной и социальной сфере, руководство  сложными производственными и научными процессами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Определение стратегии, управление процессами и деятельностью, принятие решений и ответственность на уровне  институциональных структур</a:t>
                      </a:r>
                    </a:p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Способность к лидерству, автономности, анализу, оценке и реализации сложных инновационных идей в научной и практической области.  Компетентное общение в определенной отрасли научной и профессиональной деятельности.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Докторантура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PhD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ученая степень доктора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PhD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, степень доктора </a:t>
                      </a:r>
                      <a:r>
                        <a:rPr lang="ru-RU" sz="1000" kern="1200" dirty="0" err="1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PhD</a:t>
                      </a:r>
                      <a:r>
                        <a:rPr lang="ru-RU" sz="10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 по профилю, кандидата наук, доктора наук и/или практический опыт по специальности, либо управленческий</a:t>
                      </a: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7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6869990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Заголовок 1"/>
          <p:cNvSpPr>
            <a:spLocks/>
          </p:cNvSpPr>
          <p:nvPr/>
        </p:nvSpPr>
        <p:spPr bwMode="auto">
          <a:xfrm>
            <a:off x="2279441" y="-56703"/>
            <a:ext cx="558011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3200" b="1" dirty="0">
              <a:solidFill>
                <a:srgbClr val="376092"/>
              </a:solidFill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94994" y="338181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94994" y="-31151"/>
            <a:ext cx="7825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ЗАРУБЕЖНЫЙ ОПЫТ РАЗВИТИЯ НРК</a:t>
            </a:r>
            <a:endParaRPr lang="ru-RU" b="1" i="1" dirty="0">
              <a:solidFill>
                <a:srgbClr val="4F81B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25073" y="65613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15516" y="4005064"/>
            <a:ext cx="8424936" cy="230832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мире по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данным на 2015 год в развитии и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внедрении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квалификационных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рамок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создании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национальных систем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квалификаций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приняли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участие        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152 страны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endParaRPr lang="ru-RU" sz="16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Согласно данным С</a:t>
            </a: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овета </a:t>
            </a:r>
            <a:r>
              <a:rPr lang="ru-RU" sz="1600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Европы:</a:t>
            </a:r>
          </a:p>
          <a:p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- 27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стран представили отчеты о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самосертификации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НРК с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ЕРК  (все уровни образования)</a:t>
            </a:r>
          </a:p>
          <a:p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- 6 представили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отчеты о </a:t>
            </a:r>
            <a:r>
              <a:rPr lang="ru-RU" sz="1600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самосертификации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НРК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РК ЕПВО (только </a:t>
            </a:r>
            <a:r>
              <a:rPr lang="ru-RU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5,6,7 уровни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endParaRPr lang="ru-RU" sz="16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45 стран ЕПВО </a:t>
            </a:r>
            <a:r>
              <a:rPr lang="ru-RU" sz="16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приняли НРК</a:t>
            </a:r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431540" y="638163"/>
            <a:ext cx="8064896" cy="13974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ru-RU" sz="1600" b="1" i="1" dirty="0" err="1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Бергенское</a:t>
            </a:r>
            <a:r>
              <a:rPr lang="ru-RU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1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коммюнике:</a:t>
            </a:r>
            <a:endParaRPr lang="ru-RU" sz="1600" b="1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«Обязуемся 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 2010 г. разработать национальные квалификационные требования, совместимые с общеевропейской системой, для чего планируем начать работу до 2007 г</a:t>
            </a: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.»</a:t>
            </a:r>
            <a:endParaRPr lang="ru-RU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31540" y="2223023"/>
            <a:ext cx="8064896" cy="13974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600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Лондонское коммюнике </a:t>
            </a:r>
            <a:r>
              <a:rPr lang="ru-RU" sz="1600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2007</a:t>
            </a:r>
          </a:p>
          <a:p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«Мы </a:t>
            </a:r>
            <a:r>
              <a:rPr lang="ru-RU" sz="1600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обязуемся к 2010 году полностью реализовать национальные структуры квалификаций, сертифицированные по отношению к всеобъемлющей структуре квалификаций </a:t>
            </a:r>
            <a:r>
              <a:rPr lang="ru-RU" sz="1600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ЕПВО»</a:t>
            </a:r>
          </a:p>
          <a:p>
            <a:endParaRPr lang="ru-RU" sz="16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86400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Заголовок 1"/>
          <p:cNvSpPr>
            <a:spLocks/>
          </p:cNvSpPr>
          <p:nvPr/>
        </p:nvSpPr>
        <p:spPr bwMode="auto">
          <a:xfrm>
            <a:off x="2279441" y="-56703"/>
            <a:ext cx="558011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3200" b="1" dirty="0">
              <a:solidFill>
                <a:srgbClr val="376092"/>
              </a:solidFill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94994" y="338181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94994" y="-31151"/>
            <a:ext cx="7825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ЗАРУБЕЖНЫЙ ОПЫТ РАЗВИТИЯ НРК</a:t>
            </a:r>
            <a:endParaRPr lang="ru-RU" b="1" i="1" dirty="0">
              <a:solidFill>
                <a:srgbClr val="4F81B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3739908"/>
              </p:ext>
            </p:extLst>
          </p:nvPr>
        </p:nvGraphicFramePr>
        <p:xfrm>
          <a:off x="107504" y="483924"/>
          <a:ext cx="8964488" cy="61763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160"/>
                <a:gridCol w="1656184"/>
                <a:gridCol w="2088232"/>
                <a:gridCol w="2376264"/>
                <a:gridCol w="1403648"/>
              </a:tblGrid>
              <a:tr h="924103">
                <a:tc>
                  <a:txBody>
                    <a:bodyPr/>
                    <a:lstStyle/>
                    <a:p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Латвия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Турция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Польша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Казахстан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Начальный</a:t>
                      </a:r>
                      <a:r>
                        <a:rPr lang="ru-RU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этап</a:t>
                      </a:r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Руководящая</a:t>
                      </a:r>
                      <a:r>
                        <a:rPr lang="ru-RU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группа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Комиссия по подготовке НРК из представителей МНО, СВО и УПК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Рабочая группа по НРК-ВО</a:t>
                      </a:r>
                      <a:endParaRPr lang="ru-RU" sz="1000" kern="120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МОН РК совместно с МТСЗН РК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НПА</a:t>
                      </a:r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Дескрипторы рамки утверждены</a:t>
                      </a:r>
                      <a:r>
                        <a:rPr lang="ru-RU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постановлением кабинета министров</a:t>
                      </a:r>
                    </a:p>
                    <a:p>
                      <a:r>
                        <a:rPr lang="ru-RU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Поправки в Законе о профессиональном образовании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Закон "Об Управлении по</a:t>
                      </a:r>
                      <a:b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профессиональным квалификациям (УПК)" № 5544 Положение о Турецкой рамке</a:t>
                      </a:r>
                      <a:b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квалификаций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Закон о высшем образовании от 18 марта 2011 </a:t>
                      </a:r>
                      <a:endParaRPr lang="ru-RU" sz="1000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Трудовой кодекс 2015 г.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Координационный пункт</a:t>
                      </a:r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 академической информации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Управление по</a:t>
                      </a:r>
                      <a:b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вопросам профессиональных квалификаций</a:t>
                      </a:r>
                      <a:r>
                        <a:rPr lang="ru-RU" sz="100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i="0" kern="1200" dirty="0" smtClean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endParaRPr lang="ru-RU" sz="1000" kern="1200" baseline="0" dirty="0" smtClean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Консультационная и оценочная платформа ТРК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Руководящий Комитет Национальной Рамки Квалификаций непрерывного образования Межведомственная Целевая Рабочая Группа непрерывного образования </a:t>
                      </a:r>
                      <a:endParaRPr lang="ru-RU" sz="1000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</a:p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НРК утверждается</a:t>
                      </a:r>
                      <a:r>
                        <a:rPr lang="ru-RU" sz="1000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РТК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Признание неформальных квалификаций</a:t>
                      </a:r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Да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Центры</a:t>
                      </a:r>
                      <a:b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профессионального образования и Государственные образовательные центры</a:t>
                      </a:r>
                      <a:endParaRPr lang="ru-RU" sz="1000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Закон предусматривает возможность вузами проводить признание неформальных квалификаций, но редко используется</a:t>
                      </a:r>
                      <a:endParaRPr lang="ru-RU" sz="1000" kern="1200" baseline="0" dirty="0">
                        <a:solidFill>
                          <a:schemeClr val="dk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  <a:tr h="924103">
                <a:tc>
                  <a:txBody>
                    <a:bodyPr/>
                    <a:lstStyle/>
                    <a:p>
                      <a:r>
                        <a:rPr lang="ru-RU" sz="1000" b="1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Система</a:t>
                      </a:r>
                      <a:r>
                        <a:rPr lang="ru-RU" sz="1000" b="1" baseline="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сертификации</a:t>
                      </a:r>
                      <a:endParaRPr lang="ru-RU" sz="1000" b="1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ЦАИ – Информационный центр для профессионального признания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Учебные заведения и органы</a:t>
                      </a:r>
                      <a:b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 вопросам сертификации</a:t>
                      </a:r>
                    </a:p>
                    <a:p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/>
                      </a:r>
                      <a:b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</a:br>
                      <a:r>
                        <a:rPr lang="ru-RU" sz="1000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Положение МНО «О провайдерах неформального образования и обучения», OG. 21.05.2010-27587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нет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Центры независимой сертификации (6)</a:t>
                      </a:r>
                      <a:endParaRPr lang="ru-RU" sz="1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9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25073" y="65613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608086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139952" y="1412776"/>
            <a:ext cx="4572000" cy="3693319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ru-RU" b="1" i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Общенациональный план </a:t>
            </a:r>
            <a:r>
              <a:rPr lang="ru-RU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мероприятий по реализации Послания Главы Государства от 31 января 2017 г.</a:t>
            </a:r>
            <a:br>
              <a:rPr lang="ru-RU" b="1" i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b="1" i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пункт 50:</a:t>
            </a:r>
          </a:p>
          <a:p>
            <a:pPr algn="just"/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"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Четвертый приоритет – улучшение качества человеческого капитала. ... В этих целях необходимо обновление </a:t>
            </a:r>
            <a:r>
              <a:rPr lang="ru-RU" b="1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профессиональных стандартов в соответствии с требованиями рынка труда 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передовым мировым опытом обучения на производстве..."</a:t>
            </a:r>
          </a:p>
        </p:txBody>
      </p:sp>
      <p:pic>
        <p:nvPicPr>
          <p:cNvPr id="5" name="Рисунок 5" descr="C:\Documents and Settings\Admin\Рабочий стол\Sholpan\first_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815" t="3955" r="20520"/>
          <a:stretch>
            <a:fillRect/>
          </a:stretch>
        </p:blipFill>
        <p:spPr bwMode="auto">
          <a:xfrm>
            <a:off x="539552" y="1628800"/>
            <a:ext cx="3289300" cy="3094038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21968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Заголовок 1"/>
          <p:cNvSpPr>
            <a:spLocks/>
          </p:cNvSpPr>
          <p:nvPr/>
        </p:nvSpPr>
        <p:spPr bwMode="auto">
          <a:xfrm>
            <a:off x="2279441" y="-56703"/>
            <a:ext cx="558011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3200" b="1" dirty="0">
              <a:solidFill>
                <a:srgbClr val="376092"/>
              </a:solidFill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94994" y="338181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994994" y="-31151"/>
            <a:ext cx="782547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ЗАРУБЕЖНЫЙ ОПЫТ РАЗВИТИЯ НРК: Центральная Азия</a:t>
            </a:r>
            <a:endParaRPr lang="ru-RU" b="1" i="1" dirty="0">
              <a:solidFill>
                <a:srgbClr val="4F81B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25073" y="65613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Скругленный прямоугольник 5"/>
          <p:cNvSpPr/>
          <p:nvPr/>
        </p:nvSpPr>
        <p:spPr>
          <a:xfrm>
            <a:off x="477300" y="544913"/>
            <a:ext cx="8064896" cy="2956095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Кыргызстан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 НРК принят 17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марта 2016 года приказом №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308/1 МОН и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приказом № 87 Министерства труда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социального развития. Разработана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рамках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проекта </a:t>
            </a:r>
            <a:r>
              <a:rPr lang="ru-RU" sz="1400" dirty="0" err="1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Эразмус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QUADRIGA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(Квалификационные рамки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 Центральной Азии: Болонские принципы и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региональная координация) </a:t>
            </a:r>
            <a:endParaRPr lang="ru-RU" sz="1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4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Национальная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система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квалификаций включает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b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профессиональные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стандарты;</a:t>
            </a:r>
            <a:b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секторальные рамки квалификаций;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•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систему сертификации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для подтверждения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квалификаций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национальном и</a:t>
            </a:r>
            <a:b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международном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уровнях.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77300" y="3707739"/>
            <a:ext cx="8064896" cy="1397471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ru-RU" sz="14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Таджикистан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Эволюция системы квалификаций в Таджикистане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находится 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 этапе разработки политики </a:t>
            </a: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методологии.</a:t>
            </a:r>
            <a:endParaRPr lang="ru-RU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61306" y="5299345"/>
            <a:ext cx="8064896" cy="5059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Узбекистан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</a:t>
            </a:r>
            <a: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i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449896" y="5999399"/>
            <a:ext cx="8064896" cy="505919"/>
          </a:xfrm>
          <a:prstGeom prst="round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endParaRPr lang="ru-RU" sz="1400" b="1" dirty="0" smtClean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14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Туркменистан</a:t>
            </a:r>
          </a:p>
          <a:p>
            <a:r>
              <a:rPr lang="ru-RU" sz="14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Нет</a:t>
            </a:r>
            <a: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1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1400" i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89029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21</a:t>
            </a:fld>
            <a:endParaRPr lang="ru-RU"/>
          </a:p>
        </p:txBody>
      </p:sp>
      <p:grpSp>
        <p:nvGrpSpPr>
          <p:cNvPr id="12" name="Группа 11"/>
          <p:cNvGrpSpPr/>
          <p:nvPr/>
        </p:nvGrpSpPr>
        <p:grpSpPr>
          <a:xfrm>
            <a:off x="467544" y="1369220"/>
            <a:ext cx="8352928" cy="4826282"/>
            <a:chOff x="467544" y="1369220"/>
            <a:chExt cx="8352928" cy="4826282"/>
          </a:xfrm>
        </p:grpSpPr>
        <p:sp>
          <p:nvSpPr>
            <p:cNvPr id="5" name="Прямоугольник 4"/>
            <p:cNvSpPr/>
            <p:nvPr/>
          </p:nvSpPr>
          <p:spPr>
            <a:xfrm>
              <a:off x="539552" y="1369220"/>
              <a:ext cx="2312876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Профессиональные </a:t>
              </a:r>
            </a:p>
            <a:p>
              <a:pPr algn="ctr"/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стандарты</a:t>
              </a:r>
              <a:endParaRPr lang="ru-RU" sz="16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6" name="Прямоугольник 5"/>
            <p:cNvSpPr/>
            <p:nvPr/>
          </p:nvSpPr>
          <p:spPr>
            <a:xfrm>
              <a:off x="3624327" y="1369220"/>
              <a:ext cx="2459841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Стандарты </a:t>
              </a:r>
            </a:p>
            <a:p>
              <a:pPr algn="ctr"/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оценки квалификаций</a:t>
              </a:r>
              <a:endParaRPr lang="ru-RU" sz="16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8" name="Прямоугольник 7"/>
            <p:cNvSpPr/>
            <p:nvPr/>
          </p:nvSpPr>
          <p:spPr>
            <a:xfrm>
              <a:off x="6677488" y="1369220"/>
              <a:ext cx="2114169" cy="584775"/>
            </a:xfrm>
            <a:prstGeom prst="rect">
              <a:avLst/>
            </a:prstGeom>
            <a:noFill/>
          </p:spPr>
          <p:txBody>
            <a:bodyPr wrap="none" lIns="91440" tIns="45720" rIns="91440" bIns="45720">
              <a:spAutoFit/>
            </a:bodyPr>
            <a:lstStyle/>
            <a:p>
              <a:pPr algn="ctr"/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Образовательные </a:t>
              </a:r>
            </a:p>
            <a:p>
              <a:pPr algn="ctr"/>
              <a:r>
                <a:rPr lang="ru-RU" sz="16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программы</a:t>
              </a:r>
              <a:endParaRPr lang="ru-RU" sz="16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Прямоугольник 8"/>
            <p:cNvSpPr/>
            <p:nvPr/>
          </p:nvSpPr>
          <p:spPr>
            <a:xfrm>
              <a:off x="467544" y="2225184"/>
              <a:ext cx="2405105" cy="3970318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Знания, умения и навыки, 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Компетенции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Профессии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Трудовые функции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Область профессиональной деятельности</a:t>
              </a:r>
              <a:endParaRPr lang="ru-RU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3491880" y="2225184"/>
              <a:ext cx="2808312" cy="3970318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Критерии оценок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Количественные и качественные показатели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Теоретическое тестирование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Квалификационный экзамен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Присвоение профессиональной квалификации</a:t>
              </a:r>
              <a:endParaRPr lang="ru-RU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Прямоугольник 10"/>
            <p:cNvSpPr/>
            <p:nvPr/>
          </p:nvSpPr>
          <p:spPr>
            <a:xfrm>
              <a:off x="6660232" y="2225184"/>
              <a:ext cx="2160240" cy="3647152"/>
            </a:xfrm>
            <a:prstGeom prst="rect">
              <a:avLst/>
            </a:prstGeom>
            <a:noFill/>
            <a:ln>
              <a:solidFill>
                <a:schemeClr val="accent5">
                  <a:lumMod val="50000"/>
                </a:schemeClr>
              </a:solidFill>
            </a:ln>
          </p:spPr>
          <p:txBody>
            <a:bodyPr wrap="square" lIns="91440" tIns="45720" rIns="91440" bIns="45720">
              <a:spAutoFit/>
            </a:bodyPr>
            <a:lstStyle/>
            <a:p>
              <a:pPr algn="ctr">
                <a:spcBef>
                  <a:spcPts val="4200"/>
                </a:spcBef>
              </a:pPr>
              <a:r>
                <a:rPr lang="ru-RU" sz="1400" b="1" dirty="0" err="1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Специальност</a:t>
              </a:r>
              <a:r>
                <a:rPr lang="kk-KZ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и и направления подготовки </a:t>
              </a:r>
              <a:endPara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Учебные планы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Модульные  учебные программы</a:t>
              </a:r>
            </a:p>
            <a:p>
              <a:pPr algn="ctr">
                <a:spcBef>
                  <a:spcPts val="4200"/>
                </a:spcBef>
              </a:pPr>
              <a:r>
                <a:rPr lang="ru-RU" sz="1400" b="1" dirty="0" smtClean="0">
                  <a:solidFill>
                    <a:schemeClr val="accent5">
                      <a:lumMod val="50000"/>
                    </a:schemeClr>
                  </a:solidFill>
                  <a:latin typeface="Arial" pitchFamily="34" charset="0"/>
                  <a:cs typeface="Arial" pitchFamily="34" charset="0"/>
                </a:rPr>
                <a:t>Присвоение академической квалификации</a:t>
              </a:r>
              <a:endParaRPr lang="ru-RU" sz="14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13" name="Заголовок 1"/>
          <p:cNvSpPr txBox="1">
            <a:spLocks/>
          </p:cNvSpPr>
          <p:nvPr/>
        </p:nvSpPr>
        <p:spPr>
          <a:xfrm>
            <a:off x="1403648" y="-15511"/>
            <a:ext cx="7343477" cy="273050"/>
          </a:xfrm>
          <a:prstGeom prst="rect">
            <a:avLst/>
          </a:prstGeom>
        </p:spPr>
        <p:txBody>
          <a:bodyPr lIns="65306" tIns="32653" rIns="65306" bIns="32653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СВЯЗЬ ПРОФЕССИОНАЛЬНЫХ СТАНДАРТОВ </a:t>
            </a:r>
          </a:p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С СИСТЕМОЙ ОЦЕНОК КВАЛИФИКАЦИЙ И ОБРАЗОВАТЕЛЬНЫМИ ПРОГРАММАМИ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94994" y="980728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41260" y="89211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72046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395288" y="1485900"/>
            <a:ext cx="8429625" cy="43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2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СИСТЕМА НЕЗАВИСИМОЙ СЕРТИФИКАЦИИ</a:t>
            </a:r>
          </a:p>
        </p:txBody>
      </p:sp>
      <p:sp>
        <p:nvSpPr>
          <p:cNvPr id="10" name="AutoShape 5"/>
          <p:cNvSpPr>
            <a:spLocks noChangeArrowheads="1"/>
          </p:cNvSpPr>
          <p:nvPr/>
        </p:nvSpPr>
        <p:spPr bwMode="auto">
          <a:xfrm>
            <a:off x="395288" y="2276475"/>
            <a:ext cx="8305800" cy="720725"/>
          </a:xfrm>
          <a:prstGeom prst="roundRect">
            <a:avLst>
              <a:gd name="adj" fmla="val 16667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dirty="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СЕРТИФИКАЦИОННЫЕ ЦЕНТРЫ</a:t>
            </a:r>
          </a:p>
        </p:txBody>
      </p:sp>
      <p:pic>
        <p:nvPicPr>
          <p:cNvPr id="15364" name="Picture 6" descr="110x_fig_17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3629025"/>
            <a:ext cx="13970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5" name="Picture 7" descr="110x_fig_3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67600" y="3689350"/>
            <a:ext cx="13970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6" name="Picture 8" descr="110x_fig_4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56200" y="3765550"/>
            <a:ext cx="1397000" cy="1397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367" name="Picture 9" descr="iStock_000004506538Small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3617913"/>
            <a:ext cx="2511425" cy="1824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AutoShape 10"/>
          <p:cNvSpPr>
            <a:spLocks noChangeArrowheads="1"/>
          </p:cNvSpPr>
          <p:nvPr/>
        </p:nvSpPr>
        <p:spPr bwMode="auto">
          <a:xfrm>
            <a:off x="1219200" y="4298950"/>
            <a:ext cx="838200" cy="457200"/>
          </a:xfrm>
          <a:prstGeom prst="chevron">
            <a:avLst>
              <a:gd name="adj" fmla="val 45833"/>
            </a:avLst>
          </a:prstGeom>
          <a:solidFill>
            <a:schemeClr val="accent5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AutoShape 11"/>
          <p:cNvSpPr>
            <a:spLocks noChangeArrowheads="1"/>
          </p:cNvSpPr>
          <p:nvPr/>
        </p:nvSpPr>
        <p:spPr bwMode="auto">
          <a:xfrm>
            <a:off x="4267200" y="4298950"/>
            <a:ext cx="838200" cy="457200"/>
          </a:xfrm>
          <a:prstGeom prst="chevron">
            <a:avLst>
              <a:gd name="adj" fmla="val 45833"/>
            </a:avLst>
          </a:prstGeom>
          <a:solidFill>
            <a:schemeClr val="accent5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AutoShape 12"/>
          <p:cNvSpPr>
            <a:spLocks noChangeArrowheads="1"/>
          </p:cNvSpPr>
          <p:nvPr/>
        </p:nvSpPr>
        <p:spPr bwMode="auto">
          <a:xfrm>
            <a:off x="6705600" y="4298950"/>
            <a:ext cx="838200" cy="457200"/>
          </a:xfrm>
          <a:prstGeom prst="chevron">
            <a:avLst>
              <a:gd name="adj" fmla="val 45833"/>
            </a:avLst>
          </a:prstGeom>
          <a:solidFill>
            <a:schemeClr val="accent5">
              <a:lumMod val="75000"/>
            </a:schemeClr>
          </a:solidFill>
          <a:ln>
            <a:noFill/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4472C4">
                  <a:lumMod val="50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1" name="Text Box 13"/>
          <p:cNvSpPr txBox="1">
            <a:spLocks noChangeArrowheads="1"/>
          </p:cNvSpPr>
          <p:nvPr/>
        </p:nvSpPr>
        <p:spPr bwMode="auto">
          <a:xfrm>
            <a:off x="7215188" y="4984750"/>
            <a:ext cx="1857375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Свидетельство о 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присвоении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 квалификации</a:t>
            </a:r>
          </a:p>
        </p:txBody>
      </p:sp>
      <p:sp>
        <p:nvSpPr>
          <p:cNvPr id="10252" name="Text Box 14"/>
          <p:cNvSpPr txBox="1">
            <a:spLocks noChangeArrowheads="1"/>
          </p:cNvSpPr>
          <p:nvPr/>
        </p:nvSpPr>
        <p:spPr bwMode="auto">
          <a:xfrm>
            <a:off x="260350" y="5060950"/>
            <a:ext cx="12525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соискатель</a:t>
            </a:r>
          </a:p>
        </p:txBody>
      </p:sp>
      <p:sp>
        <p:nvSpPr>
          <p:cNvPr id="10253" name="Text Box 15"/>
          <p:cNvSpPr txBox="1">
            <a:spLocks noChangeArrowheads="1"/>
          </p:cNvSpPr>
          <p:nvPr/>
        </p:nvSpPr>
        <p:spPr bwMode="auto">
          <a:xfrm>
            <a:off x="2214563" y="5153025"/>
            <a:ext cx="1985962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ТЕОРЕТИЧЕСКОЕ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ТЕСТИРОВАНИЕ</a:t>
            </a:r>
          </a:p>
        </p:txBody>
      </p:sp>
      <p:sp>
        <p:nvSpPr>
          <p:cNvPr id="10254" name="Text Box 16"/>
          <p:cNvSpPr txBox="1">
            <a:spLocks noChangeArrowheads="1"/>
          </p:cNvSpPr>
          <p:nvPr/>
        </p:nvSpPr>
        <p:spPr bwMode="auto">
          <a:xfrm>
            <a:off x="5000625" y="5168900"/>
            <a:ext cx="18192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ПРАКТИЧЕСКИЙ</a:t>
            </a:r>
          </a:p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>
                <a:solidFill>
                  <a:srgbClr val="4472C4">
                    <a:lumMod val="50000"/>
                  </a:srgbClr>
                </a:solidFill>
                <a:latin typeface="Arial" pitchFamily="34" charset="0"/>
                <a:cs typeface="Arial" pitchFamily="34" charset="0"/>
              </a:rPr>
              <a:t>ЭКЗАМЕН</a:t>
            </a:r>
          </a:p>
        </p:txBody>
      </p:sp>
      <p:sp>
        <p:nvSpPr>
          <p:cNvPr id="26" name="Содержимое 2" descr="Каштан"/>
          <p:cNvSpPr>
            <a:spLocks noGrp="1"/>
          </p:cNvSpPr>
          <p:nvPr>
            <p:ph sz="quarter" idx="1"/>
          </p:nvPr>
        </p:nvSpPr>
        <p:spPr>
          <a:xfrm>
            <a:off x="0" y="433388"/>
            <a:ext cx="9144000" cy="738187"/>
          </a:xfrm>
          <a:solidFill>
            <a:schemeClr val="accent5">
              <a:lumMod val="50000"/>
            </a:schemeClr>
          </a:solidFill>
        </p:spPr>
        <p:txBody>
          <a:bodyPr>
            <a:normAutofit fontScale="92500"/>
          </a:bodyPr>
          <a:lstStyle/>
          <a:p>
            <a:pPr marL="0" indent="0" algn="ctr" eaLnBrk="1" hangingPunct="1">
              <a:buFont typeface="Wingdings 2" pitchFamily="18" charset="2"/>
              <a:buNone/>
              <a:defRPr/>
            </a:pPr>
            <a:r>
              <a:rPr lang="ru-RU" sz="2000" b="1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ОЦЕНКА ПРОФЕССИОНАЛЬНОЙ ПОДГОТОВЛЕННОСТИ И ПОДТВЕРЖДЕНИЕ СООТВЕТСТВИЯ КВАЛИФИКАЦИИ СПЕЦИАЛИСТОВ</a:t>
            </a:r>
          </a:p>
        </p:txBody>
      </p:sp>
    </p:spTree>
    <p:extLst>
      <p:ext uri="{BB962C8B-B14F-4D97-AF65-F5344CB8AC3E}">
        <p14:creationId xmlns:p14="http://schemas.microsoft.com/office/powerpoint/2010/main" val="283136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одержимое 2" descr="60%"/>
          <p:cNvSpPr>
            <a:spLocks/>
          </p:cNvSpPr>
          <p:nvPr/>
        </p:nvSpPr>
        <p:spPr bwMode="auto">
          <a:xfrm>
            <a:off x="683964" y="2348186"/>
            <a:ext cx="8064500" cy="936798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dirty="0" err="1">
                <a:solidFill>
                  <a:prstClr val="black"/>
                </a:solidFill>
              </a:rPr>
              <a:t>Самосертификация</a:t>
            </a:r>
            <a:r>
              <a:rPr lang="ru-RU" dirty="0">
                <a:solidFill>
                  <a:prstClr val="black"/>
                </a:solidFill>
              </a:rPr>
              <a:t> необходима для обеспечения в будущем признания квалификаций казахстанских специалистов за рубежом, повышения их конкурентоспособности.</a:t>
            </a:r>
          </a:p>
        </p:txBody>
      </p:sp>
      <p:sp>
        <p:nvSpPr>
          <p:cNvPr id="9" name="Содержимое 2" descr="60%"/>
          <p:cNvSpPr>
            <a:spLocks/>
          </p:cNvSpPr>
          <p:nvPr/>
        </p:nvSpPr>
        <p:spPr bwMode="auto">
          <a:xfrm>
            <a:off x="683964" y="3572495"/>
            <a:ext cx="8064500" cy="93662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pPr>
              <a:defRPr/>
            </a:pPr>
            <a:r>
              <a:rPr lang="ru-RU" dirty="0">
                <a:solidFill>
                  <a:prstClr val="black"/>
                </a:solidFill>
              </a:rPr>
              <a:t>В результате успешного внедрения НРК рынок труда будет формировать заказ для системы образования, обеспечивать адекватную оценку и сертификацию этих квалификаций. </a:t>
            </a:r>
            <a:endParaRPr lang="ru-RU" dirty="0">
              <a:solidFill>
                <a:prstClr val="black"/>
              </a:solidFill>
              <a:latin typeface="Calibri"/>
            </a:endParaRPr>
          </a:p>
        </p:txBody>
      </p:sp>
      <p:sp>
        <p:nvSpPr>
          <p:cNvPr id="10" name="Содержимое 2" descr="60%"/>
          <p:cNvSpPr>
            <a:spLocks/>
          </p:cNvSpPr>
          <p:nvPr/>
        </p:nvSpPr>
        <p:spPr bwMode="auto">
          <a:xfrm>
            <a:off x="683964" y="4868515"/>
            <a:ext cx="8064500" cy="720725"/>
          </a:xfrm>
          <a:prstGeom prst="rect">
            <a:avLst/>
          </a:prstGeom>
          <a:noFill/>
          <a:ln w="38100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prstClr val="black"/>
                </a:solidFill>
              </a:rPr>
              <a:t>Расширятся границы академической и трудовой мобильности граждан, сформируется единое образовательное и трудовое пространство.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22986" y="1017602"/>
            <a:ext cx="782547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i="1" dirty="0">
                <a:solidFill>
                  <a:srgbClr val="4BACC6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ДЛЯ ЧЕГО НУЖНА САМОСЕРТИФИКАЦИЯ НАЦИОНАЛЬНОЙ РАМКИ КВАЛИФИКАЦИЙ?</a:t>
            </a:r>
          </a:p>
        </p:txBody>
      </p:sp>
      <p:sp>
        <p:nvSpPr>
          <p:cNvPr id="13" name="Овал 12"/>
          <p:cNvSpPr/>
          <p:nvPr/>
        </p:nvSpPr>
        <p:spPr>
          <a:xfrm>
            <a:off x="305949" y="2622085"/>
            <a:ext cx="408178" cy="446875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6" name="Овал 15"/>
          <p:cNvSpPr/>
          <p:nvPr/>
        </p:nvSpPr>
        <p:spPr>
          <a:xfrm>
            <a:off x="305949" y="3817369"/>
            <a:ext cx="408178" cy="446875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Овал 16"/>
          <p:cNvSpPr/>
          <p:nvPr/>
        </p:nvSpPr>
        <p:spPr>
          <a:xfrm>
            <a:off x="305949" y="5005439"/>
            <a:ext cx="408178" cy="446875"/>
          </a:xfrm>
          <a:prstGeom prst="ellipse">
            <a:avLst/>
          </a:prstGeom>
          <a:blipFill rotWithShape="0">
            <a:blip r:embed="rId2"/>
            <a:stretch>
              <a:fillRect/>
            </a:stretch>
          </a:blipFill>
        </p:spPr>
        <p:style>
          <a:lnRef idx="1">
            <a:schemeClr val="accent1">
              <a:hueOff val="0"/>
              <a:satOff val="0"/>
              <a:lumOff val="0"/>
              <a:alphaOff val="0"/>
            </a:schemeClr>
          </a:lnRef>
          <a:fillRef idx="2">
            <a:scrgbClr r="0" g="0" b="0"/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</p:sp>
      <p:pic>
        <p:nvPicPr>
          <p:cNvPr id="1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" name="Прямоугольник 14"/>
          <p:cNvSpPr/>
          <p:nvPr/>
        </p:nvSpPr>
        <p:spPr>
          <a:xfrm>
            <a:off x="994994" y="76562"/>
            <a:ext cx="7825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САМОСЕРТИФИКАЦИЯ НРК</a:t>
            </a:r>
          </a:p>
        </p:txBody>
      </p:sp>
    </p:spTree>
    <p:extLst>
      <p:ext uri="{BB962C8B-B14F-4D97-AF65-F5344CB8AC3E}">
        <p14:creationId xmlns:p14="http://schemas.microsoft.com/office/powerpoint/2010/main" val="300340876"/>
      </p:ext>
    </p:extLst>
  </p:cSld>
  <p:clrMapOvr>
    <a:masterClrMapping/>
  </p:clrMapOvr>
  <p:transition spd="med">
    <p:wip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6516216" y="6381328"/>
            <a:ext cx="2133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24</a:t>
            </a:fld>
            <a:endParaRPr lang="ru-RU"/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1397758" y="276904"/>
            <a:ext cx="7343477" cy="273050"/>
          </a:xfrm>
          <a:prstGeom prst="rect">
            <a:avLst/>
          </a:prstGeom>
        </p:spPr>
        <p:txBody>
          <a:bodyPr lIns="65306" tIns="32653" rIns="65306" bIns="32653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САМОСЕРТИФИКАЦИЯ НРК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cxnSp>
        <p:nvCxnSpPr>
          <p:cNvPr id="14" name="Прямая соединительная линия 13"/>
          <p:cNvCxnSpPr/>
          <p:nvPr/>
        </p:nvCxnSpPr>
        <p:spPr>
          <a:xfrm>
            <a:off x="994994" y="780091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41260" y="89211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27229" y="1057133"/>
            <a:ext cx="8201683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это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процедура, </a:t>
            </a:r>
            <a:r>
              <a:rPr lang="ru-RU" dirty="0">
                <a:latin typeface="Arial" pitchFamily="34" charset="0"/>
                <a:cs typeface="Arial" pitchFamily="34" charset="0"/>
              </a:rPr>
              <a:t>посредством </a:t>
            </a:r>
            <a:r>
              <a:rPr lang="ru-RU" dirty="0" smtClean="0">
                <a:latin typeface="Arial" pitchFamily="34" charset="0"/>
                <a:cs typeface="Arial" pitchFamily="34" charset="0"/>
              </a:rPr>
              <a:t>которой </a:t>
            </a:r>
            <a:r>
              <a:rPr lang="ru-RU" b="1" dirty="0">
                <a:latin typeface="Arial" pitchFamily="34" charset="0"/>
                <a:cs typeface="Arial" pitchFamily="34" charset="0"/>
              </a:rPr>
              <a:t>компетентные органы соответствующей страны подтверждают</a:t>
            </a:r>
            <a:r>
              <a:rPr lang="ru-RU" dirty="0">
                <a:latin typeface="Arial" pitchFamily="34" charset="0"/>
                <a:cs typeface="Arial" pitchFamily="34" charset="0"/>
              </a:rPr>
              <a:t>, что Национальная рамка квалификаций, совместима со  всеобъемлющей рамкой Европейского пространства высшего образования.  						</a:t>
            </a:r>
          </a:p>
          <a:p>
            <a:pPr algn="just">
              <a:buNone/>
            </a:pPr>
            <a:r>
              <a:rPr lang="ru-RU" dirty="0"/>
              <a:t>		</a:t>
            </a:r>
            <a:endParaRPr lang="en-GB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4427984" y="2259039"/>
            <a:ext cx="244595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spcBef>
                <a:spcPts val="0"/>
              </a:spcBef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    ЕПВО	</a:t>
            </a:r>
          </a:p>
        </p:txBody>
      </p:sp>
      <p:pic>
        <p:nvPicPr>
          <p:cNvPr id="16" name="Рисунок 15" descr="http://t1.gstatic.com/images?q=tbn:ANd9GcROuQmAZW9doNh5PjErXGLTyYRSsW6G1XcgkTRAbH8zutl3imDr">
            <a:hlinkClick r:id="rId3" tgtFrame="&quot;_blank&quot;"/>
          </p:cNvPr>
          <p:cNvPicPr/>
          <p:nvPr/>
        </p:nvPicPr>
        <p:blipFill>
          <a:blip r:embed="rId4" cstate="print"/>
          <a:srcRect t="13942"/>
          <a:stretch>
            <a:fillRect/>
          </a:stretch>
        </p:blipFill>
        <p:spPr bwMode="auto">
          <a:xfrm>
            <a:off x="2024790" y="3182369"/>
            <a:ext cx="5544616" cy="3140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4427984" y="2400780"/>
            <a:ext cx="58303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spcBef>
                <a:spcPts val="0"/>
              </a:spcBef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Страна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X	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</a:p>
        </p:txBody>
      </p:sp>
      <p:sp>
        <p:nvSpPr>
          <p:cNvPr id="18" name="Прямоугольник 17"/>
          <p:cNvSpPr/>
          <p:nvPr/>
        </p:nvSpPr>
        <p:spPr>
          <a:xfrm>
            <a:off x="1381388" y="2123781"/>
            <a:ext cx="270838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0"/>
              </a:spcBef>
              <a:buNone/>
            </a:pPr>
            <a:r>
              <a:rPr lang="ru-RU" dirty="0">
                <a:latin typeface="Arial" pitchFamily="34" charset="0"/>
                <a:cs typeface="Arial" pitchFamily="34" charset="0"/>
              </a:rPr>
              <a:t>	</a:t>
            </a:r>
          </a:p>
          <a:p>
            <a:pPr algn="just">
              <a:spcBef>
                <a:spcPts val="0"/>
              </a:spcBef>
              <a:buNone/>
            </a:pPr>
            <a:r>
              <a:rPr lang="en-US" dirty="0">
                <a:latin typeface="Arial" pitchFamily="34" charset="0"/>
                <a:cs typeface="Arial" pitchFamily="34" charset="0"/>
              </a:rPr>
              <a:t>	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	</a:t>
            </a:r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Страна </a:t>
            </a:r>
            <a:r>
              <a:rPr lang="en-US" b="1" dirty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Y</a:t>
            </a:r>
            <a:endParaRPr lang="ru-RU" b="1" dirty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41070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1187624" y="692696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318522" y="6648"/>
            <a:ext cx="78254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КРИТЕРИИ ДЛЯ СОГЛАСОВАНИЯ НАЦИОНАЛЬНЫХ РАМОК КВАЛИФИКАЦИЙ С РАМКОЙ КВАЛИФИКАЦИЙ ЕПВО 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908720"/>
            <a:ext cx="8640960" cy="5632312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/>
              <a:t>Критерий 1.</a:t>
            </a:r>
            <a:r>
              <a:rPr lang="ru-RU" dirty="0"/>
              <a:t> Национальная рамка квалификаций высшего образования и орган/органы, ответственные за ее развитие, определяются национальным министерством, отвечающим за высшее образование </a:t>
            </a:r>
            <a:endParaRPr lang="ru-RU" dirty="0" smtClean="0"/>
          </a:p>
          <a:p>
            <a:r>
              <a:rPr lang="ru-RU" b="1" dirty="0"/>
              <a:t>Критерий 2</a:t>
            </a:r>
            <a:r>
              <a:rPr lang="ru-RU" dirty="0"/>
              <a:t>. Существует явная и очевидная связь между квалификациями в национальной рамке и дескрипторами квалификаций в Европейской рамке квалификаций</a:t>
            </a:r>
            <a:r>
              <a:rPr lang="ru-RU" dirty="0" smtClean="0"/>
              <a:t>.</a:t>
            </a:r>
          </a:p>
          <a:p>
            <a:r>
              <a:rPr lang="ru-RU" b="1" dirty="0"/>
              <a:t>Критерий 3.</a:t>
            </a:r>
            <a:r>
              <a:rPr lang="ru-RU" dirty="0"/>
              <a:t> Национальная рамка и квалификации основаны на результатах обучения, и квалификации связаны с кредитами ECTS или совместимой с ECTS системой </a:t>
            </a:r>
            <a:endParaRPr lang="ru-RU" dirty="0" smtClean="0"/>
          </a:p>
          <a:p>
            <a:r>
              <a:rPr lang="ru-RU" b="1" dirty="0"/>
              <a:t>Критерий 4</a:t>
            </a:r>
            <a:r>
              <a:rPr lang="ru-RU" dirty="0"/>
              <a:t>. Процедуры включения квалификаций в национальные рамки являются прозрачными </a:t>
            </a:r>
            <a:endParaRPr lang="ru-RU" dirty="0" smtClean="0"/>
          </a:p>
          <a:p>
            <a:r>
              <a:rPr lang="ru-RU" b="1" dirty="0"/>
              <a:t>Критерий 5.</a:t>
            </a:r>
            <a:r>
              <a:rPr lang="ru-RU" dirty="0"/>
              <a:t> Национальная система обеспечения качества высшего образования связана с национальной структурой квалификаций и соответствует положениям Берлинского коммюнике и всех последующих коммюнике, принятых министрами в рамках Болонского процесса </a:t>
            </a:r>
            <a:endParaRPr lang="en-US" dirty="0" smtClean="0"/>
          </a:p>
          <a:p>
            <a:r>
              <a:rPr lang="ru-RU" b="1" dirty="0"/>
              <a:t>Критерий 6</a:t>
            </a:r>
            <a:r>
              <a:rPr lang="ru-RU" dirty="0"/>
              <a:t>. Национальная рамка квалификаций и ее привязка к Европейской рамке отмечаются во всех Приложениях к диплому </a:t>
            </a:r>
            <a:endParaRPr lang="en-US" dirty="0" smtClean="0"/>
          </a:p>
          <a:p>
            <a:r>
              <a:rPr lang="ru-RU" b="1" dirty="0"/>
              <a:t>Критерий 7.</a:t>
            </a:r>
            <a:r>
              <a:rPr lang="ru-RU" dirty="0"/>
              <a:t> Обязанности участвующих сторон в отношении национальной рамки четко определены и обнародованы </a:t>
            </a:r>
          </a:p>
          <a:p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044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1187624" y="692696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318522" y="6648"/>
            <a:ext cx="782547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ПРОЦЕДУРЫ ДЛЯ СОГЛАСОВАНИЯ НАЦИОНАЛЬНЫХ РАМОК КВАЛИФИКАЦИЙ С РАМКОЙ КВАЛИФИКАЦИЙ ЕПВО 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908720"/>
            <a:ext cx="8640960" cy="424731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/>
              <a:t>Процедура 1.</a:t>
            </a:r>
            <a:r>
              <a:rPr lang="ru-RU" dirty="0"/>
              <a:t> Компетентный национальный орган / органы удостоверяют совместимость национальной рамки квалификаций и Европейской рамки квалификаций </a:t>
            </a:r>
            <a:endParaRPr lang="ru-RU" dirty="0" smtClean="0"/>
          </a:p>
          <a:p>
            <a:r>
              <a:rPr lang="ru-RU" b="1" dirty="0"/>
              <a:t>Процедура 2.</a:t>
            </a:r>
            <a:r>
              <a:rPr lang="ru-RU" dirty="0"/>
              <a:t> Процесс </a:t>
            </a:r>
            <a:r>
              <a:rPr lang="ru-RU" dirty="0" err="1"/>
              <a:t>самосертификации</a:t>
            </a:r>
            <a:r>
              <a:rPr lang="ru-RU" dirty="0"/>
              <a:t> должен включать официальное подтверждение от органов обеспечения качества, признанный в рамках Болонского процесса </a:t>
            </a:r>
            <a:endParaRPr lang="ru-RU" dirty="0" smtClean="0"/>
          </a:p>
          <a:p>
            <a:r>
              <a:rPr lang="ru-RU" b="1" dirty="0"/>
              <a:t>Процедура 3</a:t>
            </a:r>
            <a:r>
              <a:rPr lang="ru-RU" dirty="0"/>
              <a:t>. Процесс </a:t>
            </a:r>
            <a:r>
              <a:rPr lang="ru-RU" dirty="0" err="1"/>
              <a:t>самосертификации</a:t>
            </a:r>
            <a:r>
              <a:rPr lang="ru-RU" dirty="0"/>
              <a:t> должен проходить с участием международных экспертов </a:t>
            </a:r>
            <a:endParaRPr lang="ru-RU" dirty="0" smtClean="0"/>
          </a:p>
          <a:p>
            <a:r>
              <a:rPr lang="ru-RU" b="1" dirty="0"/>
              <a:t>Процедура 4.</a:t>
            </a:r>
            <a:r>
              <a:rPr lang="ru-RU" dirty="0"/>
              <a:t> Данные, подтверждающие </a:t>
            </a:r>
            <a:r>
              <a:rPr lang="ru-RU" dirty="0" err="1"/>
              <a:t>самосертификацию</a:t>
            </a:r>
            <a:r>
              <a:rPr lang="ru-RU" dirty="0"/>
              <a:t>, должны быть представлены для каждого из установленных критериев и опубликованы </a:t>
            </a:r>
            <a:endParaRPr lang="ru-RU" dirty="0" smtClean="0"/>
          </a:p>
          <a:p>
            <a:r>
              <a:rPr lang="ru-RU" b="1" dirty="0"/>
              <a:t>Процедура 5.</a:t>
            </a:r>
            <a:r>
              <a:rPr lang="ru-RU" dirty="0"/>
              <a:t> Сети ENIC и NARIC ведут общедоступный список государств, которые подтвердили завершение процесса </a:t>
            </a:r>
            <a:r>
              <a:rPr lang="ru-RU" dirty="0" err="1"/>
              <a:t>самосертификации</a:t>
            </a:r>
            <a:r>
              <a:rPr lang="ru-RU" dirty="0"/>
              <a:t> (</a:t>
            </a:r>
            <a:r>
              <a:rPr lang="ru-RU" u="sng" dirty="0">
                <a:hlinkClick r:id="rId3"/>
              </a:rPr>
              <a:t>www.enic-naric.net</a:t>
            </a:r>
            <a:r>
              <a:rPr lang="ru-RU" dirty="0"/>
              <a:t>).</a:t>
            </a:r>
          </a:p>
          <a:p>
            <a:r>
              <a:rPr lang="ru-RU" b="1" dirty="0"/>
              <a:t>Процедура 6.</a:t>
            </a:r>
            <a:r>
              <a:rPr lang="ru-RU" dirty="0"/>
              <a:t> Завершение процесса </a:t>
            </a:r>
            <a:r>
              <a:rPr lang="ru-RU" dirty="0" err="1"/>
              <a:t>самосертификации</a:t>
            </a:r>
            <a:r>
              <a:rPr lang="ru-RU" dirty="0"/>
              <a:t> должно быть отмечено в Приложении к диплому путем указания связи между национальной рамкой квалификаций и Европейской рамкой квалификаций.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12961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1187624" y="692696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43608" y="4394"/>
            <a:ext cx="78843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ПЯТЫЙ УРОВЕНЬ НАЦИОНАЛЬНОЙ РАМКИ КВАЛИФИКАЦИЙ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908720"/>
            <a:ext cx="8640960" cy="1754327"/>
          </a:xfrm>
          <a:prstGeom prst="rect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b="1" dirty="0" smtClean="0"/>
              <a:t>Задача:</a:t>
            </a:r>
          </a:p>
          <a:p>
            <a:r>
              <a:rPr lang="ru-RU" dirty="0"/>
              <a:t>Построение образовательной системы подготовки  </a:t>
            </a:r>
            <a:r>
              <a:rPr lang="ru-RU" dirty="0" err="1"/>
              <a:t>высоквалифицированного</a:t>
            </a:r>
            <a:r>
              <a:rPr lang="ru-RU" dirty="0"/>
              <a:t> специалиста по ступеням Международного стандарта классификаций образования (далее – МСКО). Отдельные программы </a:t>
            </a:r>
            <a:r>
              <a:rPr lang="ru-RU" dirty="0" err="1"/>
              <a:t>ТиПО</a:t>
            </a:r>
            <a:r>
              <a:rPr lang="ru-RU" dirty="0"/>
              <a:t> отнесены к третичному образованию (прикладной </a:t>
            </a:r>
            <a:r>
              <a:rPr lang="ru-RU" dirty="0" err="1"/>
              <a:t>бакалавриат</a:t>
            </a:r>
            <a:r>
              <a:rPr lang="ru-RU" dirty="0"/>
              <a:t>, уровень МСКО 5),  для повышения статуса колледжей (ГПРО РК на 2011-2020, МСКО, п. 207, п.212). 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51520" y="2924944"/>
            <a:ext cx="8640960" cy="2585323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285750" indent="-285750">
              <a:buFont typeface="Wingdings" charset="2"/>
              <a:buChar char="§"/>
            </a:pPr>
            <a:r>
              <a:rPr lang="ru-RU" dirty="0"/>
              <a:t>Создание экспериментальных</a:t>
            </a:r>
            <a:r>
              <a:rPr lang="kk-KZ" dirty="0"/>
              <a:t> площадок,</a:t>
            </a:r>
            <a:r>
              <a:rPr lang="ru-RU" dirty="0"/>
              <a:t> реализующие программы </a:t>
            </a:r>
            <a:r>
              <a:rPr lang="ru-RU" dirty="0" err="1"/>
              <a:t>послесреднего</a:t>
            </a:r>
            <a:r>
              <a:rPr lang="ru-RU" dirty="0"/>
              <a:t> образования  в ВШ (</a:t>
            </a:r>
            <a:r>
              <a:rPr lang="ru-RU" dirty="0" err="1"/>
              <a:t>г.Щучинск</a:t>
            </a:r>
            <a:r>
              <a:rPr lang="ru-RU" dirty="0"/>
              <a:t>, </a:t>
            </a:r>
            <a:r>
              <a:rPr lang="ru-RU" dirty="0" err="1"/>
              <a:t>г.Уральск</a:t>
            </a:r>
            <a:r>
              <a:rPr lang="ru-RU" dirty="0"/>
              <a:t>, </a:t>
            </a:r>
            <a:r>
              <a:rPr lang="ru-RU" dirty="0" err="1"/>
              <a:t>г.Кокшетау</a:t>
            </a:r>
            <a:r>
              <a:rPr lang="ru-RU" dirty="0"/>
              <a:t>, </a:t>
            </a:r>
            <a:r>
              <a:rPr lang="ru-RU" dirty="0" err="1"/>
              <a:t>г.Атырау</a:t>
            </a:r>
            <a:r>
              <a:rPr lang="ru-RU" dirty="0"/>
              <a:t>). </a:t>
            </a:r>
            <a:endParaRPr lang="ru-RU" dirty="0" smtClean="0"/>
          </a:p>
          <a:p>
            <a:pPr marL="285750" indent="-285750">
              <a:buFont typeface="Wingdings" charset="2"/>
              <a:buChar char="§"/>
            </a:pPr>
            <a:r>
              <a:rPr lang="ru-RU" dirty="0" smtClean="0"/>
              <a:t>Пилотные </a:t>
            </a:r>
            <a:r>
              <a:rPr lang="ru-RU" dirty="0"/>
              <a:t>проекты, согласованные с МОН РК, объединяют три уровня программ: рабочая профессия, специалист среднего звена и младший специалист (прикладной бакалавр), процесс обучения непрерывен, с привлечением на каждом этапе социальных партнеров и носит прикладной характер. </a:t>
            </a:r>
            <a:endParaRPr lang="ru-RU" dirty="0" smtClean="0"/>
          </a:p>
          <a:p>
            <a:pPr marL="285750" indent="-285750">
              <a:buFont typeface="Wingdings" charset="2"/>
              <a:buChar char="§"/>
            </a:pPr>
            <a:r>
              <a:rPr lang="ru-RU" dirty="0" smtClean="0"/>
              <a:t>Фактически программы </a:t>
            </a:r>
            <a:r>
              <a:rPr lang="ru-RU" dirty="0"/>
              <a:t>направлены на углубленную подготовку рабочих и специалистов для высокотехнологичных отраслей экономики, что отражено и в требованиях подготовки специалистов уровня прикладного </a:t>
            </a:r>
            <a:r>
              <a:rPr lang="ru-RU" dirty="0" err="1"/>
              <a:t>бакалавриата</a:t>
            </a:r>
            <a:r>
              <a:rPr lang="ru-RU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446650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1187624" y="692696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43608" y="5521"/>
            <a:ext cx="7884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КОНЦЕПЦИЯ ОБУЧЕНИЯ В ТЕЧЕНИЕ ЖИЗНИ 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194911"/>
            <a:ext cx="8964488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Доступность и преемственность всех уровней образования;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Развитие многопрофильной и многофункциональной сети учебных заведений технического и профессионального образования;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Система независимой оценки качества профессиональной подготовленности, подтверждения и присвоения квалификации.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Содержание образования предусматривает изучение интегрированных курсов по общеобразовательным, социально-экономическим предметам, являющимся профилирующими для успешного освоения образовательных программ по общепрофессиональным и специальным дисциплинам и приобретения профессиональных навыков по избранной специальности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1600" dirty="0">
              <a:solidFill>
                <a:schemeClr val="tx2">
                  <a:lumMod val="75000"/>
                </a:schemeClr>
              </a:solidFill>
            </a:endParaRP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Постоянное совершенствование системы научного и учебно-методического обеспечения всех уровней образования;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Усиление государственной поддержки и совершенствование механизмов стимулирования труда педагогических работников;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Развитие социального партнерства в профессиональной подготовке кадров;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Развитие и расширение научной и инновационной деятельности;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Переход на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</a:rPr>
              <a:t>подушевое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 финансирование высшего образования;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Соответствие структуры казахстанского образования Международной стандартной классификации образования;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Реструктуризация технического и профессионального образования;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Функционирование национальной системы оценки качества образования;</a:t>
            </a:r>
          </a:p>
          <a:p>
            <a:pPr marL="285750" lvl="0" indent="-285750">
              <a:buFont typeface="Wingdings" charset="2"/>
              <a:buChar char="ü"/>
            </a:pPr>
            <a:r>
              <a:rPr lang="ru-RU" sz="1600" dirty="0">
                <a:solidFill>
                  <a:schemeClr val="tx2">
                    <a:lumMod val="75000"/>
                  </a:schemeClr>
                </a:solidFill>
              </a:rPr>
              <a:t>Вхождение в Европейское образовательное пространство.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59832" y="764704"/>
            <a:ext cx="309634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ПРЕДПОСЫЛКИ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7262815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1187624" y="692696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43608" y="5521"/>
            <a:ext cx="7884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КОНЦЕПЦИЯ ОБУЧЕНИЯ В ТЕЧЕНИЕ ЖИЗНИ 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052736"/>
            <a:ext cx="8964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Внедрение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понятия образования в течение жизни в качестве опоры развития казахстанского образования, для стимулирования профессионального и личностного роста граждан с целью повышения конкурентоспособности национальной экономики.	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Внедрение профильного и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предпрофильного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обучения, в основе которого лежит фундаментальный принцип интегративного образования.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Развитие механизмов признания предшествующего обучения, а также квалификаций, полученных в результате неформального и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информального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обучения.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Расширение образовательных возможностей для граждан и доступа к образовательным ресурсам.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Совершенствование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профориентационной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работы в профильных школах, колледжах, вузах.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Создание условий для доступности дополнительного профессионального образования.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Внедрение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профильного и </a:t>
            </a:r>
            <a:r>
              <a:rPr lang="ru-RU" dirty="0" err="1">
                <a:solidFill>
                  <a:schemeClr val="tx2">
                    <a:lumMod val="75000"/>
                  </a:schemeClr>
                </a:solidFill>
              </a:rPr>
              <a:t>предпрофильного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 обучения с целью раннего ориентирования на выбор профессии.</a:t>
            </a:r>
          </a:p>
          <a:p>
            <a:pPr marL="342900" lvl="0" indent="-342900">
              <a:buFont typeface="+mj-lt"/>
              <a:buAutoNum type="arabicPeriod"/>
            </a:pP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Разработка единой системы оценки подготовленности обучающихся в рамках предложенной уровневой схемы (профильная школа – колледжи – вузы - центр повышения квалификации и переподготовки кадров).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059832" y="692696"/>
            <a:ext cx="309634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ЗАДАЧИ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0455618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10"/>
          <p:cNvSpPr txBox="1">
            <a:spLocks noChangeArrowheads="1"/>
          </p:cNvSpPr>
          <p:nvPr/>
        </p:nvSpPr>
        <p:spPr bwMode="auto">
          <a:xfrm>
            <a:off x="0" y="214415"/>
            <a:ext cx="91439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/>
            <a:r>
              <a:rPr kumimoji="0" lang="ru-RU" sz="1800" b="1" dirty="0" smtClean="0">
                <a:solidFill>
                  <a:srgbClr val="000099"/>
                </a:solidFill>
              </a:rPr>
              <a:t> ТЕКУЩАЯ СИТУАЦИЯ</a:t>
            </a:r>
            <a:endParaRPr kumimoji="0" lang="ru-RU" sz="1800" b="1" dirty="0">
              <a:solidFill>
                <a:srgbClr val="000099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699796"/>
            <a:ext cx="9144000" cy="0"/>
          </a:xfrm>
          <a:prstGeom prst="line">
            <a:avLst/>
          </a:prstGeom>
          <a:ln w="12700">
            <a:solidFill>
              <a:srgbClr val="084A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Прямоугольник 4"/>
          <p:cNvSpPr/>
          <p:nvPr/>
        </p:nvSpPr>
        <p:spPr>
          <a:xfrm>
            <a:off x="374071" y="820573"/>
            <a:ext cx="8451274" cy="5586145"/>
          </a:xfrm>
          <a:prstGeom prst="rect">
            <a:avLst/>
          </a:prstGeom>
        </p:spPr>
        <p:txBody>
          <a:bodyPr wrap="square" numCol="1">
            <a:spAutoFit/>
          </a:bodyPr>
          <a:lstStyle/>
          <a:p>
            <a:pPr lvl="0" algn="just"/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Началом становления Национальной системы квалификаций (НСК) в Казахстане является внесение изменений в Трудовой кодекс РК (февраль, 2012) и принятие НРК в сентябре 2012 г.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17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endParaRPr lang="ru-RU" sz="17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lvl="0" algn="just"/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ноябре 2012 года Казахстан презентовал национальную рамку квалификаций в Совете Европы (</a:t>
            </a:r>
            <a:r>
              <a:rPr lang="ru-RU" sz="1700" b="1" dirty="0" err="1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г.Страсбург</a:t>
            </a:r>
            <a:r>
              <a:rPr lang="ru-RU" sz="1700" b="1" dirty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). </a:t>
            </a:r>
          </a:p>
          <a:p>
            <a:pPr algn="just"/>
            <a:endParaRPr lang="ru-RU" sz="17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Руководством страны была поставлена конкретная задача о необходимости придать импульс всей работе по созданию НСК, которая, по сути, является «дорожной картой», профессиональным лифтом для каждой профессии.</a:t>
            </a:r>
          </a:p>
          <a:p>
            <a:pPr algn="just"/>
            <a:endParaRPr lang="ru-RU" sz="17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Научно-методическим обеспечением становления НСК с сентября 2012 г. стал проект «Модернизация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ТиПО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 по соглашению о займе между Правительством РК и Всемирным банком в рамках компонента 1 «Профессиональные стандарты и оценка </a:t>
            </a:r>
            <a:r>
              <a:rPr lang="ru-RU" sz="1700" b="1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ТиПО</a:t>
            </a:r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». </a:t>
            </a:r>
          </a:p>
          <a:p>
            <a:pPr algn="just"/>
            <a:endParaRPr lang="ru-RU" sz="1700" b="1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НРК совместима с Европейской рамкой квалификаций по восьми уровням в масштабах страны и базируется на результатах обучения.</a:t>
            </a:r>
          </a:p>
          <a:p>
            <a:pPr algn="just"/>
            <a:r>
              <a:rPr lang="ru-RU" sz="17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июне 2013 г. Правительством Казахстана был принят План поэтапной разработки национальной системы квалификаций до 2015 г.</a:t>
            </a:r>
            <a:endParaRPr lang="ru-RU" sz="1700" b="1" dirty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334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10"/>
          <p:cNvSpPr txBox="1">
            <a:spLocks noChangeArrowheads="1"/>
          </p:cNvSpPr>
          <p:nvPr/>
        </p:nvSpPr>
        <p:spPr bwMode="auto">
          <a:xfrm>
            <a:off x="0" y="214415"/>
            <a:ext cx="91439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/>
            <a:r>
              <a:rPr kumimoji="0" lang="ru-RU" sz="1800" b="1" dirty="0" smtClean="0">
                <a:solidFill>
                  <a:srgbClr val="000099"/>
                </a:solidFill>
              </a:rPr>
              <a:t>2.  ТРУДНОСТИ И ПРОБЛЕМЫ </a:t>
            </a:r>
            <a:endParaRPr kumimoji="0" lang="ru-RU" sz="1800" b="1" dirty="0">
              <a:solidFill>
                <a:srgbClr val="000099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699796"/>
            <a:ext cx="9144000" cy="0"/>
          </a:xfrm>
          <a:prstGeom prst="line">
            <a:avLst/>
          </a:prstGeom>
          <a:ln w="12700">
            <a:solidFill>
              <a:srgbClr val="084A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5100" y="785085"/>
            <a:ext cx="8813801" cy="4739759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>
            <a:spAutoFit/>
          </a:bodyPr>
          <a:lstStyle/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Содержание дескрипторов уровней НРК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имело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обобщенное содержание, что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приводило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к различному пониманию содержания квалификационных уровней отраслевыми специалистами и другие пользователями (разработчиками ОРК, профессиональных и образовательных стандартов). Необходимо сопровождающее руководство по применению НРК. 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Трудности в определении достаточности требований отраслевого содержания в ОРК, и их сбалансированности с требованиями НРК.  Необходимость в согласованных рекомендациях, инструкциях для разработки ОРК.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Трудности в использовании дескрипторов ОРК (сложность, ответственность, самостоятельность). В результате,  размещение по уровням ОРК разрядов, категорий существующих профессий из традиционных справочников, классификаторов (ЕТКС и др.) производится большей частью на основе уровней требуемого образования по той или иной профессии без учета содержания дескрипторов уровней ОРК. 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НРК и ОРК являются документами стратегического уровня для страны и должны быть обеспечены постоянным научным, методологическим сопровождением институциональной экспертно-аналитической организации (учреждением) при министерстве труда или образования и науки. Периодическая работа над НРК и ОРК в рамках отдельных проектов сдерживает становление НСК страны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  <a:endParaRPr lang="ru-RU" sz="1600" dirty="0" smtClean="0">
              <a:solidFill>
                <a:schemeClr val="tx2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59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10"/>
          <p:cNvSpPr txBox="1">
            <a:spLocks noChangeArrowheads="1"/>
          </p:cNvSpPr>
          <p:nvPr/>
        </p:nvSpPr>
        <p:spPr bwMode="auto">
          <a:xfrm>
            <a:off x="0" y="214415"/>
            <a:ext cx="91439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/>
            <a:r>
              <a:rPr kumimoji="0" lang="ru-RU" sz="1800" b="1" dirty="0" smtClean="0">
                <a:solidFill>
                  <a:srgbClr val="000099"/>
                </a:solidFill>
              </a:rPr>
              <a:t>2.  ТРУДНОСТИ И ПРОБЛЕМЫ </a:t>
            </a:r>
            <a:endParaRPr kumimoji="0" lang="ru-RU" sz="1800" b="1" dirty="0">
              <a:solidFill>
                <a:srgbClr val="000099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699796"/>
            <a:ext cx="9144000" cy="0"/>
          </a:xfrm>
          <a:prstGeom prst="line">
            <a:avLst/>
          </a:prstGeom>
          <a:ln w="12700">
            <a:solidFill>
              <a:srgbClr val="084A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165100" y="785085"/>
            <a:ext cx="8813801" cy="4739759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>
            <a:spAutoFit/>
          </a:bodyPr>
          <a:lstStyle/>
          <a:p>
            <a:pPr marL="342900" indent="-342900">
              <a:spcAft>
                <a:spcPts val="800"/>
              </a:spcAft>
              <a:buFont typeface="+mj-lt"/>
              <a:buAutoNum type="arabicPeriod" startAt="6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Интенсивная активизация разработки ОРК 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профстандартов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«сверху» (от отраслевых министерств без регулярного экспертно-аналитического сопровождения, без организации приемлемых условий для согласования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документов) сдерживало движение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«снизу» процесса становления НРК – участие предприятий, объединений работодателей, специалистов отраслей, что прямо отражается на качестве содержания ОРК и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профстандартов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 startAt="6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 составлении ОРК используются в полном объеме уровни и содержание требований НРК с минимальным внесением особенностей, связанных с отраслью. В результате отдельные ОРК представляют формальные документы.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 startAt="6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При разработке ПС реализуются два подхода. Первый связан со простым переносом численных значений разрядов и категорий из существующих справочников и классификаторов профессий, должностей. Второй – уровни квалификации профессии определяется на основе формального образования, т.е. специалисту с уровнем образования </a:t>
            </a:r>
            <a:r>
              <a:rPr lang="ru-RU" sz="1600" dirty="0" err="1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ТиПО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отводятся 3-5 уровни НРК или ОРК, а специалисту с высшим образованием 5-8 уровни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.</a:t>
            </a:r>
          </a:p>
          <a:p>
            <a:pPr marL="342900" indent="-342900">
              <a:spcAft>
                <a:spcPts val="800"/>
              </a:spcAft>
              <a:buFont typeface="+mj-lt"/>
              <a:buAutoNum type="arabicPeriod" startAt="6"/>
            </a:pP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 настоящего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времени уровни НРК и ОРК не указываются и не используются при систематизации и обновлении классификаторов и справочников профессий, занятий, специальностей и должностей.</a:t>
            </a:r>
          </a:p>
        </p:txBody>
      </p:sp>
    </p:spTree>
    <p:extLst>
      <p:ext uri="{BB962C8B-B14F-4D97-AF65-F5344CB8AC3E}">
        <p14:creationId xmlns:p14="http://schemas.microsoft.com/office/powerpoint/2010/main" val="1241334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Овал 141"/>
          <p:cNvSpPr/>
          <p:nvPr/>
        </p:nvSpPr>
        <p:spPr>
          <a:xfrm>
            <a:off x="3239185" y="3036766"/>
            <a:ext cx="2665630" cy="784469"/>
          </a:xfrm>
          <a:prstGeom prst="ellipse">
            <a:avLst/>
          </a:prstGeom>
          <a:solidFill>
            <a:srgbClr val="F3FFFF"/>
          </a:solidFill>
          <a:ln w="19050">
            <a:solidFill>
              <a:srgbClr val="0000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Национальная рамка квалификаций Казахстана</a:t>
            </a:r>
          </a:p>
        </p:txBody>
      </p:sp>
      <p:cxnSp>
        <p:nvCxnSpPr>
          <p:cNvPr id="5" name="Скругленная соединительная линия 82"/>
          <p:cNvCxnSpPr>
            <a:stCxn id="9" idx="3"/>
            <a:endCxn id="142" idx="0"/>
          </p:cNvCxnSpPr>
          <p:nvPr/>
        </p:nvCxnSpPr>
        <p:spPr>
          <a:xfrm>
            <a:off x="3581400" y="2440633"/>
            <a:ext cx="990600" cy="596133"/>
          </a:xfrm>
          <a:prstGeom prst="curvedConnector2">
            <a:avLst/>
          </a:prstGeom>
          <a:ln w="9525">
            <a:solidFill>
              <a:srgbClr val="000099"/>
            </a:solidFill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5156200" y="1866900"/>
            <a:ext cx="1397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Структура и содержание НРК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37200" y="4419600"/>
            <a:ext cx="18161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новой редакции НРК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714500" y="4165600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Использование НРК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1371600" y="2209800"/>
            <a:ext cx="2209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2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Рабочий орган - Центр Болонского процесса МОН</a:t>
            </a:r>
          </a:p>
        </p:txBody>
      </p:sp>
      <p:cxnSp>
        <p:nvCxnSpPr>
          <p:cNvPr id="10" name="Скругленная соединительная линия 82"/>
          <p:cNvCxnSpPr>
            <a:stCxn id="6" idx="1"/>
            <a:endCxn id="142" idx="0"/>
          </p:cNvCxnSpPr>
          <p:nvPr/>
        </p:nvCxnSpPr>
        <p:spPr>
          <a:xfrm rot="10800000" flipV="1">
            <a:off x="4572000" y="2097732"/>
            <a:ext cx="584200" cy="939033"/>
          </a:xfrm>
          <a:prstGeom prst="curvedConnector2">
            <a:avLst/>
          </a:prstGeom>
          <a:ln w="9525">
            <a:solidFill>
              <a:srgbClr val="000099"/>
            </a:solidFill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Скругленная соединительная линия 82"/>
          <p:cNvCxnSpPr>
            <a:stCxn id="7" idx="1"/>
            <a:endCxn id="142" idx="4"/>
          </p:cNvCxnSpPr>
          <p:nvPr/>
        </p:nvCxnSpPr>
        <p:spPr>
          <a:xfrm rot="10800000">
            <a:off x="4572000" y="3821235"/>
            <a:ext cx="965200" cy="829198"/>
          </a:xfrm>
          <a:prstGeom prst="curvedConnector2">
            <a:avLst/>
          </a:prstGeom>
          <a:ln w="9525">
            <a:solidFill>
              <a:srgbClr val="000099"/>
            </a:solidFill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Скругленная соединительная линия 82"/>
          <p:cNvCxnSpPr>
            <a:stCxn id="8" idx="3"/>
            <a:endCxn id="142" idx="4"/>
          </p:cNvCxnSpPr>
          <p:nvPr/>
        </p:nvCxnSpPr>
        <p:spPr>
          <a:xfrm flipV="1">
            <a:off x="3543300" y="3821235"/>
            <a:ext cx="1028700" cy="482865"/>
          </a:xfrm>
          <a:prstGeom prst="curvedConnector2">
            <a:avLst/>
          </a:prstGeom>
          <a:ln w="9525">
            <a:solidFill>
              <a:srgbClr val="000099"/>
            </a:solidFill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6489700" y="2413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Анализ использования, сопровождения и обновления</a:t>
            </a:r>
          </a:p>
        </p:txBody>
      </p:sp>
      <p:cxnSp>
        <p:nvCxnSpPr>
          <p:cNvPr id="30" name="Скругленная соединительная линия 82"/>
          <p:cNvCxnSpPr>
            <a:stCxn id="24" idx="1"/>
            <a:endCxn id="142" idx="7"/>
          </p:cNvCxnSpPr>
          <p:nvPr/>
        </p:nvCxnSpPr>
        <p:spPr>
          <a:xfrm rot="10800000" flipV="1">
            <a:off x="5514442" y="2736165"/>
            <a:ext cx="975258" cy="415483"/>
          </a:xfrm>
          <a:prstGeom prst="curvedConnector2">
            <a:avLst/>
          </a:prstGeom>
          <a:ln w="9525">
            <a:solidFill>
              <a:srgbClr val="000099"/>
            </a:solidFill>
            <a:head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230257" y="570593"/>
            <a:ext cx="1934028" cy="24622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знаниям</a:t>
            </a:r>
          </a:p>
        </p:txBody>
      </p:sp>
      <p:cxnSp>
        <p:nvCxnSpPr>
          <p:cNvPr id="48" name="Скругленная соединительная линия 82"/>
          <p:cNvCxnSpPr>
            <a:stCxn id="6" idx="0"/>
            <a:endCxn id="47" idx="1"/>
          </p:cNvCxnSpPr>
          <p:nvPr/>
        </p:nvCxnSpPr>
        <p:spPr>
          <a:xfrm rot="5400000" flipH="1" flipV="1">
            <a:off x="5455880" y="1092524"/>
            <a:ext cx="1173196" cy="375557"/>
          </a:xfrm>
          <a:prstGeom prst="curvedConnector2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TextBox 48"/>
          <p:cNvSpPr txBox="1"/>
          <p:nvPr/>
        </p:nvSpPr>
        <p:spPr>
          <a:xfrm>
            <a:off x="6230256" y="811893"/>
            <a:ext cx="2304143" cy="24622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умениям, навыкам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6230256" y="1084943"/>
            <a:ext cx="2304143" cy="24622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Требования к компетенциям</a:t>
            </a:r>
          </a:p>
        </p:txBody>
      </p:sp>
      <p:sp>
        <p:nvSpPr>
          <p:cNvPr id="51" name="TextBox 50"/>
          <p:cNvSpPr txBox="1"/>
          <p:nvPr/>
        </p:nvSpPr>
        <p:spPr>
          <a:xfrm>
            <a:off x="6300106" y="1351643"/>
            <a:ext cx="1113519" cy="246221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1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Пути достижения</a:t>
            </a:r>
          </a:p>
        </p:txBody>
      </p:sp>
      <p:cxnSp>
        <p:nvCxnSpPr>
          <p:cNvPr id="52" name="Скругленная соединительная линия 82"/>
          <p:cNvCxnSpPr>
            <a:stCxn id="6" idx="0"/>
            <a:endCxn id="49" idx="1"/>
          </p:cNvCxnSpPr>
          <p:nvPr/>
        </p:nvCxnSpPr>
        <p:spPr>
          <a:xfrm rot="5400000" flipH="1" flipV="1">
            <a:off x="5576530" y="1213174"/>
            <a:ext cx="931896" cy="375556"/>
          </a:xfrm>
          <a:prstGeom prst="curvedConnector2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Скругленная соединительная линия 82"/>
          <p:cNvCxnSpPr>
            <a:stCxn id="6" idx="0"/>
            <a:endCxn id="50" idx="1"/>
          </p:cNvCxnSpPr>
          <p:nvPr/>
        </p:nvCxnSpPr>
        <p:spPr>
          <a:xfrm rot="5400000" flipH="1" flipV="1">
            <a:off x="5713055" y="1349699"/>
            <a:ext cx="658846" cy="375556"/>
          </a:xfrm>
          <a:prstGeom prst="curvedConnector2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Скругленная соединительная линия 82"/>
          <p:cNvCxnSpPr>
            <a:stCxn id="6" idx="0"/>
            <a:endCxn id="51" idx="1"/>
          </p:cNvCxnSpPr>
          <p:nvPr/>
        </p:nvCxnSpPr>
        <p:spPr>
          <a:xfrm rot="5400000" flipH="1" flipV="1">
            <a:off x="5881330" y="1448124"/>
            <a:ext cx="392146" cy="445406"/>
          </a:xfrm>
          <a:prstGeom prst="curvedConnector2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0" y="609601"/>
            <a:ext cx="192314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Подготовка Отчета о процедурах сопоставления и привязки НРК к ЕРК</a:t>
            </a:r>
          </a:p>
        </p:txBody>
      </p:sp>
      <p:cxnSp>
        <p:nvCxnSpPr>
          <p:cNvPr id="71" name="Скругленная соединительная линия 82"/>
          <p:cNvCxnSpPr>
            <a:stCxn id="9" idx="0"/>
            <a:endCxn id="70" idx="3"/>
          </p:cNvCxnSpPr>
          <p:nvPr/>
        </p:nvCxnSpPr>
        <p:spPr>
          <a:xfrm rot="16200000" flipV="1">
            <a:off x="1538222" y="1271521"/>
            <a:ext cx="1323200" cy="553357"/>
          </a:xfrm>
          <a:prstGeom prst="curvedConnector2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TextBox 92"/>
          <p:cNvSpPr txBox="1"/>
          <p:nvPr/>
        </p:nvSpPr>
        <p:spPr>
          <a:xfrm>
            <a:off x="355600" y="1181101"/>
            <a:ext cx="156754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Разработка правил использования НРК</a:t>
            </a:r>
          </a:p>
        </p:txBody>
      </p:sp>
      <p:cxnSp>
        <p:nvCxnSpPr>
          <p:cNvPr id="94" name="Скругленная соединительная линия 82"/>
          <p:cNvCxnSpPr>
            <a:stCxn id="9" idx="0"/>
            <a:endCxn id="93" idx="3"/>
          </p:cNvCxnSpPr>
          <p:nvPr/>
        </p:nvCxnSpPr>
        <p:spPr>
          <a:xfrm rot="16200000" flipV="1">
            <a:off x="1785500" y="1518799"/>
            <a:ext cx="828644" cy="553357"/>
          </a:xfrm>
          <a:prstGeom prst="curvedConnector2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165100" y="4864101"/>
            <a:ext cx="1930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ru-RU" sz="1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Включение уровня НРК в документы об образовании</a:t>
            </a:r>
          </a:p>
        </p:txBody>
      </p:sp>
      <p:cxnSp>
        <p:nvCxnSpPr>
          <p:cNvPr id="101" name="Скругленная соединительная линия 82"/>
          <p:cNvCxnSpPr>
            <a:stCxn id="100" idx="3"/>
            <a:endCxn id="8" idx="2"/>
          </p:cNvCxnSpPr>
          <p:nvPr/>
        </p:nvCxnSpPr>
        <p:spPr>
          <a:xfrm flipV="1">
            <a:off x="2095500" y="4442599"/>
            <a:ext cx="533400" cy="621557"/>
          </a:xfrm>
          <a:prstGeom prst="curvedConnector2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TextBox 106"/>
          <p:cNvSpPr txBox="1"/>
          <p:nvPr/>
        </p:nvSpPr>
        <p:spPr>
          <a:xfrm>
            <a:off x="7714569" y="1300843"/>
            <a:ext cx="799194" cy="215444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8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формальный</a:t>
            </a:r>
          </a:p>
        </p:txBody>
      </p:sp>
      <p:sp>
        <p:nvSpPr>
          <p:cNvPr id="108" name="TextBox 107"/>
          <p:cNvSpPr txBox="1"/>
          <p:nvPr/>
        </p:nvSpPr>
        <p:spPr>
          <a:xfrm>
            <a:off x="7714569" y="1462768"/>
            <a:ext cx="1040493" cy="215444"/>
          </a:xfrm>
          <a:prstGeom prst="rect">
            <a:avLst/>
          </a:prstGeom>
          <a:noFill/>
        </p:spPr>
        <p:txBody>
          <a:bodyPr wrap="square" lIns="36000" rIns="36000" rtlCol="0">
            <a:spAutoFit/>
          </a:bodyPr>
          <a:lstStyle/>
          <a:p>
            <a:r>
              <a:rPr lang="ru-RU" sz="8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неформальный</a:t>
            </a:r>
          </a:p>
        </p:txBody>
      </p:sp>
      <p:cxnSp>
        <p:nvCxnSpPr>
          <p:cNvPr id="124" name="Прямая соединительная линия 123"/>
          <p:cNvCxnSpPr>
            <a:stCxn id="51" idx="3"/>
            <a:endCxn id="107" idx="1"/>
          </p:cNvCxnSpPr>
          <p:nvPr/>
        </p:nvCxnSpPr>
        <p:spPr>
          <a:xfrm flipV="1">
            <a:off x="7413625" y="1408565"/>
            <a:ext cx="300944" cy="66189"/>
          </a:xfrm>
          <a:prstGeom prst="line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Прямая соединительная линия 124"/>
          <p:cNvCxnSpPr>
            <a:stCxn id="51" idx="3"/>
            <a:endCxn id="108" idx="1"/>
          </p:cNvCxnSpPr>
          <p:nvPr/>
        </p:nvCxnSpPr>
        <p:spPr>
          <a:xfrm>
            <a:off x="7413625" y="1474754"/>
            <a:ext cx="300944" cy="95736"/>
          </a:xfrm>
          <a:prstGeom prst="line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TextBox 157"/>
          <p:cNvSpPr txBox="1"/>
          <p:nvPr/>
        </p:nvSpPr>
        <p:spPr>
          <a:xfrm>
            <a:off x="7112000" y="5571673"/>
            <a:ext cx="1828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>
                <a:solidFill>
                  <a:srgbClr val="00009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Утверждение на Республиканской комиссии</a:t>
            </a:r>
          </a:p>
        </p:txBody>
      </p:sp>
      <p:cxnSp>
        <p:nvCxnSpPr>
          <p:cNvPr id="159" name="Скругленная соединительная линия 82"/>
          <p:cNvCxnSpPr>
            <a:stCxn id="7" idx="2"/>
            <a:endCxn id="158" idx="1"/>
          </p:cNvCxnSpPr>
          <p:nvPr/>
        </p:nvCxnSpPr>
        <p:spPr>
          <a:xfrm rot="16200000" flipH="1">
            <a:off x="6333394" y="4993121"/>
            <a:ext cx="890463" cy="666750"/>
          </a:xfrm>
          <a:prstGeom prst="curvedConnector2">
            <a:avLst/>
          </a:prstGeom>
          <a:ln w="6350">
            <a:solidFill>
              <a:srgbClr val="000099"/>
            </a:solidFill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0490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1187624" y="692696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43608" y="5521"/>
            <a:ext cx="7884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ПЕРСПЕКТИВЫ РАЗВИТИЯ НСК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2843808" y="1772816"/>
            <a:ext cx="3096344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НСК</a:t>
            </a:r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5496" y="3140968"/>
            <a:ext cx="2736304" cy="646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РЕЕСТР КВАЛИФИКАЦИЙ</a:t>
            </a:r>
          </a:p>
          <a:p>
            <a:pPr algn="ctr"/>
            <a:endParaRPr lang="ru-RU" b="1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43808" y="3140968"/>
            <a:ext cx="3096344" cy="646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РЕЕСТР ОБРАЗОВАТЕЛЬНЫХ ПРОГРАММ</a:t>
            </a:r>
            <a:endParaRPr lang="ru-RU" b="1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6012160" y="3140968"/>
            <a:ext cx="3096344" cy="646331"/>
          </a:xfrm>
          <a:prstGeom prst="rect">
            <a:avLst/>
          </a:prstGeom>
          <a:noFill/>
          <a:ln>
            <a:solidFill>
              <a:schemeClr val="tx2">
                <a:lumMod val="75000"/>
              </a:schemeClr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/>
              <a:t>КЛАССИФИКАТОР ЗАНЯТИЙ</a:t>
            </a:r>
          </a:p>
          <a:p>
            <a:pPr algn="ctr"/>
            <a:endParaRPr lang="ru-RU" b="1" dirty="0"/>
          </a:p>
        </p:txBody>
      </p:sp>
      <p:cxnSp>
        <p:nvCxnSpPr>
          <p:cNvPr id="6" name="Прямая со стрелкой 5"/>
          <p:cNvCxnSpPr>
            <a:endCxn id="7" idx="0"/>
          </p:cNvCxnSpPr>
          <p:nvPr/>
        </p:nvCxnSpPr>
        <p:spPr>
          <a:xfrm flipH="1">
            <a:off x="1403648" y="2132856"/>
            <a:ext cx="1484221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endCxn id="10" idx="0"/>
          </p:cNvCxnSpPr>
          <p:nvPr/>
        </p:nvCxnSpPr>
        <p:spPr>
          <a:xfrm>
            <a:off x="5912205" y="2132856"/>
            <a:ext cx="1648127" cy="100811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stCxn id="8" idx="2"/>
            <a:endCxn id="9" idx="0"/>
          </p:cNvCxnSpPr>
          <p:nvPr/>
        </p:nvCxnSpPr>
        <p:spPr>
          <a:xfrm>
            <a:off x="4391980" y="2142148"/>
            <a:ext cx="0" cy="9988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9532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1187624" y="692696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43608" y="5521"/>
            <a:ext cx="7884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ПЕРСПЕКТИВЫ РАЗВИТИЯ НСК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980728"/>
            <a:ext cx="9130432" cy="6193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Разработать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концепцию, стратегию 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совершенствования НСК Казахстана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на 2017-2020 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гг.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оздать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координирующий орган Национальной системы квалификаций 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Казахстана.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Переориентировать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функцию Национального Совета по подготовке профессионально-технических кадров со сферы образования на Национальную систему квалификаций, с переименованием в Национальный совет развития профессиональных </a:t>
            </a: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квалификаций.</a:t>
            </a:r>
          </a:p>
          <a:p>
            <a:pPr marL="34290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Разработать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механизмы улучшения функционирования системы советов (отраслевых, региональных) по </a:t>
            </a:r>
            <a:r>
              <a:rPr lang="ru-RU" sz="2300" dirty="0" err="1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ТиПО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и переориентации их с вопросов системы образования на вопросы системы квалификаций по отраслям экономики. </a:t>
            </a:r>
            <a:b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r>
              <a:rPr lang="ru-RU" sz="23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</a:t>
            </a:r>
            <a: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/>
            </a:r>
            <a:br>
              <a:rPr lang="ru-RU" sz="2300" dirty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</a:br>
            <a:endParaRPr lang="ru-RU" sz="23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628254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1187624" y="692696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43608" y="5521"/>
            <a:ext cx="7884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ПЕРСПЕКТИВЫ РАЗВИТИЯ НСК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257" y="980728"/>
            <a:ext cx="8964488" cy="51244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Инициировать и поддерживать составление отраслевых справочников квалификаций в формате «общая квалификация – частная квалификация».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Разработать механизм краткосрочного освоения и признания отдельных квалификаций (частичных квалификаций) на рабочем месте производственных предприятий.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Определить обязательное включение всех органов по сертификации специалистов и подтверждения квалификации специалистов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вРеестр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сертификационных центров НПП РК «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Атамекен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».</a:t>
            </a: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Wingdings" pitchFamily="2" charset="2"/>
              <a:buChar char="ü"/>
            </a:pP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Согласовать и внести дополнения в порядок заполнения дипломов </a:t>
            </a:r>
            <a:r>
              <a:rPr lang="ru-RU" sz="2200" dirty="0" err="1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ТиПО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  <a:latin typeface="Times New Roman"/>
                <a:ea typeface="Calibri"/>
                <a:cs typeface="Times New Roman"/>
              </a:rPr>
              <a:t> и ВПО, свидетельствах соответствующий освоенной квалификации уровень Национальной рамки квалификаций.</a:t>
            </a:r>
            <a:endParaRPr lang="ru-RU" sz="2200" dirty="0">
              <a:solidFill>
                <a:schemeClr val="tx2">
                  <a:lumMod val="75000"/>
                </a:schemeClr>
              </a:solidFill>
              <a:ea typeface="Calibri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8313193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Прямая соединительная линия 1"/>
          <p:cNvCxnSpPr/>
          <p:nvPr/>
        </p:nvCxnSpPr>
        <p:spPr>
          <a:xfrm>
            <a:off x="1187624" y="692696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Прямоугольник 10"/>
          <p:cNvSpPr/>
          <p:nvPr/>
        </p:nvSpPr>
        <p:spPr>
          <a:xfrm>
            <a:off x="1043608" y="5521"/>
            <a:ext cx="78843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 algn="ctr"/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ПЕРСПЕКТИВЫ РАЗВИТИЯ НСК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69257" y="980728"/>
            <a:ext cx="89644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Вовлечение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заинтересованных сторон в развитие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НСК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Единый информационный центр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по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НРК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Признание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неформальных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квалификаций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Совершенствование пятого уровня НРК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Единая </a:t>
            </a: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типология 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>квалификаций страны </a:t>
            </a: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Независимая сертификация</a:t>
            </a:r>
          </a:p>
          <a:p>
            <a:pPr marL="457200" indent="-457200" algn="just">
              <a:buFont typeface="+mj-lt"/>
              <a:buAutoNum type="arabicPeriod"/>
            </a:pPr>
            <a:endParaRPr lang="ru-RU" sz="2400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ru-RU" sz="2400" dirty="0" smtClean="0">
                <a:solidFill>
                  <a:schemeClr val="tx2">
                    <a:lumMod val="75000"/>
                  </a:schemeClr>
                </a:solidFill>
              </a:rPr>
              <a:t>Реализация стратегии обучения в течении всей жизни</a:t>
            </a:r>
          </a:p>
          <a:p>
            <a:pPr marL="457200" indent="-457200">
              <a:buFont typeface="+mj-lt"/>
              <a:buAutoNum type="arabicPeriod"/>
            </a:pPr>
            <a:endParaRPr lang="ru-RU" sz="24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8874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7172" y="2534092"/>
            <a:ext cx="9144000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 fontAlgn="base"/>
            <a:endParaRPr lang="ru-RU" sz="2400" b="1" dirty="0" smtClean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 algn="ctr" fontAlgn="base"/>
            <a:endParaRPr lang="ru-RU" sz="2400" b="1" dirty="0">
              <a:solidFill>
                <a:schemeClr val="tx2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5888" y="2205038"/>
            <a:ext cx="8931275" cy="1433512"/>
          </a:xfrm>
          <a:ln w="19050"/>
        </p:spPr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БЛАГОДАРЮ ЗА ВНИМАНИЕ!</a:t>
            </a:r>
            <a:endParaRPr lang="ru-RU" sz="2400" b="1" dirty="0">
              <a:solidFill>
                <a:schemeClr val="tx2">
                  <a:lumMod val="75000"/>
                </a:schemeClr>
              </a:solidFill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8532813" y="6381750"/>
            <a:ext cx="441325" cy="365125"/>
          </a:xfrm>
        </p:spPr>
        <p:txBody>
          <a:bodyPr/>
          <a:lstStyle/>
          <a:p>
            <a:pPr>
              <a:defRPr/>
            </a:pPr>
            <a:fld id="{0C97047A-2E1F-4384-96D7-2EAACB079BBD}" type="slidenum">
              <a:rPr lang="ru-RU" sz="1600"/>
              <a:pPr>
                <a:defRPr/>
              </a:pPr>
              <a:t>37</a:t>
            </a:fld>
            <a:endParaRPr lang="ru-RU" sz="1600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0" y="242088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/>
        </p:nvCxnSpPr>
        <p:spPr>
          <a:xfrm>
            <a:off x="27172" y="3501008"/>
            <a:ext cx="9144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751298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Заголовок 1"/>
          <p:cNvSpPr>
            <a:spLocks/>
          </p:cNvSpPr>
          <p:nvPr/>
        </p:nvSpPr>
        <p:spPr bwMode="auto">
          <a:xfrm>
            <a:off x="1835696" y="188640"/>
            <a:ext cx="558011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3200" b="1" dirty="0">
              <a:solidFill>
                <a:srgbClr val="376092"/>
              </a:solidFill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987824" y="73824"/>
            <a:ext cx="5904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НРК , ОРК, ПС: текущее состояние</a:t>
            </a:r>
            <a:endParaRPr lang="ru-RU" sz="2000" b="1" i="1" dirty="0">
              <a:solidFill>
                <a:srgbClr val="4F81BD">
                  <a:lumMod val="75000"/>
                </a:srgb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7125" y="2872054"/>
            <a:ext cx="88502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ППРК</a:t>
            </a:r>
            <a:endParaRPr lang="ru-RU" dirty="0">
              <a:solidFill>
                <a:prstClr val="black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204115" y="1340768"/>
            <a:ext cx="8843272" cy="307776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endParaRPr lang="ru-RU" b="1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 марта 2016 года принята обновленная Национальная рамка квалификаций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b="1" dirty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Разработано и утверждено 20 ОРК</a:t>
            </a:r>
          </a:p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b="1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0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Разработано и утверждено </a:t>
            </a:r>
            <a:r>
              <a:rPr lang="ru-RU" sz="20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 ПС</a:t>
            </a:r>
          </a:p>
          <a:p>
            <a: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ru-RU" sz="2000" dirty="0" smtClean="0">
              <a:solidFill>
                <a:schemeClr val="tx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sz="16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5693145"/>
              </p:ext>
            </p:extLst>
          </p:nvPr>
        </p:nvGraphicFramePr>
        <p:xfrm>
          <a:off x="178692" y="3645024"/>
          <a:ext cx="8713788" cy="2796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244"/>
                <a:gridCol w="1697972"/>
                <a:gridCol w="1326364"/>
                <a:gridCol w="2613208"/>
              </a:tblGrid>
              <a:tr h="64807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Разработано ПС 2012-2015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гг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ВСЕГО 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счет РБ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счет Проекта ВБ 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«Модернизация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ТиПО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2164">
                <a:tc>
                  <a:txBody>
                    <a:bodyPr/>
                    <a:lstStyle/>
                    <a:p>
                      <a:r>
                        <a:rPr lang="ru-RU" sz="15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- разработано</a:t>
                      </a:r>
                      <a:endParaRPr lang="ru-RU" sz="15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449</a:t>
                      </a:r>
                      <a:endParaRPr lang="ru-RU" sz="15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5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302</a:t>
                      </a:r>
                      <a:endParaRPr lang="ru-RU" sz="15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ru-RU" sz="15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2164"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утверждено </a:t>
                      </a:r>
                      <a:endParaRPr lang="ru-RU" sz="15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183</a:t>
                      </a:r>
                      <a:endParaRPr lang="ru-RU" sz="15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132</a:t>
                      </a:r>
                      <a:endParaRPr lang="ru-RU" sz="15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</a:t>
                      </a:r>
                      <a:endParaRPr lang="ru-RU" sz="15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2877">
                <a:tc>
                  <a:txBody>
                    <a:bodyPr/>
                    <a:lstStyle/>
                    <a:p>
                      <a:pPr algn="r"/>
                      <a:r>
                        <a:rPr lang="ru-RU" sz="1500" b="1" i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в том числе:                2013</a:t>
                      </a:r>
                      <a:endParaRPr lang="ru-RU" sz="1500" b="1" i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</a:t>
                      </a:r>
                      <a:endParaRPr lang="ru-RU" sz="15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</a:t>
                      </a:r>
                      <a:endParaRPr lang="ru-RU" sz="15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</a:t>
                      </a:r>
                      <a:endParaRPr lang="ru-RU" sz="15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590">
                <a:tc>
                  <a:txBody>
                    <a:bodyPr/>
                    <a:lstStyle/>
                    <a:p>
                      <a:pPr algn="r"/>
                      <a:r>
                        <a:rPr lang="ru-RU" sz="1500" b="1" i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2014 </a:t>
                      </a:r>
                      <a:endParaRPr lang="ru-RU" sz="1500" b="1" i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130</a:t>
                      </a:r>
                      <a:endParaRPr lang="ru-RU" sz="15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</a:t>
                      </a:r>
                      <a:endParaRPr lang="ru-RU" sz="15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  <a:endParaRPr lang="ru-RU" sz="15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590">
                <a:tc>
                  <a:txBody>
                    <a:bodyPr/>
                    <a:lstStyle/>
                    <a:p>
                      <a:pPr algn="r"/>
                      <a:r>
                        <a:rPr lang="ru-RU" sz="1500" b="1" i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ru-RU" sz="1500" b="1" i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endParaRPr lang="ru-RU" sz="15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endParaRPr lang="ru-RU" sz="15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5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174">
                <a:tc>
                  <a:txBody>
                    <a:bodyPr/>
                    <a:lstStyle/>
                    <a:p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согласовано с МЗСР РК, МИР РК, МНЭ РК, МЭ РК,</a:t>
                      </a:r>
                      <a:r>
                        <a:rPr lang="ru-RU" sz="1500" b="1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МСХ РК</a:t>
                      </a:r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5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215</a:t>
                      </a:r>
                      <a:endParaRPr lang="ru-RU" sz="15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119</a:t>
                      </a:r>
                      <a:endParaRPr lang="ru-RU" sz="15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5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 (45 переработаны по новой методике)</a:t>
                      </a:r>
                      <a:endParaRPr lang="ru-RU" sz="15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89274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Номер слайда 1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Calibri" pitchFamily="34" charset="0"/>
              </a:defRPr>
            </a:lvl1pPr>
            <a:lvl2pPr>
              <a:defRPr sz="2800">
                <a:solidFill>
                  <a:schemeClr val="tx1"/>
                </a:solidFill>
                <a:latin typeface="Calibri" pitchFamily="34" charset="0"/>
              </a:defRPr>
            </a:lvl2pPr>
            <a:lvl3pPr>
              <a:defRPr sz="2400">
                <a:solidFill>
                  <a:schemeClr val="tx1"/>
                </a:solidFill>
                <a:latin typeface="Calibri" pitchFamily="34" charset="0"/>
              </a:defRPr>
            </a:lvl3pPr>
            <a:lvl4pPr>
              <a:defRPr sz="2000">
                <a:solidFill>
                  <a:schemeClr val="tx1"/>
                </a:solidFill>
                <a:latin typeface="Calibri" pitchFamily="34" charset="0"/>
              </a:defRPr>
            </a:lvl4pPr>
            <a:lvl5pPr>
              <a:defRPr sz="2000">
                <a:solidFill>
                  <a:schemeClr val="tx1"/>
                </a:solidFill>
                <a:latin typeface="Calibri" pitchFamily="34" charset="0"/>
              </a:defRPr>
            </a:lvl5pPr>
            <a:lvl6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6pPr>
            <a:lvl7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7pPr>
            <a:lvl8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8pPr>
            <a:lvl9pPr eaLnBrk="0" fontAlgn="base" hangingPunct="0"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fld id="{326AE8B0-9300-474D-A281-0CC54275FC8E}" type="slidenum">
              <a:rPr lang="ru-RU" altLang="ru-RU" sz="1200" smtClean="0">
                <a:solidFill>
                  <a:srgbClr val="898989"/>
                </a:solidFill>
              </a:rPr>
              <a:pPr/>
              <a:t>5</a:t>
            </a:fld>
            <a:endParaRPr lang="ru-RU" altLang="ru-RU" sz="1200" smtClean="0">
              <a:solidFill>
                <a:srgbClr val="898989"/>
              </a:solidFill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1403648" y="44450"/>
            <a:ext cx="7343477" cy="273050"/>
          </a:xfrm>
          <a:prstGeom prst="rect">
            <a:avLst/>
          </a:prstGeom>
        </p:spPr>
        <p:txBody>
          <a:bodyPr lIns="65306" tIns="32653" rIns="65306" bIns="32653"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ru-RU" sz="2000" b="1" i="1" dirty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ea typeface="+mn-ea"/>
                <a:cs typeface="Arial" pitchFamily="34" charset="0"/>
              </a:rPr>
              <a:t>ТЕКУЩАЯ СИТУАЦИЯ ПО РАЗРАБОТКЕ ПРОФЕССИОНАЛЬНЫХ СТАНДАРТОВ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107504" y="908720"/>
            <a:ext cx="8712968" cy="280076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altLang="ru-RU" sz="1600" b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Основание для разработки </a:t>
            </a:r>
            <a:r>
              <a:rPr lang="ru-RU" altLang="ru-RU" sz="1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ПС: </a:t>
            </a:r>
            <a:endParaRPr lang="ru-RU" altLang="ru-RU" sz="16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ПП РК «Об утверждении распределения и правил  использования средств  на разработку профессиональных  стандартов на 2013, 2014, 2015 </a:t>
            </a:r>
            <a:r>
              <a:rPr lang="ru-RU" sz="1600" b="1" dirty="0" err="1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гг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» 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(ППРК от 29 апреля 2013 года № 406, от 4 апреля 22014 года № 323, от 23 апреля 2015 года № 257)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изменена структура 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и Правила разработки, пересмотра, апробации и применения ПС (Приказ МТСЗ РК № 308-</a:t>
            </a:r>
            <a:r>
              <a:rPr lang="kk-KZ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ө от 30 июня 2014)</a:t>
            </a:r>
          </a:p>
          <a:p>
            <a:pPr marL="285750" indent="-285750" algn="just" eaLnBrk="1" fontAlgn="auto" hangingPunct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  <a:defRPr/>
            </a:pPr>
            <a:r>
              <a:rPr lang="kk-KZ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С</a:t>
            </a:r>
            <a:r>
              <a:rPr lang="ru-RU" sz="1600" b="1" dirty="0" smtClean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1 января 2016 года разработку ПС 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производят объединения работодателей,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утверждает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ru-RU" sz="16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НПП РК 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в установленном уполномоченным государственным органом по труду порядке (статья 117 </a:t>
            </a:r>
            <a:r>
              <a:rPr lang="kk-KZ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Трудового кодекса  Республики Казахстан от 23 ноября 2015 года № 414-</a:t>
            </a:r>
            <a:r>
              <a:rPr lang="en-US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</a:t>
            </a:r>
            <a:r>
              <a:rPr lang="ru-RU" sz="1600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 ЗРК )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6524650"/>
              </p:ext>
            </p:extLst>
          </p:nvPr>
        </p:nvGraphicFramePr>
        <p:xfrm>
          <a:off x="107504" y="3933056"/>
          <a:ext cx="8713788" cy="25603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76244"/>
                <a:gridCol w="1656184"/>
                <a:gridCol w="1368152"/>
                <a:gridCol w="2613208"/>
              </a:tblGrid>
              <a:tr h="319947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Разработано ПС 2012-2015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гг</a:t>
                      </a:r>
                      <a:endParaRPr lang="ru-RU" sz="1400" b="1" kern="1200" dirty="0" smtClean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ВСЕГО 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счет РБ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 anchor="ctr"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за счет Проекта ВБ </a:t>
                      </a:r>
                    </a:p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«Модернизация </a:t>
                      </a:r>
                      <a:r>
                        <a:rPr lang="ru-RU" sz="1400" b="1" kern="1200" dirty="0" err="1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ТиПО</a:t>
                      </a:r>
                      <a:r>
                        <a:rPr lang="ru-RU" sz="1400" b="1" kern="120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»</a:t>
                      </a:r>
                      <a:endParaRPr lang="ru-RU" sz="1400" b="1" kern="1200" dirty="0">
                        <a:solidFill>
                          <a:schemeClr val="tx1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212164">
                <a:tc>
                  <a:txBody>
                    <a:bodyPr/>
                    <a:lstStyle/>
                    <a:p>
                      <a:r>
                        <a:rPr lang="ru-RU" sz="14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- разработано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449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302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147</a:t>
                      </a:r>
                      <a:endParaRPr lang="ru-RU" sz="1400" b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</a:tr>
              <a:tr h="212164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утверждено 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183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132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51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</a:tr>
              <a:tr h="192877">
                <a:tc>
                  <a:txBody>
                    <a:bodyPr/>
                    <a:lstStyle/>
                    <a:p>
                      <a:pPr algn="r"/>
                      <a:r>
                        <a:rPr lang="ru-RU" sz="1400" b="1" i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в том числе:                2013</a:t>
                      </a:r>
                      <a:endParaRPr lang="ru-RU" sz="1400" b="1" i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46</a:t>
                      </a:r>
                      <a:endParaRPr lang="ru-RU" sz="14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19</a:t>
                      </a:r>
                      <a:endParaRPr lang="ru-RU" sz="14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27</a:t>
                      </a:r>
                      <a:endParaRPr lang="ru-RU" sz="14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590">
                <a:tc>
                  <a:txBody>
                    <a:bodyPr/>
                    <a:lstStyle/>
                    <a:p>
                      <a:pPr algn="r"/>
                      <a:r>
                        <a:rPr lang="ru-RU" sz="1400" b="1" i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2014 </a:t>
                      </a:r>
                      <a:endParaRPr lang="ru-RU" sz="1400" b="1" i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130</a:t>
                      </a:r>
                      <a:endParaRPr lang="ru-RU" sz="14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106</a:t>
                      </a:r>
                      <a:endParaRPr lang="ru-RU" sz="14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24</a:t>
                      </a:r>
                      <a:endParaRPr lang="ru-RU" sz="14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173590">
                <a:tc>
                  <a:txBody>
                    <a:bodyPr/>
                    <a:lstStyle/>
                    <a:p>
                      <a:pPr algn="r"/>
                      <a:r>
                        <a:rPr lang="ru-RU" sz="1400" b="1" i="1" dirty="0" smtClean="0">
                          <a:solidFill>
                            <a:schemeClr val="tx2"/>
                          </a:solidFill>
                          <a:latin typeface="Arial" pitchFamily="34" charset="0"/>
                          <a:cs typeface="Arial" pitchFamily="34" charset="0"/>
                        </a:rPr>
                        <a:t>2015</a:t>
                      </a:r>
                      <a:endParaRPr lang="ru-RU" sz="1400" b="1" i="1" dirty="0">
                        <a:solidFill>
                          <a:schemeClr val="tx2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endParaRPr lang="ru-RU" sz="14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i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7</a:t>
                      </a:r>
                      <a:endParaRPr lang="ru-RU" sz="14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endParaRPr lang="ru-RU" sz="1400" b="1" i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47174">
                <a:tc>
                  <a:txBody>
                    <a:bodyPr/>
                    <a:lstStyle/>
                    <a:p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- согласовано с МЗСР РК, МИР РК, МНЭ РК, МЭ РК,</a:t>
                      </a:r>
                      <a:r>
                        <a:rPr lang="ru-RU" sz="1400" b="1" kern="1200" baseline="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МСХ РК</a:t>
                      </a:r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215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119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1400" b="1" kern="1200" dirty="0" smtClean="0">
                          <a:solidFill>
                            <a:schemeClr val="tx2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96 (45 переработаны по новой методике)</a:t>
                      </a:r>
                      <a:endParaRPr lang="ru-RU" sz="1400" b="1" kern="1200" dirty="0">
                        <a:solidFill>
                          <a:schemeClr val="tx2"/>
                        </a:solidFill>
                        <a:latin typeface="Arial" pitchFamily="34" charset="0"/>
                        <a:ea typeface="+mn-ea"/>
                        <a:cs typeface="Arial" pitchFamily="34" charset="0"/>
                      </a:endParaRPr>
                    </a:p>
                  </a:txBody>
                  <a:tcPr marL="91441" marR="91441" marT="45724" marB="45724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1061081" y="698178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41260" y="89211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739763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Заголовок 1"/>
          <p:cNvSpPr>
            <a:spLocks/>
          </p:cNvSpPr>
          <p:nvPr/>
        </p:nvSpPr>
        <p:spPr bwMode="auto">
          <a:xfrm>
            <a:off x="1835696" y="188640"/>
            <a:ext cx="558011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3200" b="1" dirty="0">
              <a:solidFill>
                <a:srgbClr val="376092"/>
              </a:solidFill>
              <a:ea typeface="+mj-ea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1475656" y="73824"/>
            <a:ext cx="741682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       Нормативно-правовое обеспечение НРК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7125" y="2872054"/>
            <a:ext cx="88502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000000"/>
                </a:solidFill>
                <a:latin typeface="Courier New" panose="02070309020205020404" pitchFamily="49" charset="0"/>
              </a:rPr>
              <a:t>ППРК</a:t>
            </a:r>
            <a:endParaRPr lang="ru-RU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23527" y="548680"/>
            <a:ext cx="8723860" cy="615553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marL="342900" indent="-342900">
              <a:buFont typeface="Wingdings" panose="05000000000000000000" pitchFamily="2" charset="2"/>
              <a:buChar char="ü"/>
            </a:pPr>
            <a:endParaRPr lang="ru-RU" sz="2000" b="1" dirty="0" smtClean="0"/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Трудовой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Кодекс РК. </a:t>
            </a:r>
            <a:r>
              <a:rPr lang="ru-RU" sz="2200" i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Статья 117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Профессиональные стандарты и система 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квалификаций</a:t>
            </a:r>
            <a:endParaRPr lang="ru-RU" sz="2200" b="1" dirty="0">
              <a:solidFill>
                <a:schemeClr val="tx2">
                  <a:lumMod val="75000"/>
                </a:schemeClr>
              </a:solidFill>
              <a:cs typeface="Arial" panose="020B060402020202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НРК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у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тверждена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совместным приказом Министра труда и социальной защиты населения Республики Казахстан от 24 сентября 2012 года № 373 и Министра образования и науки Республики Казахстан от 28 сентября 2012 года № 444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  <a:cs typeface="Arial" panose="020B0604020202020204" pitchFamily="34" charset="0"/>
              </a:rPr>
              <a:t>.</a:t>
            </a:r>
            <a:endParaRPr lang="ru-RU" sz="2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Разработан План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поэтапной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разработки национальной системы </a:t>
            </a: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квалификаций (2013 г.)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 </a:t>
            </a:r>
            <a:endParaRPr lang="ru-RU" sz="2200" b="1" dirty="0" smtClean="0">
              <a:solidFill>
                <a:schemeClr val="tx2">
                  <a:lumMod val="75000"/>
                </a:schemeClr>
              </a:solidFill>
            </a:endParaRP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Разработаны «Методические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рекомендации по разработке отраслевых рамок квалификаций»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МТСЗН совместно с МОН от 14 июня 2013 г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.</a:t>
            </a:r>
            <a:endParaRPr lang="ru-RU" sz="2200" b="1" dirty="0">
              <a:solidFill>
                <a:schemeClr val="tx2">
                  <a:lumMod val="75000"/>
                </a:schemeClr>
              </a:solidFill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В 2014 году совместным приказом МОН РК и МТСЗН РК в национальную рамку квалификаций внесены изменения. 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sz="2200" b="1" dirty="0" smtClean="0">
                <a:solidFill>
                  <a:schemeClr val="tx2">
                    <a:lumMod val="75000"/>
                  </a:schemeClr>
                </a:solidFill>
              </a:rPr>
              <a:t>16 марта 2016 года принята обновленная Национальная рамка квалификаций</a:t>
            </a:r>
          </a:p>
          <a:p>
            <a:pPr marL="342900" lvl="0" indent="-342900">
              <a:buFont typeface="Wingdings" panose="05000000000000000000" pitchFamily="2" charset="2"/>
              <a:buChar char="ü"/>
            </a:pPr>
            <a:r>
              <a:rPr lang="ru-RU" altLang="ru-RU" sz="2200" b="1" dirty="0" smtClean="0">
                <a:solidFill>
                  <a:schemeClr val="tx2">
                    <a:lumMod val="75000"/>
                  </a:schemeClr>
                </a:solidFill>
              </a:rPr>
              <a:t>Методические </a:t>
            </a:r>
            <a:r>
              <a:rPr lang="ru-RU" altLang="ru-RU" sz="2200" b="1" dirty="0">
                <a:solidFill>
                  <a:schemeClr val="tx2">
                    <a:lumMod val="75000"/>
                  </a:schemeClr>
                </a:solidFill>
              </a:rPr>
              <a:t>рекомендации по разработке и оформлению отраслевых рамок квалификаций (2016) </a:t>
            </a:r>
          </a:p>
        </p:txBody>
      </p:sp>
    </p:spTree>
    <p:extLst>
      <p:ext uri="{BB962C8B-B14F-4D97-AF65-F5344CB8AC3E}">
        <p14:creationId xmlns:p14="http://schemas.microsoft.com/office/powerpoint/2010/main" val="40495718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6" name="Заголовок 1"/>
          <p:cNvSpPr>
            <a:spLocks/>
          </p:cNvSpPr>
          <p:nvPr/>
        </p:nvSpPr>
        <p:spPr bwMode="auto">
          <a:xfrm>
            <a:off x="1835696" y="128680"/>
            <a:ext cx="5580111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endParaRPr lang="ru-RU" sz="3200" b="1" dirty="0">
              <a:solidFill>
                <a:srgbClr val="376092"/>
              </a:solidFill>
              <a:ea typeface="+mj-ea"/>
              <a:cs typeface="Times New Roman" pitchFamily="18" charset="0"/>
            </a:endParaRPr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Прямоугольник 2"/>
          <p:cNvSpPr/>
          <p:nvPr/>
        </p:nvSpPr>
        <p:spPr>
          <a:xfrm>
            <a:off x="2987824" y="0"/>
            <a:ext cx="59046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i="1" dirty="0" smtClean="0">
                <a:solidFill>
                  <a:schemeClr val="accent1">
                    <a:lumMod val="75000"/>
                  </a:schemeClr>
                </a:solidFill>
                <a:latin typeface="Arial" pitchFamily="34" charset="0"/>
                <a:cs typeface="Arial" pitchFamily="34" charset="0"/>
              </a:rPr>
              <a:t>ТРУДОВОЙ КОДЕКС РК 2012 г. </a:t>
            </a:r>
            <a:endParaRPr lang="ru-RU" sz="2000" b="1" i="1" dirty="0">
              <a:solidFill>
                <a:schemeClr val="accent1">
                  <a:lumMod val="7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9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04115" y="1032618"/>
            <a:ext cx="8843272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endParaRPr lang="ru-RU" b="1" dirty="0"/>
          </a:p>
          <a:p>
            <a:pPr algn="just">
              <a:spcAft>
                <a:spcPts val="0"/>
              </a:spcAft>
            </a:pPr>
            <a:r>
              <a:rPr lang="ru-RU" b="1" dirty="0"/>
              <a:t>Раздел 2 Трудового Кодекса РК дополнен Главой 10-1. «НАЦИОНАЛЬНАЯ СИСТЕМА КВАЛИФИКАЦИЙ» в соответствии с Законом РК от 17.02.2012 </a:t>
            </a:r>
            <a:r>
              <a:rPr lang="ru-RU" b="1" dirty="0">
                <a:hlinkClick r:id="rId3"/>
              </a:rPr>
              <a:t>№ </a:t>
            </a:r>
            <a:r>
              <a:rPr lang="ru-RU" b="1" dirty="0" smtClean="0">
                <a:hlinkClick r:id="rId3"/>
              </a:rPr>
              <a:t>566-IV</a:t>
            </a:r>
            <a:r>
              <a:rPr lang="ru-RU" b="1" dirty="0" smtClean="0"/>
              <a:t>.</a:t>
            </a:r>
            <a:endParaRPr lang="ru-RU" b="1" dirty="0"/>
          </a:p>
          <a:p>
            <a:endParaRPr lang="ru-RU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04115" y="2777860"/>
            <a:ext cx="8843272" cy="3816429"/>
          </a:xfrm>
          <a:prstGeom prst="rect">
            <a:avLst/>
          </a:prstGeom>
          <a:ln>
            <a:solidFill>
              <a:schemeClr val="tx2">
                <a:lumMod val="40000"/>
                <a:lumOff val="60000"/>
              </a:schemeClr>
            </a:solidFill>
          </a:ln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dirty="0"/>
              <a:t>     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1)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национальная система квалификаций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– совокупность механизмов правового и институционального регулирования спроса и предложений на квалификации специалистов со стороны рынка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труда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      2)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национальная рамка квалификаций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– структурированное описание квалификационных уровней, признаваемых на рынке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труда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      3) 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отраслевые рамки квалификаций 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– структурированное описание квалификационных уровней, признаваемых в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отрасли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2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      4) </a:t>
            </a:r>
            <a:r>
              <a:rPr lang="ru-RU" sz="2200" b="1" dirty="0">
                <a:solidFill>
                  <a:schemeClr val="tx2">
                    <a:lumMod val="75000"/>
                  </a:schemeClr>
                </a:solidFill>
              </a:rPr>
              <a:t>профессиональный стандарт</a:t>
            </a:r>
            <a:r>
              <a:rPr lang="ru-RU" sz="2200" dirty="0">
                <a:solidFill>
                  <a:schemeClr val="tx2">
                    <a:lumMod val="75000"/>
                  </a:schemeClr>
                </a:solidFill>
              </a:rPr>
              <a:t> – стандарт, определяющий в конкретной области профессиональной деятельности требования к уровню квалификации и компетентности, к содержанию, качеству и условиям </a:t>
            </a:r>
            <a:r>
              <a:rPr lang="ru-RU" sz="2200" dirty="0" smtClean="0">
                <a:solidFill>
                  <a:schemeClr val="tx2">
                    <a:lumMod val="75000"/>
                  </a:schemeClr>
                </a:solidFill>
              </a:rPr>
              <a:t>труда</a:t>
            </a:r>
            <a:endParaRPr lang="ru-RU" sz="2200" dirty="0">
              <a:solidFill>
                <a:schemeClr val="tx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4667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>
            <a:off x="994994" y="476672"/>
            <a:ext cx="8149006" cy="0"/>
          </a:xfrm>
          <a:prstGeom prst="line">
            <a:avLst/>
          </a:prstGeom>
          <a:ln w="34925" cmpd="dbl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Picture 2" descr="https://encrypted-tbn3.gstatic.com/images?q=tbn:ANd9GcSu5CkQ4Ke3vTc1tP0yFBULeKB5Q1jtG0KEYr6hpxKKvO9YdWGruQ"/>
          <p:cNvPicPr>
            <a:picLocks noChangeAspect="1" noChangeArrowheads="1"/>
          </p:cNvPicPr>
          <p:nvPr/>
        </p:nvPicPr>
        <p:blipFill rotWithShape="1">
          <a:blip r:embed="rId2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08" t="15678" r="6993" b="9091"/>
          <a:stretch/>
        </p:blipFill>
        <p:spPr bwMode="auto">
          <a:xfrm>
            <a:off x="35560" y="73824"/>
            <a:ext cx="1168400" cy="6908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Прямоугольник 9"/>
          <p:cNvSpPr/>
          <p:nvPr/>
        </p:nvSpPr>
        <p:spPr>
          <a:xfrm>
            <a:off x="204115" y="748102"/>
            <a:ext cx="8843272" cy="12003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dirty="0" smtClean="0">
              <a:solidFill>
                <a:prstClr val="black"/>
              </a:solidFill>
              <a:latin typeface="Arial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  <a:latin typeface="Arial" charset="0"/>
              </a:rPr>
              <a:t>Глава 9, статья 117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b="1" dirty="0" smtClean="0">
                <a:solidFill>
                  <a:prstClr val="black"/>
                </a:solidFill>
                <a:latin typeface="Arial" charset="0"/>
              </a:rPr>
              <a:t>«Профессиональные </a:t>
            </a:r>
            <a:r>
              <a:rPr lang="ru-RU" b="1" dirty="0">
                <a:solidFill>
                  <a:prstClr val="black"/>
                </a:solidFill>
                <a:latin typeface="Arial" charset="0"/>
              </a:rPr>
              <a:t>стандарты и </a:t>
            </a:r>
            <a:r>
              <a:rPr lang="ru-RU" b="1" dirty="0" smtClean="0">
                <a:solidFill>
                  <a:prstClr val="black"/>
                </a:solidFill>
                <a:latin typeface="Arial" charset="0"/>
              </a:rPr>
              <a:t>система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 </a:t>
            </a:r>
            <a:r>
              <a:rPr lang="ru-RU" b="1" dirty="0" smtClean="0">
                <a:solidFill>
                  <a:prstClr val="black"/>
                </a:solidFill>
                <a:latin typeface="Arial" charset="0"/>
              </a:rPr>
              <a:t>квалификаций»</a:t>
            </a:r>
            <a:endParaRPr lang="ru-RU" dirty="0">
              <a:solidFill>
                <a:prstClr val="black"/>
              </a:solidFill>
              <a:latin typeface="Arial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b="1" dirty="0">
              <a:solidFill>
                <a:prstClr val="black"/>
              </a:solidFill>
              <a:latin typeface="Arial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467544" y="2492896"/>
            <a:ext cx="8064896" cy="3693319"/>
          </a:xfrm>
          <a:prstGeom prst="rect">
            <a:avLst/>
          </a:prstGeom>
          <a:ln>
            <a:solidFill>
              <a:schemeClr val="tx2">
                <a:lumMod val="20000"/>
                <a:lumOff val="80000"/>
              </a:schemeClr>
            </a:solidFill>
          </a:ln>
        </p:spPr>
        <p:txBody>
          <a:bodyPr wrap="square">
            <a:spAutoFit/>
          </a:bodyPr>
          <a:lstStyle/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497D"/>
                </a:solidFill>
                <a:latin typeface="Arial" charset="0"/>
              </a:rPr>
              <a:t>Национальная </a:t>
            </a:r>
            <a:r>
              <a:rPr lang="ru-RU" b="1" dirty="0">
                <a:solidFill>
                  <a:srgbClr val="1F497D"/>
                </a:solidFill>
                <a:latin typeface="Arial" charset="0"/>
              </a:rPr>
              <a:t>рамка квалификаций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состоит из описания для каждого квалификационного уровня общих характеристик профессиональной деятельности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dirty="0" smtClean="0">
              <a:solidFill>
                <a:prstClr val="black"/>
              </a:solidFill>
              <a:latin typeface="Arial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497D"/>
                </a:solidFill>
                <a:latin typeface="Arial" charset="0"/>
              </a:rPr>
              <a:t>Отраслевая </a:t>
            </a:r>
            <a:r>
              <a:rPr lang="ru-RU" b="1" dirty="0">
                <a:solidFill>
                  <a:srgbClr val="1F497D"/>
                </a:solidFill>
                <a:latin typeface="Arial" charset="0"/>
              </a:rPr>
              <a:t>рамка квалификаций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классифицирует в отрасли требования к квалификации специалиста по уровням в зависимости от сложности выполняемых работ и характера используемых знаний, умений и компетенции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.</a:t>
            </a: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endParaRPr lang="ru-RU" dirty="0" smtClean="0">
              <a:solidFill>
                <a:prstClr val="black"/>
              </a:solidFill>
              <a:latin typeface="Arial" charset="0"/>
            </a:endParaRPr>
          </a:p>
          <a:p>
            <a:pPr marL="285750" indent="-285750" algn="just" fontAlgn="base">
              <a:spcBef>
                <a:spcPct val="0"/>
              </a:spcBef>
              <a:spcAft>
                <a:spcPct val="0"/>
              </a:spcAft>
              <a:buFont typeface="Arial" pitchFamily="34" charset="0"/>
              <a:buChar char="•"/>
            </a:pPr>
            <a:r>
              <a:rPr lang="ru-RU" b="1" dirty="0" smtClean="0">
                <a:solidFill>
                  <a:srgbClr val="1F497D"/>
                </a:solidFill>
                <a:latin typeface="Arial" charset="0"/>
              </a:rPr>
              <a:t>Профессиональный </a:t>
            </a:r>
            <a:r>
              <a:rPr lang="ru-RU" b="1" dirty="0">
                <a:solidFill>
                  <a:srgbClr val="1F497D"/>
                </a:solidFill>
                <a:latin typeface="Arial" charset="0"/>
              </a:rPr>
              <a:t>стандарт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– стандарт, определяющий 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в конкретной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области профессиональной деятельности требования к 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уровню квалификации 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и компетентности, к содержанию, качеству </a:t>
            </a:r>
            <a:r>
              <a:rPr lang="ru-RU" dirty="0" smtClean="0">
                <a:solidFill>
                  <a:prstClr val="black"/>
                </a:solidFill>
                <a:latin typeface="Arial" charset="0"/>
              </a:rPr>
              <a:t>и условиям труда.</a:t>
            </a:r>
            <a:r>
              <a:rPr lang="ru-RU" dirty="0">
                <a:solidFill>
                  <a:prstClr val="black"/>
                </a:solidFill>
                <a:latin typeface="Arial" charset="0"/>
              </a:rPr>
              <a:t>     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994994" y="76562"/>
            <a:ext cx="782547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ru-RU" sz="2000" b="1" i="1" dirty="0">
                <a:solidFill>
                  <a:srgbClr val="4F81BD">
                    <a:lumMod val="75000"/>
                  </a:srgbClr>
                </a:solidFill>
                <a:latin typeface="Arial" pitchFamily="34" charset="0"/>
                <a:cs typeface="Arial" pitchFamily="34" charset="0"/>
              </a:rPr>
              <a:t>ТРУДОВОЙ КОДЕКС РК 2016 г. </a:t>
            </a:r>
          </a:p>
        </p:txBody>
      </p:sp>
    </p:spTree>
    <p:extLst>
      <p:ext uri="{BB962C8B-B14F-4D97-AF65-F5344CB8AC3E}">
        <p14:creationId xmlns:p14="http://schemas.microsoft.com/office/powerpoint/2010/main" val="31237122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TextBox 10"/>
          <p:cNvSpPr txBox="1">
            <a:spLocks noChangeArrowheads="1"/>
          </p:cNvSpPr>
          <p:nvPr/>
        </p:nvSpPr>
        <p:spPr bwMode="auto">
          <a:xfrm>
            <a:off x="0" y="214415"/>
            <a:ext cx="9143999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 kumimoji="1" sz="240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charset="0"/>
                <a:ea typeface="Arial" charset="0"/>
              </a:defRPr>
            </a:lvl9pPr>
          </a:lstStyle>
          <a:p>
            <a:pPr algn="ctr"/>
            <a:r>
              <a:rPr kumimoji="0" lang="ru-RU" sz="1800" b="1" dirty="0" smtClean="0">
                <a:solidFill>
                  <a:srgbClr val="000099"/>
                </a:solidFill>
              </a:rPr>
              <a:t>КЛАССИФИКАТОРЫ И СПРАВОЧНИКИ</a:t>
            </a:r>
            <a:endParaRPr kumimoji="0" lang="ru-RU" sz="1800" b="1" dirty="0">
              <a:solidFill>
                <a:srgbClr val="000099"/>
              </a:solidFill>
            </a:endParaRPr>
          </a:p>
        </p:txBody>
      </p:sp>
      <p:cxnSp>
        <p:nvCxnSpPr>
          <p:cNvPr id="3" name="Прямая соединительная линия 2"/>
          <p:cNvCxnSpPr/>
          <p:nvPr/>
        </p:nvCxnSpPr>
        <p:spPr>
          <a:xfrm>
            <a:off x="0" y="699796"/>
            <a:ext cx="9144000" cy="0"/>
          </a:xfrm>
          <a:prstGeom prst="line">
            <a:avLst/>
          </a:prstGeom>
          <a:ln w="12700">
            <a:solidFill>
              <a:srgbClr val="084A9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357109" y="896069"/>
            <a:ext cx="8346877" cy="5539978"/>
          </a:xfrm>
          <a:prstGeom prst="rect">
            <a:avLst/>
          </a:prstGeom>
          <a:noFill/>
          <a:ln>
            <a:noFill/>
          </a:ln>
        </p:spPr>
        <p:txBody>
          <a:bodyPr wrap="square" lIns="36000" tIns="0" rIns="36000" bIns="0" rtlCol="0">
            <a:spAutoFit/>
          </a:bodyPr>
          <a:lstStyle/>
          <a:p>
            <a:pPr marL="266700" indent="-266700">
              <a:lnSpc>
                <a:spcPct val="15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Государственный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классификатор занятий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Республики Казахстан - ГК РК 01-2005;</a:t>
            </a:r>
          </a:p>
          <a:p>
            <a:pPr marL="266700" indent="-266700">
              <a:lnSpc>
                <a:spcPct val="15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Общесоюзный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классификатора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профессий рабочих, должностей служащих и тарифных разрядов (приказ МТСЗН РК № 181-п от 22.10.97).</a:t>
            </a:r>
          </a:p>
          <a:p>
            <a:pPr marL="266700" indent="-266700">
              <a:lnSpc>
                <a:spcPct val="15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Единый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тарифно-квалификационный справочник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работ и профессий рабочих (66 выпусков); </a:t>
            </a:r>
          </a:p>
          <a:p>
            <a:pPr marL="266700" indent="-266700">
              <a:lnSpc>
                <a:spcPct val="15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Квалификационный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справочник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должностей руководителей, специалистов и других служащих; </a:t>
            </a:r>
          </a:p>
          <a:p>
            <a:pPr marL="266700" indent="-266700">
              <a:lnSpc>
                <a:spcPct val="15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 Типовые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квалификационные характеристики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должностей руководителей, специалистов и других служащих организаций;</a:t>
            </a:r>
          </a:p>
          <a:p>
            <a:pPr marL="266700" indent="-266700">
              <a:lnSpc>
                <a:spcPct val="15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6. Общий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классификатор видов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экономической деятельности - ГК РК 03-2007;</a:t>
            </a:r>
          </a:p>
          <a:p>
            <a:pPr marL="266700" indent="-266700">
              <a:lnSpc>
                <a:spcPct val="15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7. Классификатор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профессий и специальностей </a:t>
            </a:r>
            <a:r>
              <a:rPr lang="ru-RU" sz="1600" b="1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ТиПО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sz="1600" dirty="0" err="1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послесреднего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образования - ГК РК  05-2008; </a:t>
            </a:r>
          </a:p>
          <a:p>
            <a:pPr marL="266700" indent="-266700">
              <a:lnSpc>
                <a:spcPct val="15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8. Классификатор </a:t>
            </a:r>
            <a:r>
              <a:rPr lang="ru-RU" sz="1600" b="1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специальностей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высшего и послевузовского образования  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РК </a:t>
            </a:r>
            <a:r>
              <a:rPr lang="ru-RU" sz="1600" dirty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ГК РК  08 – 2008</a:t>
            </a:r>
            <a:r>
              <a:rPr lang="ru-RU" sz="1600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marL="266700" indent="-266700">
              <a:lnSpc>
                <a:spcPct val="150000"/>
              </a:lnSpc>
            </a:pPr>
            <a:r>
              <a:rPr lang="ru-RU" sz="1600" b="1" dirty="0" smtClean="0">
                <a:solidFill>
                  <a:schemeClr val="tx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9. Национальный классификатор занятий (проект) </a:t>
            </a:r>
            <a:r>
              <a:rPr lang="de-DE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https://iac.enbek.kz/ru/taxonomy/term/24</a:t>
            </a:r>
            <a:r>
              <a:rPr lang="ru-RU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de-DE" sz="12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1200" dirty="0" smtClean="0">
              <a:solidFill>
                <a:prstClr val="black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8734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1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1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2.xml><?xml version="1.0" encoding="utf-8"?>
<a:theme xmlns:a="http://schemas.openxmlformats.org/drawingml/2006/main" name="13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3.xml><?xml version="1.0" encoding="utf-8"?>
<a:theme xmlns:a="http://schemas.openxmlformats.org/drawingml/2006/main" name="1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4.xml><?xml version="1.0" encoding="utf-8"?>
<a:theme xmlns:a="http://schemas.openxmlformats.org/drawingml/2006/main" name="16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17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5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7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8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8.xml><?xml version="1.0" encoding="utf-8"?>
<a:theme xmlns:a="http://schemas.openxmlformats.org/drawingml/2006/main" name="6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9.xml><?xml version="1.0" encoding="utf-8"?>
<a:theme xmlns:a="http://schemas.openxmlformats.org/drawingml/2006/main" name="9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4138</TotalTime>
  <Words>3606</Words>
  <Application>Microsoft Office PowerPoint</Application>
  <PresentationFormat>Экран (4:3)</PresentationFormat>
  <Paragraphs>553</Paragraphs>
  <Slides>37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15</vt:i4>
      </vt:variant>
      <vt:variant>
        <vt:lpstr>Заголовки слайдов</vt:lpstr>
      </vt:variant>
      <vt:variant>
        <vt:i4>37</vt:i4>
      </vt:variant>
    </vt:vector>
  </HeadingPairs>
  <TitlesOfParts>
    <vt:vector size="52" baseType="lpstr">
      <vt:lpstr>Тема Office</vt:lpstr>
      <vt:lpstr>1_Тема Office</vt:lpstr>
      <vt:lpstr>2_Тема Office</vt:lpstr>
      <vt:lpstr>4_Тема Office</vt:lpstr>
      <vt:lpstr>5_Тема Office</vt:lpstr>
      <vt:lpstr>7_Тема Office</vt:lpstr>
      <vt:lpstr>8_Тема Office</vt:lpstr>
      <vt:lpstr>6_Тема Office</vt:lpstr>
      <vt:lpstr>9_Тема Office</vt:lpstr>
      <vt:lpstr>11_Тема Office</vt:lpstr>
      <vt:lpstr>12_Тема Office</vt:lpstr>
      <vt:lpstr>13_Тема Office</vt:lpstr>
      <vt:lpstr>14_Тема Office</vt:lpstr>
      <vt:lpstr>16_Тема Office</vt:lpstr>
      <vt:lpstr>17_Тема Office</vt:lpstr>
      <vt:lpstr>  РАЗВИТИЕ НРК В КАЗАХСТАНЕ:  ТЕКУЩЕЕ СОСТОЯНИЕ И ПЕРСПЕКТИВЫ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Шохаев Олжас</dc:creator>
  <cp:lastModifiedBy>samsung</cp:lastModifiedBy>
  <cp:revision>61</cp:revision>
  <dcterms:created xsi:type="dcterms:W3CDTF">2016-12-14T10:18:15Z</dcterms:created>
  <dcterms:modified xsi:type="dcterms:W3CDTF">2017-04-19T02:07:35Z</dcterms:modified>
</cp:coreProperties>
</file>