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863" r:id="rId4"/>
    <p:sldMasterId id="2147483939" r:id="rId5"/>
  </p:sldMasterIdLst>
  <p:notesMasterIdLst>
    <p:notesMasterId r:id="rId93"/>
  </p:notesMasterIdLst>
  <p:sldIdLst>
    <p:sldId id="593" r:id="rId6"/>
    <p:sldId id="688" r:id="rId7"/>
    <p:sldId id="636" r:id="rId8"/>
    <p:sldId id="637" r:id="rId9"/>
    <p:sldId id="704" r:id="rId10"/>
    <p:sldId id="641" r:id="rId11"/>
    <p:sldId id="643" r:id="rId12"/>
    <p:sldId id="649" r:id="rId13"/>
    <p:sldId id="710" r:id="rId14"/>
    <p:sldId id="711" r:id="rId15"/>
    <p:sldId id="650" r:id="rId16"/>
    <p:sldId id="652" r:id="rId17"/>
    <p:sldId id="705" r:id="rId18"/>
    <p:sldId id="706" r:id="rId19"/>
    <p:sldId id="707" r:id="rId20"/>
    <p:sldId id="653" r:id="rId21"/>
    <p:sldId id="645" r:id="rId22"/>
    <p:sldId id="646" r:id="rId23"/>
    <p:sldId id="598" r:id="rId24"/>
    <p:sldId id="599" r:id="rId25"/>
    <p:sldId id="600" r:id="rId26"/>
    <p:sldId id="601" r:id="rId27"/>
    <p:sldId id="699" r:id="rId28"/>
    <p:sldId id="602" r:id="rId29"/>
    <p:sldId id="603" r:id="rId30"/>
    <p:sldId id="656" r:id="rId31"/>
    <p:sldId id="657" r:id="rId32"/>
    <p:sldId id="658" r:id="rId33"/>
    <p:sldId id="712" r:id="rId34"/>
    <p:sldId id="713" r:id="rId35"/>
    <p:sldId id="800" r:id="rId36"/>
    <p:sldId id="700" r:id="rId37"/>
    <p:sldId id="701" r:id="rId38"/>
    <p:sldId id="798" r:id="rId39"/>
    <p:sldId id="784" r:id="rId40"/>
    <p:sldId id="785" r:id="rId41"/>
    <p:sldId id="661" r:id="rId42"/>
    <p:sldId id="803" r:id="rId43"/>
    <p:sldId id="673" r:id="rId44"/>
    <p:sldId id="674" r:id="rId45"/>
    <p:sldId id="675" r:id="rId46"/>
    <p:sldId id="676" r:id="rId47"/>
    <p:sldId id="678" r:id="rId48"/>
    <p:sldId id="775" r:id="rId49"/>
    <p:sldId id="776" r:id="rId50"/>
    <p:sldId id="732" r:id="rId51"/>
    <p:sldId id="733" r:id="rId52"/>
    <p:sldId id="734" r:id="rId53"/>
    <p:sldId id="735" r:id="rId54"/>
    <p:sldId id="623" r:id="rId55"/>
    <p:sldId id="759" r:id="rId56"/>
    <p:sldId id="760" r:id="rId57"/>
    <p:sldId id="801" r:id="rId58"/>
    <p:sldId id="625" r:id="rId59"/>
    <p:sldId id="626" r:id="rId60"/>
    <p:sldId id="627" r:id="rId61"/>
    <p:sldId id="628" r:id="rId62"/>
    <p:sldId id="629" r:id="rId63"/>
    <p:sldId id="633" r:id="rId64"/>
    <p:sldId id="634" r:id="rId65"/>
    <p:sldId id="789" r:id="rId66"/>
    <p:sldId id="790" r:id="rId67"/>
    <p:sldId id="791" r:id="rId68"/>
    <p:sldId id="635" r:id="rId69"/>
    <p:sldId id="422" r:id="rId70"/>
    <p:sldId id="423" r:id="rId71"/>
    <p:sldId id="424" r:id="rId72"/>
    <p:sldId id="425" r:id="rId73"/>
    <p:sldId id="418" r:id="rId74"/>
    <p:sldId id="581" r:id="rId75"/>
    <p:sldId id="582" r:id="rId76"/>
    <p:sldId id="583" r:id="rId77"/>
    <p:sldId id="584" r:id="rId78"/>
    <p:sldId id="585" r:id="rId79"/>
    <p:sldId id="586" r:id="rId80"/>
    <p:sldId id="743" r:id="rId81"/>
    <p:sldId id="744" r:id="rId82"/>
    <p:sldId id="745" r:id="rId83"/>
    <p:sldId id="799" r:id="rId84"/>
    <p:sldId id="588" r:id="rId85"/>
    <p:sldId id="738" r:id="rId86"/>
    <p:sldId id="802" r:id="rId87"/>
    <p:sldId id="740" r:id="rId88"/>
    <p:sldId id="761" r:id="rId89"/>
    <p:sldId id="741" r:id="rId90"/>
    <p:sldId id="742" r:id="rId91"/>
    <p:sldId id="787" r:id="rId9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B904DCF5-9589-4951-8E92-9AA41CD75603}">
          <p14:sldIdLst>
            <p14:sldId id="593"/>
            <p14:sldId id="688"/>
            <p14:sldId id="636"/>
            <p14:sldId id="637"/>
            <p14:sldId id="704"/>
            <p14:sldId id="641"/>
            <p14:sldId id="643"/>
            <p14:sldId id="649"/>
            <p14:sldId id="710"/>
            <p14:sldId id="711"/>
            <p14:sldId id="650"/>
            <p14:sldId id="652"/>
            <p14:sldId id="705"/>
            <p14:sldId id="706"/>
            <p14:sldId id="707"/>
            <p14:sldId id="653"/>
            <p14:sldId id="645"/>
            <p14:sldId id="646"/>
          </p14:sldIdLst>
        </p14:section>
        <p14:section name="Abschnitt ohne Titel" id="{D5742AFE-15F9-47D6-A571-C994F9E2A0D5}">
          <p14:sldIdLst>
            <p14:sldId id="598"/>
            <p14:sldId id="599"/>
            <p14:sldId id="600"/>
            <p14:sldId id="601"/>
            <p14:sldId id="699"/>
            <p14:sldId id="602"/>
            <p14:sldId id="603"/>
            <p14:sldId id="656"/>
            <p14:sldId id="657"/>
            <p14:sldId id="658"/>
            <p14:sldId id="712"/>
            <p14:sldId id="713"/>
            <p14:sldId id="800"/>
            <p14:sldId id="700"/>
            <p14:sldId id="701"/>
            <p14:sldId id="798"/>
            <p14:sldId id="784"/>
            <p14:sldId id="785"/>
            <p14:sldId id="661"/>
            <p14:sldId id="698"/>
            <p14:sldId id="673"/>
            <p14:sldId id="674"/>
            <p14:sldId id="675"/>
            <p14:sldId id="676"/>
            <p14:sldId id="678"/>
            <p14:sldId id="775"/>
            <p14:sldId id="776"/>
            <p14:sldId id="732"/>
            <p14:sldId id="733"/>
            <p14:sldId id="734"/>
            <p14:sldId id="735"/>
            <p14:sldId id="623"/>
            <p14:sldId id="759"/>
            <p14:sldId id="760"/>
            <p14:sldId id="801"/>
            <p14:sldId id="625"/>
            <p14:sldId id="626"/>
            <p14:sldId id="627"/>
            <p14:sldId id="628"/>
            <p14:sldId id="629"/>
            <p14:sldId id="633"/>
            <p14:sldId id="634"/>
            <p14:sldId id="789"/>
            <p14:sldId id="790"/>
            <p14:sldId id="791"/>
            <p14:sldId id="635"/>
            <p14:sldId id="422"/>
            <p14:sldId id="423"/>
            <p14:sldId id="424"/>
            <p14:sldId id="425"/>
            <p14:sldId id="418"/>
            <p14:sldId id="581"/>
            <p14:sldId id="582"/>
            <p14:sldId id="583"/>
            <p14:sldId id="584"/>
            <p14:sldId id="585"/>
            <p14:sldId id="586"/>
            <p14:sldId id="743"/>
            <p14:sldId id="744"/>
            <p14:sldId id="745"/>
            <p14:sldId id="799"/>
            <p14:sldId id="588"/>
            <p14:sldId id="738"/>
            <p14:sldId id="802"/>
            <p14:sldId id="740"/>
            <p14:sldId id="761"/>
            <p14:sldId id="741"/>
            <p14:sldId id="742"/>
            <p14:sldId id="577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89"/>
            <p14:sldId id="481"/>
            <p14:sldId id="482"/>
            <p14:sldId id="483"/>
            <p14:sldId id="485"/>
            <p14:sldId id="484"/>
            <p14:sldId id="490"/>
            <p14:sldId id="7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hmlich" initials="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C2CF45"/>
    <a:srgbClr val="FFC715"/>
    <a:srgbClr val="FFD757"/>
    <a:srgbClr val="FFDF79"/>
    <a:srgbClr val="0C53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8B65F-710C-4025-90E7-33A9BE5EF939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/>
      <dgm:spPr/>
    </dgm:pt>
    <dgm:pt modelId="{55AB37FE-F1D4-41EB-8D02-00DCF36233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LISBON STRATEGY</a:t>
          </a:r>
        </a:p>
      </dgm:t>
    </dgm:pt>
    <dgm:pt modelId="{B5E425F2-F733-48C7-B68F-A49F232CFA92}" type="parTrans" cxnId="{924DFB38-47B3-4326-80A0-D48B65530D18}">
      <dgm:prSet/>
      <dgm:spPr/>
      <dgm:t>
        <a:bodyPr/>
        <a:lstStyle/>
        <a:p>
          <a:endParaRPr lang="de-DE"/>
        </a:p>
      </dgm:t>
    </dgm:pt>
    <dgm:pt modelId="{DD24C1C3-2DFB-4DA6-A311-E82CBBD4B195}" type="sibTrans" cxnId="{924DFB38-47B3-4326-80A0-D48B65530D18}">
      <dgm:prSet/>
      <dgm:spPr/>
      <dgm:t>
        <a:bodyPr/>
        <a:lstStyle/>
        <a:p>
          <a:endParaRPr lang="de-DE"/>
        </a:p>
      </dgm:t>
    </dgm:pt>
    <dgm:pt modelId="{BCB56C28-9318-4F87-A772-02C42DA503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BRUGGE-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COPENHAGEN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gm:t>
    </dgm:pt>
    <dgm:pt modelId="{896679FF-1945-40C2-B778-EED128F01965}" type="parTrans" cxnId="{40E0AB4F-C22E-4CE9-A083-804471D9A4A1}">
      <dgm:prSet/>
      <dgm:spPr/>
      <dgm:t>
        <a:bodyPr/>
        <a:lstStyle/>
        <a:p>
          <a:endParaRPr lang="de-DE"/>
        </a:p>
      </dgm:t>
    </dgm:pt>
    <dgm:pt modelId="{D3ECB096-66F8-4DC0-9831-732F705F2888}" type="sibTrans" cxnId="{40E0AB4F-C22E-4CE9-A083-804471D9A4A1}">
      <dgm:prSet/>
      <dgm:spPr/>
      <dgm:t>
        <a:bodyPr/>
        <a:lstStyle/>
        <a:p>
          <a:endParaRPr lang="de-DE"/>
        </a:p>
      </dgm:t>
    </dgm:pt>
    <dgm:pt modelId="{29C27BC1-AEE1-4B03-A278-35AF959C35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BOLOGNA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gm:t>
    </dgm:pt>
    <dgm:pt modelId="{320EB6BC-C896-497E-9CE2-68BC4B48A74E}" type="parTrans" cxnId="{D9906857-DC9E-4746-8B26-70D79F68BD47}">
      <dgm:prSet/>
      <dgm:spPr/>
      <dgm:t>
        <a:bodyPr/>
        <a:lstStyle/>
        <a:p>
          <a:endParaRPr lang="de-DE"/>
        </a:p>
      </dgm:t>
    </dgm:pt>
    <dgm:pt modelId="{C8640E8D-5B0A-468D-A6E6-9CB4F2DBC69D}" type="sibTrans" cxnId="{D9906857-DC9E-4746-8B26-70D79F68BD47}">
      <dgm:prSet/>
      <dgm:spPr/>
      <dgm:t>
        <a:bodyPr/>
        <a:lstStyle/>
        <a:p>
          <a:endParaRPr lang="de-DE"/>
        </a:p>
      </dgm:t>
    </dgm:pt>
    <dgm:pt modelId="{86806096-8482-4628-A320-DA471477C7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LISBON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RECOGNITION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TOOLS</a:t>
          </a:r>
        </a:p>
      </dgm:t>
    </dgm:pt>
    <dgm:pt modelId="{AD8C49B5-2BF2-4B72-894C-5D49DAB8AF4B}" type="parTrans" cxnId="{58CA9B83-672D-40D5-AA6E-CA6B07D295EC}">
      <dgm:prSet/>
      <dgm:spPr/>
      <dgm:t>
        <a:bodyPr/>
        <a:lstStyle/>
        <a:p>
          <a:endParaRPr lang="de-DE"/>
        </a:p>
      </dgm:t>
    </dgm:pt>
    <dgm:pt modelId="{6FDFEFD9-7595-4626-B27A-7E0E80733830}" type="sibTrans" cxnId="{58CA9B83-672D-40D5-AA6E-CA6B07D295EC}">
      <dgm:prSet/>
      <dgm:spPr/>
      <dgm:t>
        <a:bodyPr/>
        <a:lstStyle/>
        <a:p>
          <a:endParaRPr lang="de-DE"/>
        </a:p>
      </dgm:t>
    </dgm:pt>
    <dgm:pt modelId="{5635C14A-C536-4E8A-ADDD-4EFDF5CCD5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DIRECTIVES</a:t>
          </a:r>
        </a:p>
      </dgm:t>
    </dgm:pt>
    <dgm:pt modelId="{97E922DD-8C9C-4465-962D-82B0359953E1}" type="parTrans" cxnId="{CA162886-25A9-4D54-9DDD-58226727E7E9}">
      <dgm:prSet/>
      <dgm:spPr/>
      <dgm:t>
        <a:bodyPr/>
        <a:lstStyle/>
        <a:p>
          <a:endParaRPr lang="de-DE"/>
        </a:p>
      </dgm:t>
    </dgm:pt>
    <dgm:pt modelId="{C5399540-D46E-4E47-B216-0121678D3B69}" type="sibTrans" cxnId="{CA162886-25A9-4D54-9DDD-58226727E7E9}">
      <dgm:prSet/>
      <dgm:spPr/>
      <dgm:t>
        <a:bodyPr/>
        <a:lstStyle/>
        <a:p>
          <a:endParaRPr lang="de-DE"/>
        </a:p>
      </dgm:t>
    </dgm:pt>
    <dgm:pt modelId="{B51AA371-1F99-4E98-8639-A64BE12840F8}" type="pres">
      <dgm:prSet presAssocID="{D148B65F-710C-4025-90E7-33A9BE5EF939}" presName="compositeShape" presStyleCnt="0">
        <dgm:presLayoutVars>
          <dgm:chMax val="7"/>
          <dgm:dir/>
          <dgm:resizeHandles val="exact"/>
        </dgm:presLayoutVars>
      </dgm:prSet>
      <dgm:spPr/>
    </dgm:pt>
    <dgm:pt modelId="{B9761423-7B06-4F27-8F07-6468F645DB83}" type="pres">
      <dgm:prSet presAssocID="{55AB37FE-F1D4-41EB-8D02-00DCF36233ED}" presName="circ1" presStyleLbl="vennNode1" presStyleIdx="0" presStyleCnt="5"/>
      <dgm:spPr/>
    </dgm:pt>
    <dgm:pt modelId="{293FD86D-CB24-4592-B0E6-DAB4CA75FE15}" type="pres">
      <dgm:prSet presAssocID="{55AB37FE-F1D4-41EB-8D02-00DCF36233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1614D5-81B7-4872-A780-3E7E27496F5F}" type="pres">
      <dgm:prSet presAssocID="{BCB56C28-9318-4F87-A772-02C42DA5032B}" presName="circ2" presStyleLbl="vennNode1" presStyleIdx="1" presStyleCnt="5"/>
      <dgm:spPr/>
    </dgm:pt>
    <dgm:pt modelId="{914BD9FA-F90F-4BEC-9AA6-96CE596331AF}" type="pres">
      <dgm:prSet presAssocID="{BCB56C28-9318-4F87-A772-02C42DA503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9DCD7B-B059-437F-BC45-96AE81754E40}" type="pres">
      <dgm:prSet presAssocID="{29C27BC1-AEE1-4B03-A278-35AF959C3584}" presName="circ3" presStyleLbl="vennNode1" presStyleIdx="2" presStyleCnt="5"/>
      <dgm:spPr/>
    </dgm:pt>
    <dgm:pt modelId="{38E82675-8D90-4710-A2B2-F7250FF3CE07}" type="pres">
      <dgm:prSet presAssocID="{29C27BC1-AEE1-4B03-A278-35AF959C35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BCB1E5-DFD5-4D42-880D-23289C58FCFB}" type="pres">
      <dgm:prSet presAssocID="{86806096-8482-4628-A320-DA471477C7CE}" presName="circ4" presStyleLbl="vennNode1" presStyleIdx="3" presStyleCnt="5"/>
      <dgm:spPr/>
    </dgm:pt>
    <dgm:pt modelId="{5446F977-4CED-474E-A6F6-BA385A941006}" type="pres">
      <dgm:prSet presAssocID="{86806096-8482-4628-A320-DA471477C7C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9FFF3-3146-4DD4-BF54-9450A881D8D1}" type="pres">
      <dgm:prSet presAssocID="{5635C14A-C536-4E8A-ADDD-4EFDF5CCD557}" presName="circ5" presStyleLbl="vennNode1" presStyleIdx="4" presStyleCnt="5"/>
      <dgm:spPr/>
    </dgm:pt>
    <dgm:pt modelId="{03CD7853-A836-46A0-8171-3F304A38AD82}" type="pres">
      <dgm:prSet presAssocID="{5635C14A-C536-4E8A-ADDD-4EFDF5CCD55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90C345-B14B-482A-92BA-1389AE8481D1}" type="presOf" srcId="{55AB37FE-F1D4-41EB-8D02-00DCF36233ED}" destId="{293FD86D-CB24-4592-B0E6-DAB4CA75FE15}" srcOrd="0" destOrd="0" presId="urn:microsoft.com/office/officeart/2005/8/layout/venn1"/>
    <dgm:cxn modelId="{90E9AA84-0FF4-4562-942E-083E4AFD7EC0}" type="presOf" srcId="{BCB56C28-9318-4F87-A772-02C42DA5032B}" destId="{914BD9FA-F90F-4BEC-9AA6-96CE596331AF}" srcOrd="0" destOrd="0" presId="urn:microsoft.com/office/officeart/2005/8/layout/venn1"/>
    <dgm:cxn modelId="{A94ACDBC-9B2B-4049-A090-E507E2797DAF}" type="presOf" srcId="{D148B65F-710C-4025-90E7-33A9BE5EF939}" destId="{B51AA371-1F99-4E98-8639-A64BE12840F8}" srcOrd="0" destOrd="0" presId="urn:microsoft.com/office/officeart/2005/8/layout/venn1"/>
    <dgm:cxn modelId="{58CA9B83-672D-40D5-AA6E-CA6B07D295EC}" srcId="{D148B65F-710C-4025-90E7-33A9BE5EF939}" destId="{86806096-8482-4628-A320-DA471477C7CE}" srcOrd="3" destOrd="0" parTransId="{AD8C49B5-2BF2-4B72-894C-5D49DAB8AF4B}" sibTransId="{6FDFEFD9-7595-4626-B27A-7E0E80733830}"/>
    <dgm:cxn modelId="{652AE704-56FD-4691-9154-05A09C3F4F93}" type="presOf" srcId="{29C27BC1-AEE1-4B03-A278-35AF959C3584}" destId="{38E82675-8D90-4710-A2B2-F7250FF3CE07}" srcOrd="0" destOrd="0" presId="urn:microsoft.com/office/officeart/2005/8/layout/venn1"/>
    <dgm:cxn modelId="{D9906857-DC9E-4746-8B26-70D79F68BD47}" srcId="{D148B65F-710C-4025-90E7-33A9BE5EF939}" destId="{29C27BC1-AEE1-4B03-A278-35AF959C3584}" srcOrd="2" destOrd="0" parTransId="{320EB6BC-C896-497E-9CE2-68BC4B48A74E}" sibTransId="{C8640E8D-5B0A-468D-A6E6-9CB4F2DBC69D}"/>
    <dgm:cxn modelId="{40E0AB4F-C22E-4CE9-A083-804471D9A4A1}" srcId="{D148B65F-710C-4025-90E7-33A9BE5EF939}" destId="{BCB56C28-9318-4F87-A772-02C42DA5032B}" srcOrd="1" destOrd="0" parTransId="{896679FF-1945-40C2-B778-EED128F01965}" sibTransId="{D3ECB096-66F8-4DC0-9831-732F705F2888}"/>
    <dgm:cxn modelId="{924DFB38-47B3-4326-80A0-D48B65530D18}" srcId="{D148B65F-710C-4025-90E7-33A9BE5EF939}" destId="{55AB37FE-F1D4-41EB-8D02-00DCF36233ED}" srcOrd="0" destOrd="0" parTransId="{B5E425F2-F733-48C7-B68F-A49F232CFA92}" sibTransId="{DD24C1C3-2DFB-4DA6-A311-E82CBBD4B195}"/>
    <dgm:cxn modelId="{9681AD81-13D6-44E5-8A94-CB26BBA10B5F}" type="presOf" srcId="{86806096-8482-4628-A320-DA471477C7CE}" destId="{5446F977-4CED-474E-A6F6-BA385A941006}" srcOrd="0" destOrd="0" presId="urn:microsoft.com/office/officeart/2005/8/layout/venn1"/>
    <dgm:cxn modelId="{CA162886-25A9-4D54-9DDD-58226727E7E9}" srcId="{D148B65F-710C-4025-90E7-33A9BE5EF939}" destId="{5635C14A-C536-4E8A-ADDD-4EFDF5CCD557}" srcOrd="4" destOrd="0" parTransId="{97E922DD-8C9C-4465-962D-82B0359953E1}" sibTransId="{C5399540-D46E-4E47-B216-0121678D3B69}"/>
    <dgm:cxn modelId="{0706A38B-0356-4B61-AD91-C1D7E7B407A1}" type="presOf" srcId="{5635C14A-C536-4E8A-ADDD-4EFDF5CCD557}" destId="{03CD7853-A836-46A0-8171-3F304A38AD82}" srcOrd="0" destOrd="0" presId="urn:microsoft.com/office/officeart/2005/8/layout/venn1"/>
    <dgm:cxn modelId="{4C481F2D-8763-416A-8B97-CC22C1ECE34B}" type="presParOf" srcId="{B51AA371-1F99-4E98-8639-A64BE12840F8}" destId="{B9761423-7B06-4F27-8F07-6468F645DB83}" srcOrd="0" destOrd="0" presId="urn:microsoft.com/office/officeart/2005/8/layout/venn1"/>
    <dgm:cxn modelId="{FDEBC06E-6AAB-4039-8E8F-B4DE05194521}" type="presParOf" srcId="{B51AA371-1F99-4E98-8639-A64BE12840F8}" destId="{293FD86D-CB24-4592-B0E6-DAB4CA75FE15}" srcOrd="1" destOrd="0" presId="urn:microsoft.com/office/officeart/2005/8/layout/venn1"/>
    <dgm:cxn modelId="{7F525A56-2513-40A9-8EE9-D745C22D6C8A}" type="presParOf" srcId="{B51AA371-1F99-4E98-8639-A64BE12840F8}" destId="{821614D5-81B7-4872-A780-3E7E27496F5F}" srcOrd="2" destOrd="0" presId="urn:microsoft.com/office/officeart/2005/8/layout/venn1"/>
    <dgm:cxn modelId="{B084DE6E-8FD7-4147-9A65-B34FD16F0DA2}" type="presParOf" srcId="{B51AA371-1F99-4E98-8639-A64BE12840F8}" destId="{914BD9FA-F90F-4BEC-9AA6-96CE596331AF}" srcOrd="3" destOrd="0" presId="urn:microsoft.com/office/officeart/2005/8/layout/venn1"/>
    <dgm:cxn modelId="{D14734E0-558A-4130-84A0-57830938CC7D}" type="presParOf" srcId="{B51AA371-1F99-4E98-8639-A64BE12840F8}" destId="{289DCD7B-B059-437F-BC45-96AE81754E40}" srcOrd="4" destOrd="0" presId="urn:microsoft.com/office/officeart/2005/8/layout/venn1"/>
    <dgm:cxn modelId="{C47E9E3C-EF28-42B8-9425-C22C62517640}" type="presParOf" srcId="{B51AA371-1F99-4E98-8639-A64BE12840F8}" destId="{38E82675-8D90-4710-A2B2-F7250FF3CE07}" srcOrd="5" destOrd="0" presId="urn:microsoft.com/office/officeart/2005/8/layout/venn1"/>
    <dgm:cxn modelId="{F9E28953-985C-4EEF-A3C0-A6D87C4CC17B}" type="presParOf" srcId="{B51AA371-1F99-4E98-8639-A64BE12840F8}" destId="{68BCB1E5-DFD5-4D42-880D-23289C58FCFB}" srcOrd="6" destOrd="0" presId="urn:microsoft.com/office/officeart/2005/8/layout/venn1"/>
    <dgm:cxn modelId="{F1B1AB53-08F0-453E-8DF5-3303F8167ED0}" type="presParOf" srcId="{B51AA371-1F99-4E98-8639-A64BE12840F8}" destId="{5446F977-4CED-474E-A6F6-BA385A941006}" srcOrd="7" destOrd="0" presId="urn:microsoft.com/office/officeart/2005/8/layout/venn1"/>
    <dgm:cxn modelId="{8F0F7662-6DFD-4F4D-9C39-6B6B47242EAC}" type="presParOf" srcId="{B51AA371-1F99-4E98-8639-A64BE12840F8}" destId="{6129FFF3-3146-4DD4-BF54-9450A881D8D1}" srcOrd="8" destOrd="0" presId="urn:microsoft.com/office/officeart/2005/8/layout/venn1"/>
    <dgm:cxn modelId="{2FC33A32-9002-4567-AA48-BD584C902CCF}" type="presParOf" srcId="{B51AA371-1F99-4E98-8639-A64BE12840F8}" destId="{03CD7853-A836-46A0-8171-3F304A38AD8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61423-7B06-4F27-8F07-6468F645DB83}">
      <dsp:nvSpPr>
        <dsp:cNvPr id="0" name=""/>
        <dsp:cNvSpPr/>
      </dsp:nvSpPr>
      <dsp:spPr>
        <a:xfrm>
          <a:off x="2793166" y="1403913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FD86D-CB24-4592-B0E6-DAB4CA75FE15}">
      <dsp:nvSpPr>
        <dsp:cNvPr id="0" name=""/>
        <dsp:cNvSpPr/>
      </dsp:nvSpPr>
      <dsp:spPr>
        <a:xfrm>
          <a:off x="2655238" y="0"/>
          <a:ext cx="1999960" cy="11576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LISBON STRATEGY</a:t>
          </a:r>
        </a:p>
      </dsp:txBody>
      <dsp:txXfrm>
        <a:off x="2655238" y="0"/>
        <a:ext cx="1999960" cy="1157612"/>
      </dsp:txXfrm>
    </dsp:sp>
    <dsp:sp modelId="{821614D5-81B7-4872-A780-3E7E27496F5F}">
      <dsp:nvSpPr>
        <dsp:cNvPr id="0" name=""/>
        <dsp:cNvSpPr/>
      </dsp:nvSpPr>
      <dsp:spPr>
        <a:xfrm>
          <a:off x="3449016" y="1880258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4BD9FA-F90F-4BEC-9AA6-96CE596331AF}">
      <dsp:nvSpPr>
        <dsp:cNvPr id="0" name=""/>
        <dsp:cNvSpPr/>
      </dsp:nvSpPr>
      <dsp:spPr>
        <a:xfrm>
          <a:off x="5310359" y="1527063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BRUGGE-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COPENHAGEN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sp:txBody>
      <dsp:txXfrm>
        <a:off x="5310359" y="1527063"/>
        <a:ext cx="1793068" cy="1256133"/>
      </dsp:txXfrm>
    </dsp:sp>
    <dsp:sp modelId="{289DCD7B-B059-437F-BC45-96AE81754E40}">
      <dsp:nvSpPr>
        <dsp:cNvPr id="0" name=""/>
        <dsp:cNvSpPr/>
      </dsp:nvSpPr>
      <dsp:spPr>
        <a:xfrm>
          <a:off x="3198676" y="2651672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E82675-8D90-4710-A2B2-F7250FF3CE07}">
      <dsp:nvSpPr>
        <dsp:cNvPr id="0" name=""/>
        <dsp:cNvSpPr/>
      </dsp:nvSpPr>
      <dsp:spPr>
        <a:xfrm>
          <a:off x="5034502" y="3669878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BOLOGNA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PROCESS</a:t>
          </a:r>
        </a:p>
      </dsp:txBody>
      <dsp:txXfrm>
        <a:off x="5034502" y="3669878"/>
        <a:ext cx="1793068" cy="1256133"/>
      </dsp:txXfrm>
    </dsp:sp>
    <dsp:sp modelId="{68BCB1E5-DFD5-4D42-880D-23289C58FCFB}">
      <dsp:nvSpPr>
        <dsp:cNvPr id="0" name=""/>
        <dsp:cNvSpPr/>
      </dsp:nvSpPr>
      <dsp:spPr>
        <a:xfrm>
          <a:off x="2387657" y="2651672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46F977-4CED-474E-A6F6-BA385A941006}">
      <dsp:nvSpPr>
        <dsp:cNvPr id="0" name=""/>
        <dsp:cNvSpPr/>
      </dsp:nvSpPr>
      <dsp:spPr>
        <a:xfrm>
          <a:off x="482867" y="3669878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LISBON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RECOGNITION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TOOLS</a:t>
          </a:r>
        </a:p>
      </dsp:txBody>
      <dsp:txXfrm>
        <a:off x="482867" y="3669878"/>
        <a:ext cx="1793068" cy="1256133"/>
      </dsp:txXfrm>
    </dsp:sp>
    <dsp:sp modelId="{6129FFF3-3146-4DD4-BF54-9450A881D8D1}">
      <dsp:nvSpPr>
        <dsp:cNvPr id="0" name=""/>
        <dsp:cNvSpPr/>
      </dsp:nvSpPr>
      <dsp:spPr>
        <a:xfrm>
          <a:off x="2137317" y="1880258"/>
          <a:ext cx="1724104" cy="17241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CD7853-A836-46A0-8171-3F304A38AD82}">
      <dsp:nvSpPr>
        <dsp:cNvPr id="0" name=""/>
        <dsp:cNvSpPr/>
      </dsp:nvSpPr>
      <dsp:spPr>
        <a:xfrm>
          <a:off x="207010" y="1527063"/>
          <a:ext cx="1793068" cy="12561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EU DIRECTIVES</a:t>
          </a:r>
        </a:p>
      </dsp:txBody>
      <dsp:txXfrm>
        <a:off x="207010" y="1527063"/>
        <a:ext cx="1793068" cy="125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77B7-AFEC-4817-BD19-9A4675388C02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875F-76C5-4FBF-B203-14B19C6630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220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08A55-9E40-46E4-B6C9-C088765AF037}" type="slidenum">
              <a:rPr lang="de-DE"/>
              <a:pPr/>
              <a:t>5</a:t>
            </a:fld>
            <a:endParaRPr 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9719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5317-0C68-4914-BB6B-9A0FA09388CF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321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AEB4-A11F-4768-8805-D94414DCFEF7}" type="slidenum">
              <a:rPr lang="de-DE" smtClean="0"/>
              <a:pPr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67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AEB4-A11F-4768-8805-D94414DCFEF7}" type="slidenum">
              <a:rPr lang="de-DE" smtClean="0"/>
              <a:pPr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793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A5A9-C5B8-4D7D-9256-F1BDC1686532}" type="slidenum">
              <a:rPr lang="de-DE" smtClean="0"/>
              <a:pPr/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4335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EFED0-51E8-4D2C-98B2-2F84B1A1133B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E40A1-DE52-4CDD-843A-2D302B009411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sz="1200">
              <a:latin typeface="+mn-lt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71900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AEB4-A11F-4768-8805-D94414DCFEF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414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C71C-D926-4DAA-B837-1FEDAAB35A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2042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286124-9A71-4A47-8A76-61642B2709BE}" type="slidenum">
              <a:rPr lang="en-GB">
                <a:solidFill>
                  <a:prstClr val="black"/>
                </a:solidFill>
              </a:rPr>
              <a:pPr eaLnBrk="1" hangingPunct="1"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58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2B0FF6-4A73-44E7-9197-FA74711D537F}" type="slidenum">
              <a:rPr lang="en-GB">
                <a:solidFill>
                  <a:prstClr val="black"/>
                </a:solidFill>
              </a:rPr>
              <a:pPr eaLnBrk="1" hangingPunct="1"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26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A65CE-2E93-46FB-812D-E45CFD6B1BEE}" type="slidenum">
              <a:rPr lang="de-DE" smtClean="0">
                <a:solidFill>
                  <a:prstClr val="black"/>
                </a:solidFill>
                <a:latin typeface="Arial" charset="0"/>
              </a:rPr>
              <a:pPr/>
              <a:t>31</a:t>
            </a:fld>
            <a:endParaRPr 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717AFD8-754C-4FFB-BCEF-BD0045FE4A6F}" type="slidenum">
              <a:rPr lang="de-DE" sz="1200">
                <a:solidFill>
                  <a:prstClr val="black"/>
                </a:solidFill>
              </a:rPr>
              <a:pPr algn="r">
                <a:defRPr/>
              </a:pPr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4800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5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A65CE-2E93-46FB-812D-E45CFD6B1BEE}" type="slidenum">
              <a:rPr lang="de-DE" smtClean="0">
                <a:solidFill>
                  <a:prstClr val="black"/>
                </a:solidFill>
                <a:latin typeface="Arial" charset="0"/>
              </a:rPr>
              <a:pPr/>
              <a:t>53</a:t>
            </a:fld>
            <a:endParaRPr lang="de-DE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717AFD8-754C-4FFB-BCEF-BD0045FE4A6F}" type="slidenum">
              <a:rPr lang="de-DE" sz="1200">
                <a:solidFill>
                  <a:prstClr val="black"/>
                </a:solidFill>
              </a:rPr>
              <a:pPr algn="r">
                <a:defRPr/>
              </a:pPr>
              <a:t>53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4813" cy="4114800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85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DFE70-6FDF-4BE3-B4B7-EC9046FF298C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8689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1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6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2153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prstClr val="black">
                    <a:tint val="75000"/>
                  </a:prstClr>
                </a:solidFill>
              </a:rPr>
              <a:t>gehmlich@wi.fh-osnabrueck.de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DBC1FD-280D-43FD-9C3C-25BF968279C0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54651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64BBD-9929-4166-AC4B-44584FA3AD7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7371-40C6-4865-8B3F-ABC9B5F016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16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4BB1-4C68-4BD0-9B6C-FB5515C0BA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6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AC7-D403-4559-9C23-4B2D6EF10E5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15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E94E-96A0-4F98-9EF1-F04554D4946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4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118-63AB-4F30-84D2-1CD69DCB3F2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55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10AC-2630-4C0B-9633-C3911835D44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91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7277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5971-6A55-4E92-8C5C-A020EC1BFE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23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4841-84CD-4DB4-A735-3D74C966D27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04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6641-43DF-4C66-B604-58CFA2FE59F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74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8C26-3D5A-41E0-AD13-CE52AC4DB7A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5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gehmlich@wi.fh-osnabrueck.de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3B419F-2314-471F-85EF-1DDB7A9D2813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85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63AF-201E-43C2-AF0E-943C53A7509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04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2B7D-5300-4712-8E81-C632DC12EE2A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01DAEA-349B-42DE-9D90-ED77C660E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06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7B00-0211-4CBB-B12E-7DC1027FFD2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BFEA-BAAF-4B77-99BD-EC0779A26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61616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5287-BA79-4E28-8A6E-985C99CE9015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F817-691C-4E8F-A932-D2BBE993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00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E8A9-2598-44E0-B81A-23957050C7C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2CAF-F15C-4592-96A4-42B80F0F2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049691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7971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DEF0-7278-4934-88F2-9D796F9F6919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99F9-40F5-40FD-B402-C25AAF9B1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3049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BC2A-C8AA-4671-B137-AB8328D8D91B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BBF1-2B42-4130-AAA3-8851FCD3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078807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D6F4-5CA7-427C-A44C-C8B6E6F4B1F1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EAE4-7E2F-4D4B-9B61-2F4793395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960509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18B1-FD1C-46E8-965E-06841B4A10BB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BBA7-36A9-4986-ADF8-6633AE5C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805599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AEA5-3DBB-4F47-A984-19EFFACEB78F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42AF-646D-4049-B3CA-34FF2AE0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069426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BBD3-1D75-4BEB-863F-35EDB52866E3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0891-E714-4B56-842B-77104DE22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361764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C56C-E475-4E78-94C1-DC7C823230D4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EF28-8800-451D-B66C-D6796699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103974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070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640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1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70857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01470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1148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36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654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97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723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385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29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211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54898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754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13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49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123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445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789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577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60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490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gehmlich@wi.fh-osnabrueck.de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BC1FD-280D-43FD-9C3C-25BF968279C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801199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7238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E9012-0CE3-4817-A48A-144844550559}" type="datetime1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FB35-D263-405C-A619-E44F61A8400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2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4452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75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3046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7A8A-3D6D-4200-93AD-1A68BB09F0F8}" type="datetimeFigureOut">
              <a:rPr lang="de-DE" smtClean="0"/>
              <a:pPr/>
              <a:t>19.04.2017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896B-6879-49DC-9727-8D7C84C3D8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085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F0D17-CF75-418C-9037-6C79EB1CA34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6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CF451-A761-4570-8E3D-191D02C2293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4/19/2017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BC0C154-E57A-474A-A077-F9C986BB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21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D8AFB9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DE6C3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DE6C3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966BAF-8EDA-41BD-8498-56E46FBAB17C}" type="datetimeFigureOut">
              <a:rPr lang="en-US" smtClean="0">
                <a:solidFill>
                  <a:srgbClr val="F8F8F8"/>
                </a:solidFill>
              </a:rPr>
              <a:pPr/>
              <a:t>4/19/2017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8F8F8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7849D7-76C7-4591-998A-DF80126CA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869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A4615-A449-44E9-A73A-136DF49ACE44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19.04.2017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566D5-B69B-4F48-B898-B79E475895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7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lw15fd.law15.hotmail.msn.com/cgi-bin/getmsg?curmbox=F000000001&amp;a=aa02f3132f0e0189e47441e5ce4a08d0&amp;msg=MSG1007506710.4&amp;start=1637221&amp;len=147464&amp;mimepart=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lw15fd.law15.hotmail.msn.com/cgi-bin/getmsg?curmbox=F000000001&amp;a=aa02f3132f0e0189e47441e5ce4a08d0&amp;msg=MSG1007506710.4&amp;start=1637221&amp;len=147464&amp;mimepart=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ru-RU" dirty="0"/>
              <a:t>Как </a:t>
            </a:r>
            <a:r>
              <a:rPr lang="ru-RU" dirty="0" smtClean="0"/>
              <a:t>разрабатывать </a:t>
            </a:r>
            <a:br>
              <a:rPr lang="ru-RU" dirty="0" smtClean="0"/>
            </a:br>
            <a:r>
              <a:rPr lang="ru-RU" dirty="0" smtClean="0"/>
              <a:t>результаты </a:t>
            </a:r>
            <a:r>
              <a:rPr lang="ru-RU" dirty="0"/>
              <a:t>обучения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TAM Семинар </a:t>
            </a:r>
          </a:p>
          <a:p>
            <a:r>
              <a:rPr lang="ru-RU" dirty="0" smtClean="0"/>
              <a:t>19-20 </a:t>
            </a:r>
            <a:r>
              <a:rPr lang="ru-RU" dirty="0"/>
              <a:t>апреля 2017 года</a:t>
            </a:r>
          </a:p>
          <a:p>
            <a:r>
              <a:rPr lang="ru-RU" dirty="0"/>
              <a:t>Алматы, Казахстан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v.gehmlich@hs-osnabrueck.de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896B-6879-49DC-9727-8D7C84C3D87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549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1F076-3F9C-4281-8090-57AD5DF0BB01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B88545-C18C-4981-BBA9-D991A4FDB1FE}" type="slidenum">
              <a:rPr lang="de-DE" noProof="0" smtClean="0"/>
              <a:pPr lvl="0"/>
              <a:t>10</a:t>
            </a:fld>
            <a:endParaRPr lang="de-DE" noProof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>
                <a:solidFill>
                  <a:schemeClr val="hlink"/>
                </a:solidFill>
              </a:rPr>
              <a:t> Согласно </a:t>
            </a:r>
            <a:r>
              <a:rPr lang="ru-RU" sz="3200" i="1" dirty="0" smtClean="0">
                <a:solidFill>
                  <a:schemeClr val="hlink"/>
                </a:solidFill>
              </a:rPr>
              <a:t>ЕКР</a:t>
            </a:r>
            <a:r>
              <a:rPr lang="de-DE" sz="3200" i="1" dirty="0" smtClean="0">
                <a:solidFill>
                  <a:schemeClr val="hlink"/>
                </a:solidFill>
              </a:rPr>
              <a:t> </a:t>
            </a:r>
            <a:r>
              <a:rPr lang="ru-RU" sz="3200" i="1" dirty="0" smtClean="0">
                <a:solidFill>
                  <a:schemeClr val="hlink"/>
                </a:solidFill>
              </a:rPr>
              <a:t/>
            </a:r>
            <a:br>
              <a:rPr lang="ru-RU" sz="3200" i="1" dirty="0" smtClean="0">
                <a:solidFill>
                  <a:schemeClr val="hlink"/>
                </a:solidFill>
              </a:rPr>
            </a:br>
            <a:r>
              <a:rPr lang="de-DE" sz="3200" i="1" dirty="0" smtClean="0">
                <a:solidFill>
                  <a:schemeClr val="hlink"/>
                </a:solidFill>
              </a:rPr>
              <a:t>(</a:t>
            </a:r>
            <a:r>
              <a:rPr lang="ru-RU" sz="3200" i="1" dirty="0" smtClean="0">
                <a:solidFill>
                  <a:schemeClr val="hlink"/>
                </a:solidFill>
              </a:rPr>
              <a:t>обучение в течение всей жизни</a:t>
            </a:r>
            <a:r>
              <a:rPr lang="de-DE" sz="3200" i="1" dirty="0" smtClean="0">
                <a:solidFill>
                  <a:schemeClr val="hlink"/>
                </a:solidFill>
              </a:rPr>
              <a:t>):</a:t>
            </a:r>
          </a:p>
        </p:txBody>
      </p:sp>
      <p:pic>
        <p:nvPicPr>
          <p:cNvPr id="58372" name="Picture 3" descr="C:\Documents and Settings\Yo\My Documents\My Pictures\Burger King\797px-Green_Zone_Burger_King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9500"/>
            <a:ext cx="3968750" cy="3086100"/>
          </a:xfrm>
        </p:spPr>
      </p:pic>
      <p:sp>
        <p:nvSpPr>
          <p:cNvPr id="5837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708400" y="1268413"/>
            <a:ext cx="5435600" cy="558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600" b="1" i="1" dirty="0"/>
              <a:t>Результаты обучения: </a:t>
            </a:r>
            <a:r>
              <a:rPr lang="ru-RU" sz="3600" b="1" i="1" dirty="0" smtClean="0"/>
              <a:t>Бургер</a:t>
            </a:r>
            <a:endParaRPr lang="de-DE" sz="3600" b="1" i="1" dirty="0" smtClean="0"/>
          </a:p>
          <a:p>
            <a:pPr>
              <a:lnSpc>
                <a:spcPct val="90000"/>
              </a:lnSpc>
              <a:buNone/>
            </a:pPr>
            <a:r>
              <a:rPr lang="ru-RU" sz="3600" b="1" i="1" dirty="0">
                <a:solidFill>
                  <a:schemeClr val="hlink"/>
                </a:solidFill>
              </a:rPr>
              <a:t>Знание</a:t>
            </a:r>
          </a:p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FF3300"/>
                </a:solidFill>
              </a:rPr>
              <a:t>Слои</a:t>
            </a:r>
          </a:p>
          <a:p>
            <a:pPr>
              <a:lnSpc>
                <a:spcPct val="90000"/>
              </a:lnSpc>
              <a:buNone/>
            </a:pPr>
            <a:r>
              <a:rPr lang="ru-RU" sz="3600" b="1" i="1" dirty="0">
                <a:solidFill>
                  <a:schemeClr val="hlink"/>
                </a:solidFill>
              </a:rPr>
              <a:t>Навыки</a:t>
            </a:r>
            <a:endParaRPr lang="de-DE" sz="3600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FF3300"/>
                </a:solidFill>
              </a:rPr>
              <a:t>Попадание в рот</a:t>
            </a:r>
            <a:endParaRPr lang="de-DE" sz="3600" b="1" i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3600" b="1" i="1" dirty="0">
                <a:solidFill>
                  <a:schemeClr val="hlink"/>
                </a:solidFill>
              </a:rPr>
              <a:t>Компетенция</a:t>
            </a:r>
            <a:endParaRPr lang="de-DE" sz="3600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FF3300"/>
                </a:solidFill>
              </a:rPr>
              <a:t>Ответственность за свой желудок</a:t>
            </a:r>
            <a:endParaRPr lang="de-DE" sz="3600" b="1" i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3600" b="1" i="1" dirty="0" smtClean="0">
              <a:solidFill>
                <a:srgbClr val="FF3300"/>
              </a:solidFill>
            </a:endParaRPr>
          </a:p>
        </p:txBody>
      </p:sp>
      <p:sp>
        <p:nvSpPr>
          <p:cNvPr id="7" name="Foliennummernplatzhalt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EC188-3822-41FA-B79C-23972222313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80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503363"/>
          </a:xfrm>
        </p:spPr>
        <p:txBody>
          <a:bodyPr>
            <a:normAutofit fontScale="90000"/>
          </a:bodyPr>
          <a:lstStyle/>
          <a:p>
            <a:r>
              <a:rPr lang="ru-RU" altLang="de-DE" sz="3200" b="1" dirty="0"/>
              <a:t>Результаты обучения как профиль компетенций = </a:t>
            </a:r>
            <a:r>
              <a:rPr lang="ru-RU" altLang="de-DE" sz="3200" b="1" dirty="0" smtClean="0"/>
              <a:t>квалификация</a:t>
            </a:r>
            <a:r>
              <a:rPr lang="de-DE" altLang="de-DE" sz="3200" b="1" dirty="0">
                <a:solidFill>
                  <a:schemeClr val="tx1"/>
                </a:solidFill>
              </a:rPr>
              <a:t/>
            </a:r>
            <a:br>
              <a:rPr lang="de-DE" altLang="de-DE" sz="3200" b="1" dirty="0">
                <a:solidFill>
                  <a:schemeClr val="tx1"/>
                </a:solidFill>
              </a:rPr>
            </a:br>
            <a:endParaRPr lang="de-DE" altLang="de-DE" sz="32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242300" cy="4022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de-DE" altLang="de-DE" sz="3100" b="1" i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3100" b="1" i="1" dirty="0" smtClean="0">
                <a:solidFill>
                  <a:srgbClr val="0000CC"/>
                </a:solidFill>
              </a:rPr>
              <a:t>Квалификация </a:t>
            </a:r>
            <a:r>
              <a:rPr lang="ru-RU" altLang="de-DE" sz="3100" dirty="0" smtClean="0"/>
              <a:t>является </a:t>
            </a:r>
            <a:r>
              <a:rPr lang="ru-RU" altLang="de-DE" sz="3100" dirty="0"/>
              <a:t>формальным стандартом, который определяется как «конец» пути </a:t>
            </a:r>
            <a:r>
              <a:rPr lang="ru-RU" altLang="de-DE" sz="3100" dirty="0" smtClean="0"/>
              <a:t>обучения</a:t>
            </a:r>
            <a:r>
              <a:rPr lang="de-DE" altLang="de-DE" sz="3100" dirty="0" smtClean="0"/>
              <a:t>. </a:t>
            </a:r>
            <a:endParaRPr lang="de-DE" altLang="de-DE" sz="3100" dirty="0"/>
          </a:p>
          <a:p>
            <a:pPr>
              <a:lnSpc>
                <a:spcPct val="90000"/>
              </a:lnSpc>
            </a:pPr>
            <a:r>
              <a:rPr lang="ru-RU" altLang="de-DE" sz="3100" dirty="0"/>
              <a:t>Она </a:t>
            </a:r>
            <a:r>
              <a:rPr lang="ru-RU" altLang="de-DE" sz="3100" dirty="0" smtClean="0"/>
              <a:t>отражает те </a:t>
            </a:r>
            <a:r>
              <a:rPr lang="ru-RU" altLang="de-DE" sz="3100" b="1" dirty="0" smtClean="0">
                <a:solidFill>
                  <a:srgbClr val="0000FF"/>
                </a:solidFill>
              </a:rPr>
              <a:t>результаты обучения, </a:t>
            </a:r>
            <a:r>
              <a:rPr lang="ru-RU" altLang="de-DE" sz="3100" dirty="0"/>
              <a:t>к</a:t>
            </a:r>
            <a:r>
              <a:rPr lang="ru-RU" altLang="de-DE" sz="3100" dirty="0" smtClean="0"/>
              <a:t>оторые </a:t>
            </a:r>
            <a:r>
              <a:rPr lang="ru-RU" altLang="de-DE" sz="3100" dirty="0"/>
              <a:t>были достигнуты и оценены на этом пути (формальное обучение</a:t>
            </a:r>
            <a:r>
              <a:rPr lang="ru-RU" altLang="de-DE" sz="3100" dirty="0" smtClean="0"/>
              <a:t>)</a:t>
            </a:r>
            <a:endParaRPr lang="de-DE" altLang="de-DE" sz="3100" dirty="0" smtClean="0"/>
          </a:p>
          <a:p>
            <a:pPr>
              <a:lnSpc>
                <a:spcPct val="90000"/>
              </a:lnSpc>
            </a:pPr>
            <a:r>
              <a:rPr lang="ru-RU" altLang="de-DE" sz="3100" dirty="0"/>
              <a:t>Эти результаты обучения могут быть также </a:t>
            </a:r>
            <a:r>
              <a:rPr lang="ru-RU" altLang="de-DE" sz="3100" dirty="0" smtClean="0"/>
              <a:t>достигнуты неформальными </a:t>
            </a:r>
            <a:r>
              <a:rPr lang="ru-RU" altLang="de-DE" sz="3100" dirty="0"/>
              <a:t>и </a:t>
            </a:r>
            <a:r>
              <a:rPr lang="ru-RU" altLang="de-DE" sz="3100" dirty="0" smtClean="0"/>
              <a:t>информальными </a:t>
            </a:r>
            <a:r>
              <a:rPr lang="ru-RU" altLang="de-DE" sz="3100" dirty="0"/>
              <a:t>способами - независимо от </a:t>
            </a:r>
            <a:r>
              <a:rPr lang="ru-RU" altLang="de-DE" sz="3100" dirty="0" smtClean="0"/>
              <a:t>организаций</a:t>
            </a:r>
            <a:endParaRPr lang="de-DE" altLang="de-DE" sz="3100" dirty="0"/>
          </a:p>
        </p:txBody>
      </p:sp>
    </p:spTree>
    <p:extLst>
      <p:ext uri="{BB962C8B-B14F-4D97-AF65-F5344CB8AC3E}">
        <p14:creationId xmlns:p14="http://schemas.microsoft.com/office/powerpoint/2010/main" xmlns="" val="169095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01671C-CD74-4964-B646-67F275017B31}" type="slidenum">
              <a:rPr lang="de-DE" sz="1400">
                <a:solidFill>
                  <a:prstClr val="black"/>
                </a:solidFill>
              </a:rPr>
              <a:pPr algn="r"/>
              <a:t>12</a:t>
            </a:fld>
            <a:endParaRPr lang="de-DE" sz="1400">
              <a:solidFill>
                <a:prstClr val="black"/>
              </a:solidFill>
            </a:endParaRPr>
          </a:p>
        </p:txBody>
      </p:sp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0" y="4986338"/>
            <a:ext cx="1944688" cy="18716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de-DE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de-DE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Учебная 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единица/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модуль</a:t>
            </a:r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/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курс /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компонент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1476375" y="3933825"/>
            <a:ext cx="1944688" cy="194468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Программа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обучения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987675" y="2924175"/>
            <a:ext cx="1944688" cy="194468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Организа-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ционный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уровень</a:t>
            </a:r>
            <a:endParaRPr lang="ru-RU" b="1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427538" y="1844675"/>
            <a:ext cx="2016125" cy="19431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Отраслевой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уровень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5860504" y="742156"/>
            <a:ext cx="2017713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Национальный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уровень</a:t>
            </a: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7235825" y="0"/>
            <a:ext cx="1908175" cy="1916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ru-RU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EQF</a:t>
            </a:r>
            <a:r>
              <a:rPr lang="de-DE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 LLL</a:t>
            </a:r>
            <a:endParaRPr lang="ru-RU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3308994">
            <a:off x="2209800" y="-1406525"/>
            <a:ext cx="1762125" cy="7004051"/>
          </a:xfrm>
          <a:prstGeom prst="upDownArrow">
            <a:avLst>
              <a:gd name="adj1" fmla="val 50000"/>
              <a:gd name="adj2" fmla="val 7949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Качественно связанные результаты обучения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3182824">
            <a:off x="5423694" y="1050131"/>
            <a:ext cx="1555750" cy="7043738"/>
          </a:xfrm>
          <a:prstGeom prst="upDownArrow">
            <a:avLst>
              <a:gd name="adj1" fmla="val 50000"/>
              <a:gd name="adj2" fmla="val 9055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rot="-2248176">
            <a:off x="3835816" y="4473059"/>
            <a:ext cx="4969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Количественно связанные </a:t>
            </a: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кредиты</a:t>
            </a:r>
            <a:endParaRPr 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62960" y="965562"/>
            <a:ext cx="305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900"/>
                </a:solidFill>
                <a:latin typeface="Verdana" pitchFamily="34" charset="0"/>
                <a:cs typeface="Arial" charset="0"/>
              </a:rPr>
              <a:t>Качество обеспечено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084888" y="5157788"/>
            <a:ext cx="305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CC00"/>
                </a:solidFill>
                <a:latin typeface="Verdana" pitchFamily="34" charset="0"/>
                <a:cs typeface="Arial" charset="0"/>
              </a:rPr>
              <a:t>Качество обеспечено</a:t>
            </a:r>
          </a:p>
        </p:txBody>
      </p:sp>
      <p:sp>
        <p:nvSpPr>
          <p:cNvPr id="15" name="Ellipse 14"/>
          <p:cNvSpPr/>
          <p:nvPr/>
        </p:nvSpPr>
        <p:spPr>
          <a:xfrm>
            <a:off x="7571598" y="135180"/>
            <a:ext cx="1248874" cy="7014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ЕПВО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012161" y="919162"/>
            <a:ext cx="1223664" cy="7858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КР</a:t>
            </a:r>
            <a:endParaRPr lang="ru-RU" sz="1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Косово</a:t>
            </a:r>
            <a:endParaRPr lang="de-DE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8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b="1" dirty="0" smtClean="0"/>
              <a:t>Качество</a:t>
            </a:r>
            <a:endParaRPr lang="de-DE" altLang="en-US" b="1" dirty="0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/>
            <a:endParaRPr lang="de-DE" altLang="en-US" dirty="0" smtClean="0"/>
          </a:p>
          <a:p>
            <a:r>
              <a:rPr lang="de-DE" altLang="en-US" sz="4000" dirty="0" smtClean="0"/>
              <a:t> </a:t>
            </a:r>
            <a:r>
              <a:rPr lang="ru-RU" altLang="en-US" sz="4800" dirty="0"/>
              <a:t>Способ мышления</a:t>
            </a:r>
            <a:endParaRPr lang="de-DE" altLang="en-US" sz="4800" dirty="0" smtClean="0"/>
          </a:p>
          <a:p>
            <a:r>
              <a:rPr lang="ru-RU" altLang="en-US" sz="3800" dirty="0"/>
              <a:t>Качество - это добавленная стоимость</a:t>
            </a:r>
            <a:endParaRPr lang="de-DE" altLang="en-US" sz="3800" dirty="0" smtClean="0"/>
          </a:p>
          <a:p>
            <a:pPr eaLnBrk="1" hangingPunct="1"/>
            <a:r>
              <a:rPr lang="de-DE" altLang="en-US" sz="4800" dirty="0" smtClean="0"/>
              <a:t> </a:t>
            </a:r>
            <a:r>
              <a:rPr lang="ru-RU" altLang="en-US" sz="4800" dirty="0" smtClean="0"/>
              <a:t>Культура</a:t>
            </a:r>
            <a:endParaRPr lang="de-DE" altLang="en-US" sz="4800" dirty="0" smtClean="0"/>
          </a:p>
          <a:p>
            <a:pPr eaLnBrk="1" hangingPunct="1">
              <a:buFont typeface="Wingdings" pitchFamily="2" charset="2"/>
              <a:buNone/>
            </a:pPr>
            <a:endParaRPr lang="de-DE" altLang="en-US" sz="4800" dirty="0" smtClean="0"/>
          </a:p>
          <a:p>
            <a:pPr eaLnBrk="1" hangingPunct="1"/>
            <a:endParaRPr lang="de-DE" altLang="en-US" sz="4800" dirty="0" smtClean="0"/>
          </a:p>
          <a:p>
            <a:pPr eaLnBrk="1" hangingPunct="1"/>
            <a:endParaRPr lang="de-DE" altLang="en-US" sz="4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4AC-E251-42FC-A9F0-5B3ECD644B8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5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Стандарты качества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Европейские стандарты и рекомендации (</a:t>
            </a:r>
            <a:r>
              <a:rPr lang="de-DE" dirty="0" smtClean="0"/>
              <a:t>ESG</a:t>
            </a:r>
            <a:r>
              <a:rPr lang="ru-RU" dirty="0" smtClean="0"/>
              <a:t>)</a:t>
            </a:r>
            <a:endParaRPr lang="de-DE" dirty="0" smtClean="0"/>
          </a:p>
          <a:p>
            <a:r>
              <a:rPr lang="ru-RU" dirty="0" smtClean="0"/>
              <a:t>Квалификационные Рамки</a:t>
            </a:r>
            <a:endParaRPr lang="de-DE" dirty="0" smtClean="0"/>
          </a:p>
          <a:p>
            <a:r>
              <a:rPr lang="ru-RU" dirty="0" smtClean="0"/>
              <a:t>Результаты обучения</a:t>
            </a:r>
            <a:endParaRPr lang="de-DE" dirty="0" smtClean="0"/>
          </a:p>
          <a:p>
            <a:r>
              <a:rPr lang="ru-RU" dirty="0" smtClean="0"/>
              <a:t>Кредиты</a:t>
            </a:r>
            <a:endParaRPr lang="de-DE" dirty="0" smtClean="0"/>
          </a:p>
          <a:p>
            <a:r>
              <a:rPr lang="ru-RU" dirty="0" smtClean="0"/>
              <a:t>Оценка</a:t>
            </a:r>
            <a:endParaRPr lang="de-DE" dirty="0" smtClean="0"/>
          </a:p>
          <a:p>
            <a:r>
              <a:rPr lang="ru-RU" dirty="0" smtClean="0"/>
              <a:t>Постоянное </a:t>
            </a:r>
            <a:r>
              <a:rPr lang="ru-RU" dirty="0"/>
              <a:t>улучшение</a:t>
            </a:r>
            <a:endParaRPr lang="de-DE" dirty="0" smtClean="0"/>
          </a:p>
          <a:p>
            <a:r>
              <a:rPr lang="ru-RU" dirty="0" smtClean="0"/>
              <a:t>Прозрачность </a:t>
            </a:r>
            <a:endParaRPr lang="de-DE" dirty="0" smtClean="0"/>
          </a:p>
          <a:p>
            <a:r>
              <a:rPr lang="ru-RU" dirty="0" smtClean="0"/>
              <a:t>Открытость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F4AC-E251-42FC-A9F0-5B3ECD644B8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Контекст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Результаты обучения</a:t>
            </a:r>
            <a:r>
              <a:rPr lang="en-GB" b="1" i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относятся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достижениям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обучающегося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а не к намерениям учителя (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выраженные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целях модуля или курса). Они могут принимать разные формы и быть широкими или узкими по своему характеру (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Aдам,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2004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Результаты обучения 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«цели и задачи»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часто используются как синонимы, хотя они не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совпадают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Адам (2004) отмечает, что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«цели»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связаны с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преподаванием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 намерениями учителя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в то время как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результаты обучения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связаны с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обучением». 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Moon (2002)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предполагает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что один из способов отличить цели от результатов обучения состоит в том, что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цели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указывают 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общее содержание,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направление 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намерения, стоящие за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модулем с точки зрения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преподавателя/разработчика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  <a:endParaRPr lang="en-GB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66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volker gehmlich Osnabrueck University of Applied Sciences - Member of EUA</a:t>
            </a:r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70464A-69F9-412C-9FA0-118E46B8B3A3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700" name="Picture 3" descr="MPj0411827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95888" y="620713"/>
            <a:ext cx="3948112" cy="5976937"/>
          </a:xfrm>
        </p:spPr>
      </p:pic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431958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/>
              <a:t>Это не слишком (тяжело) сложно - или</a:t>
            </a:r>
            <a:r>
              <a:rPr lang="ru-RU" sz="4400" b="1" dirty="0" smtClean="0"/>
              <a:t>?  </a:t>
            </a:r>
            <a:endParaRPr lang="de-DE" sz="4400" b="1" dirty="0"/>
          </a:p>
          <a:p>
            <a:pPr eaLnBrk="1" hangingPunct="1"/>
            <a:endParaRPr lang="de-DE" sz="4400" b="1" dirty="0"/>
          </a:p>
          <a:p>
            <a:pPr eaLnBrk="1" hangingPunct="1"/>
            <a:endParaRPr lang="de-DE" sz="4400" b="1" dirty="0"/>
          </a:p>
          <a:p>
            <a:pPr eaLnBrk="1" hangingPunct="1"/>
            <a:r>
              <a:rPr lang="ru-RU" sz="4400" b="1" dirty="0" smtClean="0"/>
              <a:t>Можешь ли ты  </a:t>
            </a:r>
            <a:r>
              <a:rPr lang="ru-RU" sz="4400" b="1" dirty="0"/>
              <a:t>сделать </a:t>
            </a:r>
            <a:r>
              <a:rPr lang="ru-RU" sz="4400" b="1" dirty="0" smtClean="0"/>
              <a:t>это</a:t>
            </a:r>
            <a:r>
              <a:rPr lang="de-DE" sz="44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577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orträge\Bausteine\sh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62"/>
            <a:ext cx="9143999" cy="6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7768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44522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 не этот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7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4B11-69DC-4627-A216-7086E88234A3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445518-877E-4D51-ABCE-0F8DA790C752}" type="slidenum">
              <a:rPr lang="de-DE" sz="1200" u="none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DE" sz="1200" u="none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357188" y="500063"/>
            <a:ext cx="2500312" cy="1700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 b="1" u="none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Управление </a:t>
            </a:r>
            <a:r>
              <a:rPr lang="ru-RU" sz="2000" b="1" dirty="0" smtClean="0">
                <a:solidFill>
                  <a:srgbClr val="FFFF00"/>
                </a:solidFill>
              </a:rPr>
              <a:t>вузами</a:t>
            </a:r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Кому должен </a:t>
            </a:r>
            <a:r>
              <a:rPr lang="ru-RU" dirty="0" smtClean="0"/>
              <a:t>служить </a:t>
            </a:r>
            <a:r>
              <a:rPr lang="ru-RU" dirty="0"/>
              <a:t>вуз</a:t>
            </a:r>
            <a:r>
              <a:rPr lang="de-DE" sz="1800" u="none" dirty="0" smtClean="0"/>
              <a:t>?</a:t>
            </a:r>
            <a:endParaRPr lang="de-DE" sz="1800" u="none" dirty="0"/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 Как определяются цели?</a:t>
            </a:r>
            <a:r>
              <a:rPr lang="de-DE" sz="1800" u="none" dirty="0" smtClean="0"/>
              <a:t>?</a:t>
            </a:r>
            <a:endParaRPr lang="de-DE" sz="1800" u="none" dirty="0"/>
          </a:p>
          <a:p>
            <a:pPr algn="ctr">
              <a:defRPr/>
            </a:pPr>
            <a:endParaRPr lang="de-DE" sz="1800" u="none" dirty="0"/>
          </a:p>
        </p:txBody>
      </p:sp>
      <p:sp>
        <p:nvSpPr>
          <p:cNvPr id="6" name="Abgerundetes Rechteck 5"/>
          <p:cNvSpPr/>
          <p:nvPr/>
        </p:nvSpPr>
        <p:spPr>
          <a:xfrm>
            <a:off x="2714625" y="2286000"/>
            <a:ext cx="3214688" cy="178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 Институциональная цель</a:t>
            </a:r>
            <a:endParaRPr lang="de-DE" sz="2400" b="1" u="none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 Институциональные ценности</a:t>
            </a:r>
            <a:endParaRPr lang="de-DE" sz="1800" u="none" dirty="0"/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sz="1800" u="none" dirty="0" smtClean="0"/>
              <a:t> </a:t>
            </a:r>
            <a:r>
              <a:rPr lang="ru-RU" dirty="0" smtClean="0"/>
              <a:t>Миссия организации</a:t>
            </a:r>
            <a:endParaRPr lang="de-DE" sz="1800" u="none" dirty="0"/>
          </a:p>
          <a:p>
            <a:pPr>
              <a:defRPr/>
            </a:pPr>
            <a:r>
              <a:rPr lang="ru-RU" dirty="0"/>
              <a:t>- Цели</a:t>
            </a:r>
            <a:endParaRPr lang="de-DE" sz="1800" u="none" dirty="0"/>
          </a:p>
        </p:txBody>
      </p:sp>
      <p:sp>
        <p:nvSpPr>
          <p:cNvPr id="7" name="Abgerundetes Rechteck 6"/>
          <p:cNvSpPr/>
          <p:nvPr/>
        </p:nvSpPr>
        <p:spPr>
          <a:xfrm>
            <a:off x="6000750" y="4286250"/>
            <a:ext cx="257175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 b="1" u="none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Культурный контекст</a:t>
            </a:r>
            <a:endParaRPr lang="de-DE" sz="2400" b="1" u="none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 Какие цели приоритетны</a:t>
            </a:r>
            <a:r>
              <a:rPr lang="de-DE" sz="1800" u="none" dirty="0" smtClean="0"/>
              <a:t>?</a:t>
            </a:r>
            <a:endParaRPr lang="de-DE" sz="1800" u="none" dirty="0"/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 Почему</a:t>
            </a:r>
            <a:r>
              <a:rPr lang="de-DE" sz="1800" u="none" dirty="0" smtClean="0"/>
              <a:t>?</a:t>
            </a:r>
            <a:endParaRPr lang="de-DE" sz="1800" u="none" dirty="0"/>
          </a:p>
          <a:p>
            <a:pPr>
              <a:defRPr/>
            </a:pPr>
            <a:endParaRPr lang="de-DE" sz="1800" u="none" dirty="0"/>
          </a:p>
          <a:p>
            <a:pPr>
              <a:defRPr/>
            </a:pPr>
            <a:endParaRPr lang="de-DE" sz="1800" u="none" dirty="0"/>
          </a:p>
        </p:txBody>
      </p:sp>
      <p:sp>
        <p:nvSpPr>
          <p:cNvPr id="8" name="Abgerundetes Rechteck 7"/>
          <p:cNvSpPr/>
          <p:nvPr/>
        </p:nvSpPr>
        <p:spPr>
          <a:xfrm>
            <a:off x="5929313" y="500063"/>
            <a:ext cx="2571750" cy="1700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 b="1" u="none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Институциональная </a:t>
            </a:r>
            <a:r>
              <a:rPr lang="ru-RU" sz="2400" b="1" dirty="0" smtClean="0">
                <a:solidFill>
                  <a:srgbClr val="FFFF00"/>
                </a:solidFill>
              </a:rPr>
              <a:t>этика </a:t>
            </a:r>
          </a:p>
          <a:p>
            <a:pPr algn="ctr">
              <a:defRPr/>
            </a:pPr>
            <a:r>
              <a:rPr lang="de-DE" sz="1800" u="none" dirty="0" smtClean="0"/>
              <a:t>-</a:t>
            </a:r>
            <a:r>
              <a:rPr lang="ru-RU" dirty="0"/>
              <a:t>Какие цели должны быть приоритетными</a:t>
            </a:r>
            <a:r>
              <a:rPr lang="de-DE" sz="1800" u="none" dirty="0" smtClean="0"/>
              <a:t>?</a:t>
            </a:r>
            <a:endParaRPr lang="de-DE" sz="1800" u="none" dirty="0"/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Почему?</a:t>
            </a:r>
            <a:endParaRPr lang="de-DE" sz="1800" u="none" dirty="0"/>
          </a:p>
          <a:p>
            <a:pPr algn="ctr">
              <a:defRPr/>
            </a:pPr>
            <a:endParaRPr lang="de-DE" sz="1800" u="none" dirty="0"/>
          </a:p>
        </p:txBody>
      </p:sp>
      <p:sp>
        <p:nvSpPr>
          <p:cNvPr id="9" name="Abgerundetes Rechteck 8"/>
          <p:cNvSpPr/>
          <p:nvPr/>
        </p:nvSpPr>
        <p:spPr>
          <a:xfrm>
            <a:off x="428625" y="4357688"/>
            <a:ext cx="2428875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 Ожидания </a:t>
            </a:r>
            <a:r>
              <a:rPr lang="ru-RU" sz="2400" b="1" dirty="0" smtClean="0">
                <a:solidFill>
                  <a:srgbClr val="FFFF00"/>
                </a:solidFill>
              </a:rPr>
              <a:t>стейкхолдеров</a:t>
            </a:r>
            <a:endParaRPr lang="de-DE" sz="2400" b="1" u="none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de-DE" sz="1800" u="none" dirty="0" smtClean="0"/>
              <a:t>-</a:t>
            </a:r>
            <a:r>
              <a:rPr lang="ru-RU" sz="1800" u="none" dirty="0" smtClean="0"/>
              <a:t> </a:t>
            </a:r>
            <a:r>
              <a:rPr lang="ru-RU" dirty="0" smtClean="0"/>
              <a:t>Кому </a:t>
            </a:r>
            <a:r>
              <a:rPr lang="ru-RU" dirty="0"/>
              <a:t>служит учреждение</a:t>
            </a:r>
            <a:r>
              <a:rPr lang="de-DE" sz="1800" u="none" dirty="0" smtClean="0"/>
              <a:t>?</a:t>
            </a:r>
            <a:endParaRPr lang="de-DE" sz="1800" u="none" dirty="0"/>
          </a:p>
        </p:txBody>
      </p:sp>
      <p:cxnSp>
        <p:nvCxnSpPr>
          <p:cNvPr id="11" name="Gerade Verbindung mit Pfeil 10"/>
          <p:cNvCxnSpPr>
            <a:stCxn id="5" idx="2"/>
          </p:cNvCxnSpPr>
          <p:nvPr/>
        </p:nvCxnSpPr>
        <p:spPr>
          <a:xfrm rot="16200000" flipH="1">
            <a:off x="1831975" y="1974850"/>
            <a:ext cx="585788" cy="1036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2"/>
          </p:cNvCxnSpPr>
          <p:nvPr/>
        </p:nvCxnSpPr>
        <p:spPr>
          <a:xfrm rot="5400000">
            <a:off x="6279357" y="1850231"/>
            <a:ext cx="585788" cy="1285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9" idx="0"/>
          </p:cNvCxnSpPr>
          <p:nvPr/>
        </p:nvCxnSpPr>
        <p:spPr>
          <a:xfrm rot="5400000" flipH="1" flipV="1">
            <a:off x="1785937" y="3429001"/>
            <a:ext cx="785813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0"/>
          </p:cNvCxnSpPr>
          <p:nvPr/>
        </p:nvCxnSpPr>
        <p:spPr>
          <a:xfrm rot="16200000" flipV="1">
            <a:off x="6179344" y="3178969"/>
            <a:ext cx="857250" cy="1357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77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de-DE" sz="120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charset="0"/>
              </a:rPr>
              <a:t>gehmlich@wiso.hs-osnabrueck.de</a:t>
            </a:r>
          </a:p>
        </p:txBody>
      </p:sp>
      <p:sp>
        <p:nvSpPr>
          <p:cNvPr id="15363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A7F7F1-BC1F-4004-BFE6-9BC0A57F06B7}" type="slidenum">
              <a:rPr lang="de-DE" sz="120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charset="0"/>
              </a:rPr>
              <a:pPr algn="r">
                <a:defRPr/>
              </a:pPr>
              <a:t>2</a:t>
            </a:fld>
            <a:endParaRPr lang="de-DE" sz="1200">
              <a:solidFill>
                <a:prstClr val="white">
                  <a:tint val="75000"/>
                </a:prst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prstClr val="white">
                    <a:tint val="75000"/>
                  </a:prstClr>
                </a:solidFill>
                <a:cs typeface="Arial" charset="0"/>
              </a:rPr>
              <a:t>volker gehmlich Osnabrueck University of Applied Sciences - Member of EUA</a:t>
            </a:r>
            <a:endParaRPr lang="de-DE" sz="120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200CF0C-40D7-493B-B0C0-1A37DC2795E7}" type="slidenum">
              <a:rPr lang="de-DE" sz="1200">
                <a:solidFill>
                  <a:prstClr val="white">
                    <a:tint val="75000"/>
                  </a:prstClr>
                </a:solidFill>
                <a:cs typeface="Arial" charset="0"/>
              </a:rPr>
              <a:pPr algn="r">
                <a:defRPr/>
              </a:pPr>
              <a:t>2</a:t>
            </a:fld>
            <a:endParaRPr lang="de-DE" sz="120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50181" name="Picture 2" descr="tom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8780"/>
            <a:ext cx="9540875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82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1350"/>
          </a:xfrm>
        </p:spPr>
        <p:txBody>
          <a:bodyPr>
            <a:normAutofit fontScale="90000"/>
          </a:bodyPr>
          <a:lstStyle/>
          <a:p>
            <a:r>
              <a:rPr lang="ru-RU" dirty="0"/>
              <a:t>Миссия организации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509588" y="1350963"/>
            <a:ext cx="8229600" cy="4575175"/>
          </a:xfrm>
        </p:spPr>
        <p:txBody>
          <a:bodyPr>
            <a:normAutofit/>
          </a:bodyPr>
          <a:lstStyle/>
          <a:p>
            <a:pPr marL="282575" indent="-282575"/>
            <a:r>
              <a:rPr lang="ru-RU" sz="3000" b="1" i="1" dirty="0">
                <a:solidFill>
                  <a:srgbClr val="0070C0"/>
                </a:solidFill>
              </a:rPr>
              <a:t>Миссия </a:t>
            </a:r>
            <a:r>
              <a:rPr lang="ru-RU" sz="3000" b="1" i="1" dirty="0" smtClean="0">
                <a:solidFill>
                  <a:srgbClr val="0070C0"/>
                </a:solidFill>
              </a:rPr>
              <a:t>организации </a:t>
            </a:r>
            <a:r>
              <a:rPr lang="ru-RU" sz="3000" dirty="0" smtClean="0"/>
              <a:t>имеет целью предоставление </a:t>
            </a:r>
            <a:r>
              <a:rPr lang="ru-RU" sz="3000" dirty="0"/>
              <a:t>работникам и заинтересованным сторонам ясность в отношении основной цели </a:t>
            </a:r>
            <a:r>
              <a:rPr lang="ru-RU" sz="3000" dirty="0" smtClean="0"/>
              <a:t>организации</a:t>
            </a:r>
            <a:endParaRPr lang="en-GB" sz="3000" dirty="0" smtClean="0"/>
          </a:p>
          <a:p>
            <a:pPr marL="282575" indent="-282575"/>
            <a:r>
              <a:rPr lang="ru-RU" sz="3000" dirty="0"/>
              <a:t>Миссия должна отвечать на вопросы</a:t>
            </a:r>
            <a:r>
              <a:rPr lang="en-GB" sz="3000" dirty="0" smtClean="0"/>
              <a:t>:  </a:t>
            </a:r>
          </a:p>
          <a:p>
            <a:pPr marL="282575" indent="-282575">
              <a:buNone/>
            </a:pPr>
            <a:r>
              <a:rPr lang="en-GB" sz="3000" dirty="0" smtClean="0"/>
              <a:t>	 		</a:t>
            </a:r>
            <a:r>
              <a:rPr lang="en-GB" sz="3000" i="1" dirty="0" smtClean="0">
                <a:solidFill>
                  <a:srgbClr val="0070C0"/>
                </a:solidFill>
              </a:rPr>
              <a:t>‘</a:t>
            </a:r>
            <a:r>
              <a:rPr lang="ru-RU" sz="3000" i="1" dirty="0">
                <a:solidFill>
                  <a:srgbClr val="0070C0"/>
                </a:solidFill>
              </a:rPr>
              <a:t>Чем мы занимаемся</a:t>
            </a:r>
            <a:r>
              <a:rPr lang="en-GB" sz="3000" i="1" dirty="0" smtClean="0">
                <a:solidFill>
                  <a:srgbClr val="0070C0"/>
                </a:solidFill>
              </a:rPr>
              <a:t>?’</a:t>
            </a:r>
          </a:p>
          <a:p>
            <a:pPr marL="282575" indent="-282575">
              <a:buNone/>
            </a:pPr>
            <a:r>
              <a:rPr lang="en-GB" sz="3000" i="1" dirty="0" smtClean="0">
                <a:solidFill>
                  <a:srgbClr val="0070C0"/>
                </a:solidFill>
              </a:rPr>
              <a:t>		‘</a:t>
            </a:r>
            <a:r>
              <a:rPr lang="ru-RU" sz="3000" i="1" dirty="0" smtClean="0">
                <a:solidFill>
                  <a:srgbClr val="0070C0"/>
                </a:solidFill>
              </a:rPr>
              <a:t>Как мы добиаемся изменений к лучшему</a:t>
            </a:r>
            <a:r>
              <a:rPr lang="en-GB" sz="3000" i="1" dirty="0" smtClean="0">
                <a:solidFill>
                  <a:srgbClr val="0070C0"/>
                </a:solidFill>
              </a:rPr>
              <a:t>?’</a:t>
            </a:r>
          </a:p>
          <a:p>
            <a:pPr marL="282575" indent="-282575">
              <a:buNone/>
            </a:pPr>
            <a:r>
              <a:rPr lang="en-GB" sz="3000" i="1" dirty="0" smtClean="0">
                <a:solidFill>
                  <a:srgbClr val="0070C0"/>
                </a:solidFill>
              </a:rPr>
              <a:t>			‘</a:t>
            </a:r>
            <a:r>
              <a:rPr lang="ru-RU" sz="3000" i="1" dirty="0">
                <a:solidFill>
                  <a:srgbClr val="0070C0"/>
                </a:solidFill>
              </a:rPr>
              <a:t>Почему мы это делаем</a:t>
            </a:r>
            <a:r>
              <a:rPr lang="en-GB" sz="3000" i="1" dirty="0" smtClean="0">
                <a:solidFill>
                  <a:srgbClr val="0070C0"/>
                </a:solidFill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xmlns="" val="668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266700"/>
            <a:ext cx="8229600" cy="641350"/>
          </a:xfrm>
        </p:spPr>
        <p:txBody>
          <a:bodyPr>
            <a:normAutofit/>
          </a:bodyPr>
          <a:lstStyle/>
          <a:p>
            <a:r>
              <a:rPr lang="ru-RU" sz="3600" dirty="0"/>
              <a:t>Заявление о корпоративных ценностях</a:t>
            </a:r>
            <a:endParaRPr lang="en-GB" sz="36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445500" cy="3841750"/>
          </a:xfrm>
        </p:spPr>
        <p:txBody>
          <a:bodyPr>
            <a:normAutofit fontScale="92500" lnSpcReduction="10000"/>
          </a:bodyPr>
          <a:lstStyle/>
          <a:p>
            <a:pPr marL="282575" indent="-282575"/>
            <a:r>
              <a:rPr lang="ru-RU" sz="3000" b="1" i="1" dirty="0">
                <a:solidFill>
                  <a:srgbClr val="0070C0"/>
                </a:solidFill>
              </a:rPr>
              <a:t>Заявление о корпоративных </a:t>
            </a:r>
            <a:r>
              <a:rPr lang="ru-RU" sz="3000" b="1" i="1" dirty="0" smtClean="0">
                <a:solidFill>
                  <a:srgbClr val="0070C0"/>
                </a:solidFill>
              </a:rPr>
              <a:t>ценностях  </a:t>
            </a:r>
            <a:r>
              <a:rPr lang="ru-RU" sz="3000" dirty="0" smtClean="0"/>
              <a:t>должно </a:t>
            </a:r>
            <a:r>
              <a:rPr lang="ru-RU" sz="3000" dirty="0"/>
              <a:t>сообщать основополагающие и прочные основные </a:t>
            </a:r>
            <a:r>
              <a:rPr lang="ru-RU" sz="3000" i="1" dirty="0">
                <a:solidFill>
                  <a:srgbClr val="0070C0"/>
                </a:solidFill>
              </a:rPr>
              <a:t>принципы</a:t>
            </a:r>
            <a:r>
              <a:rPr lang="ru-RU" sz="3000" dirty="0"/>
              <a:t>, которые определяют стратегию организации и определяют, как должна работать </a:t>
            </a:r>
            <a:r>
              <a:rPr lang="ru-RU" sz="3000" dirty="0" smtClean="0"/>
              <a:t>организация. </a:t>
            </a:r>
            <a:endParaRPr lang="en-GB" sz="3000" dirty="0" smtClean="0"/>
          </a:p>
          <a:p>
            <a:pPr marL="282575" indent="-282575"/>
            <a:r>
              <a:rPr lang="ru-RU" sz="3000" dirty="0"/>
              <a:t>Такие базовые ценности должны оставаться неизменными независимо от обстоятельств и ограничений, с которыми сталкивается </a:t>
            </a:r>
            <a:r>
              <a:rPr lang="ru-RU" sz="3000" dirty="0" smtClean="0"/>
              <a:t>организация</a:t>
            </a:r>
            <a:r>
              <a:rPr lang="en-GB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44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2CA6E-862E-4C5C-BAC3-A2F433C53CC9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Роль </a:t>
            </a:r>
            <a:r>
              <a:rPr lang="ru-RU" sz="3600" dirty="0" smtClean="0"/>
              <a:t>заявления о миссии организации</a:t>
            </a:r>
            <a:endParaRPr lang="de-DE" sz="36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Заявление </a:t>
            </a:r>
            <a:r>
              <a:rPr lang="ru-RU" sz="2800" dirty="0"/>
              <a:t>о миссии является обобщенным заявлением о главной цели организации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  	-</a:t>
            </a:r>
            <a:r>
              <a:rPr lang="ru-RU" sz="2400" dirty="0"/>
              <a:t> Должно придавать особое значение </a:t>
            </a:r>
            <a:r>
              <a:rPr lang="ru-RU" sz="2400" dirty="0" smtClean="0"/>
              <a:t>общей позиции 	стейкхолдеров, </a:t>
            </a:r>
            <a:r>
              <a:rPr lang="ru-RU" sz="2400" dirty="0"/>
              <a:t>а не </a:t>
            </a:r>
            <a:r>
              <a:rPr lang="ru-RU" sz="2400" dirty="0" smtClean="0"/>
              <a:t>различиям</a:t>
            </a:r>
            <a:endParaRPr lang="de-DE" sz="2400" dirty="0" smtClean="0"/>
          </a:p>
          <a:p>
            <a:pPr lvl="1">
              <a:lnSpc>
                <a:spcPct val="90000"/>
              </a:lnSpc>
            </a:pPr>
            <a:r>
              <a:rPr lang="ru-RU" sz="2400" b="1" i="1" dirty="0"/>
              <a:t>Видение</a:t>
            </a:r>
            <a:r>
              <a:rPr lang="ru-RU" sz="2400" dirty="0"/>
              <a:t>, которое, вероятно, будет сохраняться в течение значительного периода времени в качестве «маяка на расстоянии», </a:t>
            </a:r>
            <a:r>
              <a:rPr lang="ru-RU" sz="2400" dirty="0" smtClean="0"/>
              <a:t>к которому </a:t>
            </a:r>
            <a:r>
              <a:rPr lang="ru-RU" sz="2400" dirty="0"/>
              <a:t>организация может </a:t>
            </a:r>
            <a:r>
              <a:rPr lang="ru-RU" sz="2400" dirty="0" smtClean="0"/>
              <a:t>стремиться</a:t>
            </a:r>
            <a:r>
              <a:rPr lang="de-DE" sz="2400" dirty="0" smtClean="0"/>
              <a:t>.</a:t>
            </a:r>
            <a:endParaRPr lang="de-DE" sz="2400" b="1" i="1" dirty="0" smtClean="0"/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Стратегическое </a:t>
            </a:r>
            <a:r>
              <a:rPr lang="ru-RU" sz="2800" b="1" i="1" dirty="0"/>
              <a:t>намерение </a:t>
            </a:r>
            <a:r>
              <a:rPr lang="ru-RU" sz="2800" dirty="0"/>
              <a:t>- это желаемое будущее состояние или стремление организации (Хэмел и Прахалад - используются вместо миссии и видения</a:t>
            </a:r>
            <a:r>
              <a:rPr lang="ru-RU" sz="2800" dirty="0" smtClean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35815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16" dur="1" fill="hold">
                                          <p:endSync delay="0"/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90" y="1110068"/>
            <a:ext cx="5566606" cy="3976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077" y="5374677"/>
            <a:ext cx="7233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u-RU" sz="2400" b="1" dirty="0">
                <a:solidFill>
                  <a:prstClr val="black"/>
                </a:solidFill>
                <a:latin typeface="Comic Sans MS"/>
                <a:cs typeface="Comic Sans MS"/>
              </a:rPr>
              <a:t>Оценка не всегда популярна </a:t>
            </a:r>
            <a:r>
              <a:rPr lang="ru-RU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– </a:t>
            </a:r>
          </a:p>
          <a:p>
            <a:pPr algn="ctr" defTabSz="457200"/>
            <a:r>
              <a:rPr lang="ru-RU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Важен момент времени/последовательности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!</a:t>
            </a:r>
            <a:endParaRPr lang="en-US" sz="24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825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193147"/>
              </p:ext>
            </p:extLst>
          </p:nvPr>
        </p:nvGraphicFramePr>
        <p:xfrm>
          <a:off x="1403648" y="2060848"/>
          <a:ext cx="6096000" cy="415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2025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Философия</a:t>
                      </a:r>
                    </a:p>
                    <a:p>
                      <a:r>
                        <a:rPr lang="ru-RU" dirty="0" smtClean="0"/>
                        <a:t>Миссии организации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Факультет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Комплект квалификаций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025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Учебная программа</a:t>
                      </a:r>
                      <a:r>
                        <a:rPr lang="de-DE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Профиль, выраженный в результатах обучения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025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Образовательный компонент (модуль)</a:t>
                      </a:r>
                      <a:endParaRPr lang="de-DE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 по результатам обучения</a:t>
                      </a:r>
                      <a:endParaRPr lang="de-DE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к трудоустройству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выживать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Интегрированный университет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Академическая свобода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599297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Коммуникация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Чем вы живете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551456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275856" y="764704"/>
            <a:ext cx="2645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Профиль</a:t>
            </a:r>
          </a:p>
          <a:p>
            <a:pPr algn="ctr"/>
            <a:r>
              <a:rPr lang="ru-RU" sz="2400" b="1" dirty="0"/>
              <a:t>Уровень </a:t>
            </a:r>
            <a:r>
              <a:rPr lang="ru-RU" sz="2400" b="1" dirty="0" smtClean="0"/>
              <a:t>описания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573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gehmlich@wiso.hs-osnabrueck.de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F0CDA-8EC3-43E4-9B22-B7129E113123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делать</a:t>
            </a:r>
            <a:r>
              <a:rPr lang="de-DE" b="1" dirty="0" smtClean="0"/>
              <a:t>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/>
              <a:t>Вы не можете обойтись без обсуждения</a:t>
            </a:r>
            <a:r>
              <a:rPr lang="de-DE" sz="2800" b="1" dirty="0" smtClean="0"/>
              <a:t>… </a:t>
            </a:r>
          </a:p>
          <a:p>
            <a:pPr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не подход «сверху вниз</a:t>
            </a:r>
            <a:r>
              <a:rPr lang="ru-RU" sz="2800" b="1" dirty="0" smtClean="0"/>
              <a:t>»</a:t>
            </a:r>
            <a:r>
              <a:rPr lang="de-DE" sz="2800" b="1" dirty="0" smtClean="0"/>
              <a:t>: </a:t>
            </a:r>
          </a:p>
          <a:p>
            <a:r>
              <a:rPr lang="ru-RU" sz="2800" dirty="0"/>
              <a:t>Обучение - это гораздо больше, чем сумма результатов обучения</a:t>
            </a:r>
            <a:endParaRPr lang="de-DE" sz="2800" dirty="0" smtClean="0"/>
          </a:p>
          <a:p>
            <a:pPr lvl="1"/>
            <a:r>
              <a:rPr lang="ru-RU" sz="2400" dirty="0" smtClean="0"/>
              <a:t>Целенаправлено </a:t>
            </a:r>
            <a:r>
              <a:rPr lang="ru-RU" sz="2400" dirty="0"/>
              <a:t>/ запланировано </a:t>
            </a:r>
            <a:r>
              <a:rPr lang="ru-RU" sz="2400" dirty="0" smtClean="0"/>
              <a:t>– достигнуто </a:t>
            </a:r>
            <a:endParaRPr lang="de-DE" sz="2400" dirty="0" smtClean="0"/>
          </a:p>
          <a:p>
            <a:pPr lvl="1"/>
            <a:r>
              <a:rPr lang="ru-RU" sz="2400" dirty="0" smtClean="0"/>
              <a:t>Незапланированы </a:t>
            </a:r>
            <a:r>
              <a:rPr lang="ru-RU" sz="2400" dirty="0"/>
              <a:t>/ неформальны / </a:t>
            </a:r>
            <a:r>
              <a:rPr lang="ru-RU" sz="2400" dirty="0" smtClean="0"/>
              <a:t>информальны</a:t>
            </a:r>
            <a:endParaRPr lang="de-DE" sz="2400" dirty="0" smtClean="0"/>
          </a:p>
          <a:p>
            <a:r>
              <a:rPr lang="ru-RU" sz="2800" dirty="0"/>
              <a:t>Это больше, чем возможность трудоустройства</a:t>
            </a:r>
            <a:endParaRPr lang="de-DE" sz="2800" dirty="0" smtClean="0"/>
          </a:p>
          <a:p>
            <a:r>
              <a:rPr lang="ru-RU" sz="2800" dirty="0"/>
              <a:t>Собственные исследования</a:t>
            </a:r>
            <a:endParaRPr lang="de-DE" sz="2800" dirty="0" smtClean="0"/>
          </a:p>
          <a:p>
            <a:r>
              <a:rPr lang="ru-RU" sz="2800" dirty="0" smtClean="0"/>
              <a:t>Позиционирование </a:t>
            </a:r>
            <a:r>
              <a:rPr lang="ru-RU" sz="2800" dirty="0"/>
              <a:t>помогает найти "ваш путь"</a:t>
            </a:r>
            <a:endParaRPr lang="de-DE" sz="2800" dirty="0" smtClean="0"/>
          </a:p>
          <a:p>
            <a:pPr eaLnBrk="1" hangingPunct="1"/>
            <a:endParaRPr lang="de-DE" sz="2800" dirty="0" smtClean="0"/>
          </a:p>
          <a:p>
            <a:pPr eaLnBrk="1" hangingPunct="1">
              <a:buFontTx/>
              <a:buNone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904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8AE278-0D81-4C21-8E3E-AA0AFFF26A5F}" type="slidenum">
              <a:rPr lang="de-DE" sz="1400">
                <a:latin typeface="Calibri" pitchFamily="34" charset="0"/>
              </a:rPr>
              <a:pPr algn="r"/>
              <a:t>26</a:t>
            </a:fld>
            <a:endParaRPr lang="de-DE" sz="1400">
              <a:latin typeface="Calibri" pitchFamily="34" charset="0"/>
            </a:endParaRPr>
          </a:p>
        </p:txBody>
      </p:sp>
      <p:pic>
        <p:nvPicPr>
          <p:cNvPr id="39938" name="Picture 2" descr="http://lw15fd.law15.hotmail.msn.com/cgi-bin/getmsg?curmbox=F000000001&amp;a=aa02f3132f0e0189e47441e5ce4a08d0&amp;msg=MSG1007506710.4&amp;start=1637221&amp;len=147464&amp;mimepart=5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350" y="1557338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04913" y="2101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0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955D56-F7DE-4B0C-8123-4625A1E07C97}" type="slidenum">
              <a:rPr lang="de-DE" sz="1400">
                <a:latin typeface="Calibri" pitchFamily="34" charset="0"/>
              </a:rPr>
              <a:pPr algn="r"/>
              <a:t>27</a:t>
            </a:fld>
            <a:endParaRPr lang="de-DE" sz="1400">
              <a:latin typeface="Calibri" pitchFamily="34" charset="0"/>
            </a:endParaRPr>
          </a:p>
        </p:txBody>
      </p:sp>
      <p:pic>
        <p:nvPicPr>
          <p:cNvPr id="40963" name="Picture 2" descr="untitl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248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116013" y="476250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3522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2A1DFE-F59C-4D8F-9283-1F7FB36E39D3}" type="slidenum">
              <a:rPr lang="de-DE" sz="1400">
                <a:latin typeface="Calibri" pitchFamily="34" charset="0"/>
              </a:rPr>
              <a:pPr algn="r"/>
              <a:t>28</a:t>
            </a:fld>
            <a:endParaRPr lang="de-DE" sz="1400">
              <a:latin typeface="Calibri" pitchFamily="34" charset="0"/>
            </a:endParaRPr>
          </a:p>
        </p:txBody>
      </p:sp>
      <p:pic>
        <p:nvPicPr>
          <p:cNvPr id="41987" name="Picture 2" descr="untitl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7848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79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D1A400D-0843-4476-B03E-ECA931D213D4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29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011" name="Picture 1" descr="http://lw15fd.law15.hotmail.msn.com/cgi-bin/getmsg?curmbox=F000000001&amp;a=aa02f3132f0e0189e47441e5ce4a08d0&amp;msg=MSG1007506710.4&amp;start=1637221&amp;len=147464&amp;mimepart=5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608" y="1412776"/>
            <a:ext cx="6715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feld 7"/>
          <p:cNvSpPr txBox="1">
            <a:spLocks noChangeArrowheads="1"/>
          </p:cNvSpPr>
          <p:nvPr/>
        </p:nvSpPr>
        <p:spPr bwMode="auto">
          <a:xfrm>
            <a:off x="6072188" y="2420888"/>
            <a:ext cx="2334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Программы</a:t>
            </a:r>
            <a:endParaRPr lang="de-DE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4" name="Textfeld 8"/>
          <p:cNvSpPr txBox="1">
            <a:spLocks noChangeArrowheads="1"/>
          </p:cNvSpPr>
          <p:nvPr/>
        </p:nvSpPr>
        <p:spPr bwMode="auto">
          <a:xfrm>
            <a:off x="5227388" y="5910074"/>
            <a:ext cx="26516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Внешнее </a:t>
            </a:r>
            <a:endParaRPr lang="ru-RU" sz="2000" b="1" dirty="0" smtClean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обеспечение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качества</a:t>
            </a:r>
            <a:endParaRPr lang="de-DE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5" name="Textfeld 9"/>
          <p:cNvSpPr txBox="1">
            <a:spLocks noChangeArrowheads="1"/>
          </p:cNvSpPr>
          <p:nvPr/>
        </p:nvSpPr>
        <p:spPr bwMode="auto">
          <a:xfrm>
            <a:off x="395536" y="4149080"/>
            <a:ext cx="1749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Системы</a:t>
            </a:r>
            <a:endParaRPr lang="de-DE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6" name="Textfeld 11"/>
          <p:cNvSpPr txBox="1">
            <a:spLocks noChangeArrowheads="1"/>
          </p:cNvSpPr>
          <p:nvPr/>
        </p:nvSpPr>
        <p:spPr bwMode="auto">
          <a:xfrm>
            <a:off x="2653842" y="1628800"/>
            <a:ext cx="3899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Открытый доступ - выход</a:t>
            </a:r>
            <a:endParaRPr lang="de-DE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7" name="Textfeld 12"/>
          <p:cNvSpPr txBox="1">
            <a:spLocks noChangeArrowheads="1"/>
          </p:cNvSpPr>
          <p:nvPr/>
        </p:nvSpPr>
        <p:spPr bwMode="auto">
          <a:xfrm>
            <a:off x="395536" y="2420888"/>
            <a:ext cx="242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Учреждения</a:t>
            </a:r>
            <a:endParaRPr lang="de-DE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8" name="Textfeld 13"/>
          <p:cNvSpPr txBox="1">
            <a:spLocks noChangeArrowheads="1"/>
          </p:cNvSpPr>
          <p:nvPr/>
        </p:nvSpPr>
        <p:spPr bwMode="auto">
          <a:xfrm>
            <a:off x="647521" y="620688"/>
            <a:ext cx="8219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cs typeface="Arial" charset="0"/>
              </a:rPr>
              <a:t>Дорога к успеху - водительские права для / качества</a:t>
            </a:r>
            <a:endParaRPr lang="de-DE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flipH="1">
            <a:off x="1429284" y="6056213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Внутреннее обеспечение качества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72188" y="4053884"/>
            <a:ext cx="2228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Социальные </a:t>
            </a:r>
          </a:p>
          <a:p>
            <a:r>
              <a:rPr lang="ru-RU" sz="2800" b="1" dirty="0" smtClean="0"/>
              <a:t>партнеры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776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Часть</a:t>
            </a:r>
            <a:r>
              <a:rPr lang="de-DE" sz="6000" dirty="0" smtClean="0"/>
              <a:t> I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/>
          </a:p>
          <a:p>
            <a:pPr marL="0" indent="0" algn="ctr">
              <a:buNone/>
            </a:pPr>
            <a:endParaRPr lang="de-DE" sz="4400" dirty="0"/>
          </a:p>
          <a:p>
            <a:pPr marL="0" indent="0" algn="ctr">
              <a:buNone/>
            </a:pPr>
            <a:r>
              <a:rPr lang="ru-RU" sz="4400" dirty="0"/>
              <a:t> Контекст, который вы знаете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xmlns="" val="24922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Предположения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Европейские стандарты и </a:t>
            </a:r>
            <a:r>
              <a:rPr lang="ru-RU" dirty="0" smtClean="0"/>
              <a:t>рекомендации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ru-RU" dirty="0" smtClean="0"/>
              <a:t>Учреждени</a:t>
            </a:r>
            <a:r>
              <a:rPr lang="ru-RU" dirty="0" smtClean="0"/>
              <a:t>я</a:t>
            </a:r>
            <a:r>
              <a:rPr lang="ru-RU" dirty="0" smtClean="0"/>
              <a:t> </a:t>
            </a:r>
            <a:r>
              <a:rPr lang="ru-RU" dirty="0"/>
              <a:t>и их заинтересованные стороны знают (или </a:t>
            </a:r>
            <a:r>
              <a:rPr lang="ru-RU" dirty="0" smtClean="0"/>
              <a:t>остерегаются</a:t>
            </a:r>
            <a:r>
              <a:rPr lang="de-DE" dirty="0" smtClean="0"/>
              <a:t>)</a:t>
            </a:r>
          </a:p>
          <a:p>
            <a:r>
              <a:rPr lang="ru-RU" dirty="0" smtClean="0"/>
              <a:t>Трудоспособность </a:t>
            </a:r>
            <a:r>
              <a:rPr lang="ru-RU" dirty="0"/>
              <a:t>в качестве термина и цели</a:t>
            </a:r>
            <a:endParaRPr lang="de-DE" dirty="0" smtClean="0"/>
          </a:p>
          <a:p>
            <a:r>
              <a:rPr lang="ru-RU" dirty="0" smtClean="0"/>
              <a:t>Высшее </a:t>
            </a:r>
            <a:r>
              <a:rPr lang="ru-RU" dirty="0"/>
              <a:t>образование хорошо знакомо с обеспечением качества</a:t>
            </a:r>
            <a:endParaRPr lang="de-DE" dirty="0" smtClean="0"/>
          </a:p>
          <a:p>
            <a:r>
              <a:rPr lang="ru-RU" dirty="0"/>
              <a:t>Квалификационные рамки связаны с результатами </a:t>
            </a:r>
            <a:r>
              <a:rPr lang="ru-RU" dirty="0" smtClean="0"/>
              <a:t>обучения</a:t>
            </a:r>
            <a:endParaRPr lang="de-DE" dirty="0" smtClean="0"/>
          </a:p>
          <a:p>
            <a:r>
              <a:rPr lang="ru-RU" dirty="0" smtClean="0"/>
              <a:t>Студенто-ориентированный подход</a:t>
            </a:r>
            <a:endParaRPr lang="de-DE" dirty="0" smtClean="0"/>
          </a:p>
          <a:p>
            <a:r>
              <a:rPr lang="ru-RU" dirty="0" smtClean="0"/>
              <a:t>Обеспечение качества</a:t>
            </a:r>
            <a:r>
              <a:rPr lang="de-DE" dirty="0" smtClean="0"/>
              <a:t> </a:t>
            </a:r>
            <a:r>
              <a:rPr lang="ru-RU" dirty="0" smtClean="0"/>
              <a:t>нужно </a:t>
            </a:r>
            <a:r>
              <a:rPr lang="ru-RU" dirty="0"/>
              <a:t>всем: </a:t>
            </a:r>
            <a:r>
              <a:rPr lang="ru-RU" dirty="0" smtClean="0"/>
              <a:t>Мотивация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015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FC2EE-90E9-4C7B-94D0-82C1B520290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58B564-C06B-43AA-8DE1-48356869F13B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31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08175" y="1412875"/>
            <a:ext cx="5040313" cy="912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prstClr val="black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Изменение парадигмы </a:t>
            </a:r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9" name="Oval 3"/>
          <p:cNvSpPr>
            <a:spLocks noChangeArrowheads="1"/>
          </p:cNvSpPr>
          <p:nvPr/>
        </p:nvSpPr>
        <p:spPr bwMode="auto">
          <a:xfrm>
            <a:off x="6300788" y="41165"/>
            <a:ext cx="2843212" cy="17002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37592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324421" y="214313"/>
            <a:ext cx="2579296" cy="83099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Практика: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Цепь обучения </a:t>
            </a:r>
            <a:endParaRPr lang="de-DE" sz="24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372225" y="2565400"/>
            <a:ext cx="2771775" cy="26654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программы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Результаты обучения</a:t>
            </a:r>
            <a:endParaRPr lang="de-DE" sz="24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0" y="2565400"/>
            <a:ext cx="2555875" cy="25209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обучаемого</a:t>
            </a:r>
            <a:endParaRPr lang="de-DE" sz="20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55875" y="2924175"/>
            <a:ext cx="3816350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Учебное пространство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Модульная структура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Результаты обучения модуля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Оценка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Учебный материал</a:t>
            </a:r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619672" y="5300663"/>
            <a:ext cx="576064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Внутреннее / внешнее обеспечение качества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516216" y="2420888"/>
            <a:ext cx="792832" cy="485775"/>
          </a:xfrm>
          <a:prstGeom prst="leftArrow">
            <a:avLst>
              <a:gd name="adj1" fmla="val 50000"/>
              <a:gd name="adj2" fmla="val 5196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1691680" y="2420888"/>
            <a:ext cx="720626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979613" y="4797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5940425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0" name="Text Box 14"/>
          <p:cNvSpPr txBox="1">
            <a:spLocks noChangeArrowheads="1"/>
          </p:cNvSpPr>
          <p:nvPr/>
        </p:nvSpPr>
        <p:spPr bwMode="auto">
          <a:xfrm>
            <a:off x="5922963" y="260350"/>
            <a:ext cx="3221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  </a:t>
            </a:r>
            <a:r>
              <a:rPr lang="de-DE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-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Рынок труда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- Квалификационные рамки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Миссия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Стратегия</a:t>
            </a:r>
            <a:endParaRPr lang="de-DE" sz="2000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 rot="10800000">
            <a:off x="7380288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10800000">
            <a:off x="7524750" y="4652963"/>
            <a:ext cx="773113" cy="1120775"/>
          </a:xfrm>
          <a:prstGeom prst="downArrow">
            <a:avLst>
              <a:gd name="adj1" fmla="val 50000"/>
              <a:gd name="adj2" fmla="val 3624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3" name="Oval 17"/>
          <p:cNvSpPr>
            <a:spLocks noChangeArrowheads="1"/>
          </p:cNvSpPr>
          <p:nvPr/>
        </p:nvSpPr>
        <p:spPr bwMode="auto">
          <a:xfrm>
            <a:off x="0" y="0"/>
            <a:ext cx="2806700" cy="162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Общее /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Профессиональное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образование и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обучение</a:t>
            </a:r>
            <a:endParaRPr lang="de-DE" sz="2000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>
            <a:off x="900113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 rot="10800000">
            <a:off x="827088" y="4508500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1096438" y="6073775"/>
            <a:ext cx="6985000" cy="6477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Коммуникация</a:t>
            </a:r>
            <a:endParaRPr lang="de-DE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7" name="AutoShape 21"/>
          <p:cNvSpPr>
            <a:spLocks noChangeArrowheads="1"/>
          </p:cNvSpPr>
          <p:nvPr/>
        </p:nvSpPr>
        <p:spPr bwMode="auto">
          <a:xfrm>
            <a:off x="1491456" y="615473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8" name="AutoShape 22"/>
          <p:cNvSpPr>
            <a:spLocks noChangeArrowheads="1"/>
          </p:cNvSpPr>
          <p:nvPr/>
        </p:nvSpPr>
        <p:spPr bwMode="auto">
          <a:xfrm>
            <a:off x="6771565" y="615473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 rot="10800000">
            <a:off x="179388" y="4508500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 rot="10800000">
            <a:off x="8101013" y="479742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10800000">
            <a:off x="179388" y="1773238"/>
            <a:ext cx="917575" cy="1008062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0800000">
            <a:off x="7956550" y="1844675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40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5" grpId="0" animBg="1"/>
      <p:bldP spid="51216" grpId="0" animBg="1"/>
      <p:bldP spid="51218" grpId="0" animBg="1"/>
      <p:bldP spid="5121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Цель</a:t>
            </a:r>
            <a:r>
              <a:rPr lang="de-DE" sz="2400" dirty="0" smtClean="0">
                <a:solidFill>
                  <a:prstClr val="black"/>
                </a:solidFill>
              </a:rPr>
              <a:t>: </a:t>
            </a:r>
            <a:r>
              <a:rPr lang="ru-RU" sz="2800" b="1" dirty="0" smtClean="0">
                <a:solidFill>
                  <a:prstClr val="black"/>
                </a:solidFill>
              </a:rPr>
              <a:t>К</a:t>
            </a:r>
            <a:r>
              <a:rPr lang="ru-RU" sz="2800" b="1" dirty="0" smtClean="0">
                <a:solidFill>
                  <a:prstClr val="black"/>
                </a:solidFill>
              </a:rPr>
              <a:t>валификационная форма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smtClean="0">
                <a:solidFill>
                  <a:prstClr val="black"/>
                </a:solidFill>
              </a:rPr>
              <a:t>1</a:t>
            </a:r>
            <a:r>
              <a:rPr lang="de-DE" sz="2800" dirty="0">
                <a:solidFill>
                  <a:prstClr val="black"/>
                </a:solidFill>
              </a:rPr>
              <a:t/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sz="2200" dirty="0" smtClean="0">
                <a:solidFill>
                  <a:prstClr val="black"/>
                </a:solidFill>
              </a:rPr>
              <a:t>(</a:t>
            </a:r>
            <a:r>
              <a:rPr lang="ru-RU" sz="2200" dirty="0" smtClean="0">
                <a:solidFill>
                  <a:prstClr val="black"/>
                </a:solidFill>
              </a:rPr>
              <a:t>Руководство</a:t>
            </a:r>
            <a:r>
              <a:rPr lang="de-DE" sz="2200" dirty="0" smtClean="0">
                <a:solidFill>
                  <a:prstClr val="black"/>
                </a:solidFill>
              </a:rPr>
              <a:t>: </a:t>
            </a:r>
            <a:r>
              <a:rPr lang="ru-RU" sz="2200" dirty="0" smtClean="0">
                <a:solidFill>
                  <a:prstClr val="black"/>
                </a:solidFill>
              </a:rPr>
              <a:t>необходимая информация для студента</a:t>
            </a:r>
            <a:r>
              <a:rPr lang="de-DE" sz="2200" dirty="0" smtClean="0">
                <a:solidFill>
                  <a:prstClr val="black"/>
                </a:solidFill>
              </a:rPr>
              <a:t>, </a:t>
            </a:r>
            <a:r>
              <a:rPr lang="ru-RU" sz="2200" dirty="0" smtClean="0">
                <a:solidFill>
                  <a:prstClr val="black"/>
                </a:solidFill>
              </a:rPr>
              <a:t>персонала и для целей обеспечения качества и других </a:t>
            </a:r>
            <a:r>
              <a:rPr lang="ru-RU" sz="2200" dirty="0" smtClean="0">
                <a:solidFill>
                  <a:prstClr val="black"/>
                </a:solidFill>
              </a:rPr>
              <a:t>заинтересованных сторон</a:t>
            </a:r>
            <a:endParaRPr lang="de-DE" sz="22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0070C0"/>
                </a:solidFill>
              </a:rPr>
              <a:t>Введение в дисциплину и квалификацию (</a:t>
            </a:r>
            <a:r>
              <a:rPr lang="ru-RU" sz="2200" dirty="0" smtClean="0">
                <a:solidFill>
                  <a:srgbClr val="0070C0"/>
                </a:solidFill>
              </a:rPr>
              <a:t>кратко </a:t>
            </a:r>
            <a:r>
              <a:rPr lang="ru-RU" sz="2200" dirty="0" smtClean="0">
                <a:solidFill>
                  <a:srgbClr val="0070C0"/>
                </a:solidFill>
              </a:rPr>
              <a:t>от 1 до 2 абзацев</a:t>
            </a:r>
            <a:r>
              <a:rPr lang="de-DE" sz="2200" dirty="0" smtClean="0">
                <a:solidFill>
                  <a:srgbClr val="0070C0"/>
                </a:solidFill>
              </a:rPr>
              <a:t>) </a:t>
            </a:r>
            <a:endParaRPr lang="de-DE" sz="2200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Обоснование утверждения (объяснение уникальности - 1-2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абзаца</a:t>
            </a:r>
            <a:r>
              <a:rPr lang="de-DE" sz="22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b="1" dirty="0" smtClean="0">
                <a:solidFill>
                  <a:srgbClr val="0070C0"/>
                </a:solidFill>
              </a:rPr>
              <a:t>Общие квалификационные результаты обучения (Профиль - </a:t>
            </a:r>
            <a:r>
              <a:rPr lang="de-DE" sz="2200" b="1" dirty="0" smtClean="0">
                <a:solidFill>
                  <a:srgbClr val="0070C0"/>
                </a:solidFill>
              </a:rPr>
              <a:t>4-8</a:t>
            </a:r>
            <a:r>
              <a:rPr lang="de-DE" sz="2200" b="1" dirty="0" smtClean="0">
                <a:solidFill>
                  <a:srgbClr val="0070C0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3.1 </a:t>
            </a:r>
            <a:r>
              <a:rPr lang="ru-RU" sz="1800" b="1" dirty="0" smtClean="0">
                <a:solidFill>
                  <a:srgbClr val="0070C0"/>
                </a:solidFill>
              </a:rPr>
              <a:t>Ссылка на </a:t>
            </a:r>
            <a:r>
              <a:rPr lang="ru-RU" sz="1800" b="1" dirty="0" smtClean="0">
                <a:solidFill>
                  <a:srgbClr val="0070C0"/>
                </a:solidFill>
              </a:rPr>
              <a:t>НКР </a:t>
            </a:r>
            <a:r>
              <a:rPr lang="ru-RU" sz="1800" b="1" dirty="0" smtClean="0">
                <a:solidFill>
                  <a:srgbClr val="0070C0"/>
                </a:solidFill>
              </a:rPr>
              <a:t>(идентификация уровня и его описание</a:t>
            </a:r>
            <a:r>
              <a:rPr lang="de-DE" sz="1800" b="1" dirty="0" smtClean="0">
                <a:solidFill>
                  <a:srgbClr val="0070C0"/>
                </a:solidFill>
              </a:rPr>
              <a:t>)</a:t>
            </a:r>
            <a:endParaRPr lang="de-DE" sz="1800" b="1" dirty="0" smtClean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3.2 </a:t>
            </a:r>
            <a:r>
              <a:rPr lang="ru-RU" sz="1800" b="1" dirty="0" smtClean="0">
                <a:solidFill>
                  <a:srgbClr val="0070C0"/>
                </a:solidFill>
              </a:rPr>
              <a:t>Ссылка на Европейскую квалификационную рамку высшего образования</a:t>
            </a:r>
            <a:endParaRPr lang="de-DE" sz="1800" b="1" dirty="0">
              <a:solidFill>
                <a:srgbClr val="0070C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Структура квалификации - включает информацию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de-DE" sz="2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de-DE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de-DE" sz="2200" dirty="0">
                <a:solidFill>
                  <a:schemeClr val="accent2"/>
                </a:solidFill>
              </a:rPr>
              <a:t>4.1 </a:t>
            </a:r>
            <a:r>
              <a:rPr lang="ru-RU" sz="2200" dirty="0" smtClean="0">
                <a:solidFill>
                  <a:schemeClr val="accent2"/>
                </a:solidFill>
              </a:rPr>
              <a:t>Список базовых и </a:t>
            </a:r>
            <a:r>
              <a:rPr lang="ru-RU" sz="2200" dirty="0" smtClean="0">
                <a:solidFill>
                  <a:schemeClr val="accent2"/>
                </a:solidFill>
              </a:rPr>
              <a:t>дополнительных </a:t>
            </a:r>
            <a:r>
              <a:rPr lang="ru-RU" sz="2200" dirty="0" smtClean="0">
                <a:solidFill>
                  <a:schemeClr val="accent2"/>
                </a:solidFill>
              </a:rPr>
              <a:t>предметных </a:t>
            </a:r>
            <a:r>
              <a:rPr lang="ru-RU" sz="2200" dirty="0" smtClean="0">
                <a:solidFill>
                  <a:schemeClr val="accent2"/>
                </a:solidFill>
              </a:rPr>
              <a:t>модулей </a:t>
            </a:r>
            <a:r>
              <a:rPr lang="ru-RU" sz="2200" dirty="0" smtClean="0">
                <a:solidFill>
                  <a:schemeClr val="accent2"/>
                </a:solidFill>
              </a:rPr>
              <a:t>(включая коды модулей</a:t>
            </a:r>
            <a:r>
              <a:rPr lang="de-DE" sz="2200" dirty="0" smtClean="0">
                <a:solidFill>
                  <a:schemeClr val="accent2"/>
                </a:solidFill>
              </a:rPr>
              <a:t>)</a:t>
            </a:r>
            <a:endParaRPr lang="de-DE" sz="22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de-DE" sz="2200" dirty="0">
                <a:solidFill>
                  <a:schemeClr val="accent2"/>
                </a:solidFill>
              </a:rPr>
              <a:t>4.2 </a:t>
            </a:r>
            <a:r>
              <a:rPr lang="ru-RU" sz="2200" dirty="0" smtClean="0">
                <a:solidFill>
                  <a:schemeClr val="accent2"/>
                </a:solidFill>
              </a:rPr>
              <a:t>Объяснение взаимосвязей между модулями (уровни, предпосылки, сопутствующие реквизиты и значения кредитов, диаграмма</a:t>
            </a:r>
            <a:r>
              <a:rPr lang="de-DE" sz="2200" dirty="0" smtClean="0">
                <a:solidFill>
                  <a:schemeClr val="accent2"/>
                </a:solidFill>
              </a:rPr>
              <a:t>)</a:t>
            </a:r>
            <a:endParaRPr lang="de-DE" sz="22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de-DE" sz="2200" dirty="0">
                <a:solidFill>
                  <a:schemeClr val="accent2"/>
                </a:solidFill>
              </a:rPr>
              <a:t>4.3 </a:t>
            </a:r>
            <a:r>
              <a:rPr lang="ru-RU" sz="2200" dirty="0" smtClean="0">
                <a:solidFill>
                  <a:schemeClr val="accent2"/>
                </a:solidFill>
              </a:rPr>
              <a:t>Информация о свободном выборе модуля (если </a:t>
            </a:r>
            <a:r>
              <a:rPr lang="ru-RU" sz="2200" dirty="0" smtClean="0">
                <a:solidFill>
                  <a:schemeClr val="accent2"/>
                </a:solidFill>
              </a:rPr>
              <a:t>применимо</a:t>
            </a:r>
            <a:r>
              <a:rPr lang="de-DE" sz="2200" dirty="0" smtClean="0">
                <a:solidFill>
                  <a:schemeClr val="accent2"/>
                </a:solidFill>
              </a:rPr>
              <a:t>)</a:t>
            </a:r>
            <a:endParaRPr lang="de-DE" sz="22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de-DE" sz="2200" dirty="0">
                <a:solidFill>
                  <a:schemeClr val="accent2"/>
                </a:solidFill>
              </a:rPr>
              <a:t>4.4 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Маршруты продвижения по квалификации (если </a:t>
            </a:r>
            <a:r>
              <a:rPr lang="ru-RU" sz="2200" dirty="0" smtClean="0">
                <a:solidFill>
                  <a:schemeClr val="accent2"/>
                </a:solidFill>
              </a:rPr>
              <a:t>применимо</a:t>
            </a:r>
            <a:r>
              <a:rPr lang="de-DE" sz="2200" dirty="0" smtClean="0">
                <a:solidFill>
                  <a:schemeClr val="accent2"/>
                </a:solidFill>
              </a:rPr>
              <a:t>)</a:t>
            </a:r>
            <a:endParaRPr lang="de-DE" sz="22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de-DE" sz="2200" dirty="0">
                <a:solidFill>
                  <a:schemeClr val="accent2"/>
                </a:solidFill>
              </a:rPr>
              <a:t>4.5 </a:t>
            </a:r>
            <a:r>
              <a:rPr lang="ru-RU" sz="2200" dirty="0" smtClean="0">
                <a:solidFill>
                  <a:schemeClr val="accent2"/>
                </a:solidFill>
              </a:rPr>
              <a:t>Информация о планировании модуля (при необходимости</a:t>
            </a:r>
            <a:r>
              <a:rPr lang="de-DE" sz="2200" dirty="0" smtClean="0">
                <a:solidFill>
                  <a:schemeClr val="accent2"/>
                </a:solidFill>
              </a:rPr>
              <a:t>)</a:t>
            </a:r>
            <a:endParaRPr lang="de-DE" sz="2200" dirty="0" smtClean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de-DE" sz="2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DE" sz="2200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58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Квалификационная форма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smtClean="0">
                <a:solidFill>
                  <a:prstClr val="black"/>
                </a:solidFill>
              </a:rPr>
              <a:t>2</a:t>
            </a:r>
            <a:endParaRPr lang="de-DE" sz="28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de-DE" sz="2000" b="1" dirty="0">
                <a:solidFill>
                  <a:srgbClr val="0070C0"/>
                </a:solidFill>
              </a:rPr>
              <a:t>5</a:t>
            </a:r>
            <a:r>
              <a:rPr lang="de-DE" sz="2000" b="1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 Методика преподавания и обучения (общее обоснование подхода</a:t>
            </a:r>
            <a:r>
              <a:rPr lang="de-DE" sz="2000" b="1" dirty="0" smtClean="0">
                <a:solidFill>
                  <a:srgbClr val="0070C0"/>
                </a:solidFill>
              </a:rPr>
              <a:t>)</a:t>
            </a:r>
            <a:endParaRPr lang="de-DE" sz="20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Обоснование оценки (общая логика и диапазон применяемых оценок</a:t>
            </a: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de-DE" sz="2000" b="1" dirty="0" smtClean="0">
                <a:solidFill>
                  <a:srgbClr val="0070C0"/>
                </a:solidFill>
              </a:rPr>
              <a:t>7. </a:t>
            </a:r>
            <a:r>
              <a:rPr lang="ru-RU" sz="2000" b="1" dirty="0" smtClean="0">
                <a:solidFill>
                  <a:srgbClr val="0070C0"/>
                </a:solidFill>
              </a:rPr>
              <a:t>Общие критерии оценки (выраженные в общих результатах обучения</a:t>
            </a:r>
            <a:r>
              <a:rPr lang="de-DE" sz="2000" b="1" dirty="0" smtClean="0">
                <a:solidFill>
                  <a:srgbClr val="0070C0"/>
                </a:solidFill>
              </a:rPr>
              <a:t>)</a:t>
            </a:r>
            <a:endParaRPr lang="de-DE" sz="20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8.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Учебные ресурсы (краткое описание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предметных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ресурсов</a:t>
            </a: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de-DE" sz="2000" dirty="0" smtClean="0">
                <a:solidFill>
                  <a:srgbClr val="0070C0"/>
                </a:solidFill>
              </a:rPr>
              <a:t>9</a:t>
            </a:r>
            <a:r>
              <a:rPr lang="de-DE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</a:rPr>
              <a:t>Возможность трудоустройства и передачи навыков (если это уместно, ссылка на университетскую политику через </a:t>
            </a:r>
            <a:r>
              <a:rPr lang="ru-RU" sz="2000" b="1" dirty="0" smtClean="0">
                <a:solidFill>
                  <a:srgbClr val="0070C0"/>
                </a:solidFill>
              </a:rPr>
              <a:t>матрицу</a:t>
            </a:r>
            <a:r>
              <a:rPr lang="de-DE" sz="2000" b="1" dirty="0" smtClean="0">
                <a:solidFill>
                  <a:srgbClr val="0070C0"/>
                </a:solidFill>
              </a:rPr>
              <a:t>)</a:t>
            </a:r>
            <a:endParaRPr lang="de-DE" sz="20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10.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Поддержка студентов (учебная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 репетиторская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подготовка</a:t>
            </a:r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de-DE" sz="2000" b="1" dirty="0" smtClean="0">
                <a:solidFill>
                  <a:srgbClr val="0070C0"/>
                </a:solidFill>
              </a:rPr>
              <a:t>11. </a:t>
            </a:r>
            <a:r>
              <a:rPr lang="ru-RU" sz="2000" b="1" dirty="0" smtClean="0">
                <a:solidFill>
                  <a:srgbClr val="0070C0"/>
                </a:solidFill>
              </a:rPr>
              <a:t>Связи с внешними справочными точками (Квалификационные рамки</a:t>
            </a:r>
            <a:r>
              <a:rPr lang="de-DE" sz="2000" b="1" dirty="0" smtClean="0">
                <a:solidFill>
                  <a:srgbClr val="0070C0"/>
                </a:solidFill>
              </a:rPr>
              <a:t>)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10AC-2630-4C0B-9633-C3911835D44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</a:t>
            </a:r>
            <a:r>
              <a:rPr lang="de-DE" dirty="0" smtClean="0"/>
              <a:t> (</a:t>
            </a:r>
            <a:r>
              <a:rPr lang="ru-RU" dirty="0" smtClean="0"/>
              <a:t>Руководство </a:t>
            </a:r>
            <a:r>
              <a:rPr lang="ru-RU" dirty="0" smtClean="0"/>
              <a:t>пользователя </a:t>
            </a:r>
            <a:r>
              <a:rPr lang="de-DE" dirty="0" smtClean="0"/>
              <a:t>ECTS)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Образовательный компонент</a:t>
            </a:r>
            <a:r>
              <a:rPr lang="de-DE" b="1" dirty="0" smtClean="0"/>
              <a:t> </a:t>
            </a:r>
          </a:p>
          <a:p>
            <a:pPr lvl="1"/>
            <a:r>
              <a:rPr lang="ru-RU" dirty="0" smtClean="0"/>
              <a:t>Наиболее общий термин для курса, единицы измерения, модуля </a:t>
            </a:r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ru-RU" b="1" dirty="0" smtClean="0"/>
              <a:t>Модуль</a:t>
            </a:r>
            <a:endParaRPr lang="de-DE" b="1" dirty="0" smtClean="0"/>
          </a:p>
          <a:p>
            <a:pPr lvl="1"/>
            <a:r>
              <a:rPr lang="ru-RU" dirty="0" smtClean="0"/>
              <a:t>Единица курса в системе, в которой каждая единица курса имеет одинаковое количество кредитов или кратное ей</a:t>
            </a:r>
            <a:r>
              <a:rPr lang="de-DE" b="1" dirty="0"/>
              <a:t>	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7371-40C6-4865-8B3F-ABC9B5F016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Шаблон модуля </a:t>
            </a:r>
            <a:r>
              <a:rPr lang="de-DE" sz="4000" b="1" dirty="0" smtClean="0"/>
              <a:t>I (</a:t>
            </a:r>
            <a:r>
              <a:rPr lang="ru-RU" sz="4000" b="1" dirty="0" smtClean="0"/>
              <a:t>мах. </a:t>
            </a:r>
            <a:r>
              <a:rPr lang="de-DE" sz="4000" b="1" dirty="0" smtClean="0"/>
              <a:t>2 </a:t>
            </a:r>
            <a:r>
              <a:rPr lang="ru-RU" sz="4000" b="1" dirty="0" smtClean="0"/>
              <a:t>стр.</a:t>
            </a:r>
            <a:r>
              <a:rPr lang="de-DE" sz="4000" b="1" dirty="0" smtClean="0"/>
              <a:t>)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ru-RU" sz="2200" dirty="0" smtClean="0"/>
              <a:t>Предоставление подробной информации </a:t>
            </a:r>
            <a:r>
              <a:rPr lang="ru-RU" sz="2200" dirty="0" smtClean="0"/>
              <a:t>о модуле для студентов, персонала и для </a:t>
            </a:r>
            <a:r>
              <a:rPr lang="ru-RU" sz="2200" dirty="0" smtClean="0"/>
              <a:t>целей </a:t>
            </a:r>
            <a:r>
              <a:rPr lang="ru-RU" sz="2200" dirty="0" smtClean="0"/>
              <a:t>обеспечения </a:t>
            </a:r>
            <a:r>
              <a:rPr lang="ru-RU" sz="2200" dirty="0" smtClean="0"/>
              <a:t>качества</a:t>
            </a:r>
            <a:endParaRPr lang="de-DE" sz="2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Краткие сведения о модуле</a:t>
            </a:r>
            <a:endParaRPr lang="de-DE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Полное название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модуля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Код модуля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Уровень модуля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Кредиты 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ECTS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Длина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Руководитель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модуля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Курс в принимающем вузе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Статус модуля (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обязательный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 выбору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Предварительные условия (при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необходимости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Сопутствующие реквизиты (при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необходимости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Ограничения доступа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Оценка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Подтвержденная дата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798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Шаблон модуля </a:t>
            </a:r>
            <a:r>
              <a:rPr lang="de-DE" sz="4000" b="1" dirty="0" smtClean="0"/>
              <a:t>2 (</a:t>
            </a:r>
            <a:r>
              <a:rPr lang="ru-RU" sz="4000" b="1" dirty="0" smtClean="0"/>
              <a:t>мах. </a:t>
            </a:r>
            <a:r>
              <a:rPr lang="de-DE" sz="4000" b="1" dirty="0" smtClean="0"/>
              <a:t>2 </a:t>
            </a:r>
            <a:r>
              <a:rPr lang="ru-RU" sz="4000" b="1" dirty="0" err="1" smtClean="0"/>
              <a:t>стр</a:t>
            </a:r>
            <a:r>
              <a:rPr lang="de-DE" sz="4000" b="1" dirty="0" smtClean="0"/>
              <a:t>.)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3100" dirty="0" smtClean="0"/>
              <a:t>(</a:t>
            </a:r>
            <a:r>
              <a:rPr lang="ru-RU" sz="2700" dirty="0" smtClean="0"/>
              <a:t>Предоставление подробной информации о модуле для студентов, персонала и для целей обеспечения качества</a:t>
            </a:r>
            <a:r>
              <a:rPr lang="de-DE" sz="3100" dirty="0" smtClean="0"/>
              <a:t>)</a:t>
            </a:r>
            <a:endParaRPr lang="de-DE" sz="31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модуля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(3-6 целей, которые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надеется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достичь профессор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15.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Результаты обучения (4-8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- перспектива студента: «Об успешном завершении этого 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…“)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Ориентировочный информационный материал (краткое описание содержания модуля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17.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Обучение (методы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преподавания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/ обучения + режим обучения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Обоснование оценки (объяснение методов оценки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19.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Критерии оценки (общие критерии оценки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Оценка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взвешивание каждого компонента оценки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21.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материалы для чтения (список ключевых текстов,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веб-ссылки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журналы 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…)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Веб-ссылка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интранете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(если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применимо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23.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Дата проверки (если применимо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513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Модуль</a:t>
            </a:r>
            <a:endParaRPr lang="de-DE" b="1" dirty="0" smtClean="0">
              <a:solidFill>
                <a:schemeClr val="accent2"/>
              </a:solidFill>
            </a:endParaRPr>
          </a:p>
        </p:txBody>
      </p:sp>
      <p:sp>
        <p:nvSpPr>
          <p:cNvPr id="351234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</a:rPr>
              <a:t>Цель</a:t>
            </a:r>
            <a:endParaRPr lang="de-DE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ru-RU" sz="2400" dirty="0" smtClean="0"/>
              <a:t>Модуль </a:t>
            </a:r>
            <a:r>
              <a:rPr lang="ru-RU" sz="2400" dirty="0" smtClean="0"/>
              <a:t>самостоятельного, формально структурированного процесса обучения с тематическим </a:t>
            </a:r>
            <a:r>
              <a:rPr lang="ru-RU" sz="2400" dirty="0" smtClean="0"/>
              <a:t>преподаванием </a:t>
            </a:r>
            <a:r>
              <a:rPr lang="ru-RU" sz="2400" dirty="0" smtClean="0"/>
              <a:t>и обучением</a:t>
            </a:r>
            <a:r>
              <a:rPr lang="de-DE" sz="2400" dirty="0" smtClean="0"/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Предпосылки</a:t>
            </a:r>
            <a:endParaRPr lang="de-DE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ru-RU" sz="2400" dirty="0" smtClean="0"/>
              <a:t>Определенные согласованные результаты обучения</a:t>
            </a:r>
            <a:r>
              <a:rPr lang="ru-RU" sz="2400" dirty="0" smtClean="0"/>
              <a:t>, предопределенный </a:t>
            </a:r>
            <a:r>
              <a:rPr lang="ru-RU" sz="2400" dirty="0" smtClean="0"/>
              <a:t>объем исследования с требуемой рабочей нагрузкой, выраженный в кредитах, с однозначными </a:t>
            </a:r>
            <a:r>
              <a:rPr lang="ru-RU" sz="2400" dirty="0" smtClean="0"/>
              <a:t>критериями оценки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Содействие</a:t>
            </a:r>
            <a:endParaRPr lang="de-DE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2400" b="1" i="1" dirty="0" smtClean="0">
                <a:solidFill>
                  <a:srgbClr val="FF0000"/>
                </a:solidFill>
              </a:rPr>
              <a:t>	</a:t>
            </a:r>
            <a:r>
              <a:rPr lang="ru-RU" sz="2400" dirty="0" err="1" smtClean="0"/>
              <a:t>Модуляризация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	описание </a:t>
            </a:r>
            <a:r>
              <a:rPr lang="ru-RU" sz="2400" dirty="0" smtClean="0"/>
              <a:t>профиля отдельных учебных программ</a:t>
            </a:r>
            <a:r>
              <a:rPr lang="ru-RU" sz="2400" dirty="0" smtClean="0"/>
              <a:t>, дифференцированные </a:t>
            </a:r>
            <a:r>
              <a:rPr lang="ru-RU" sz="2400" dirty="0" smtClean="0"/>
              <a:t>учебные программы на одном определенном уровне</a:t>
            </a:r>
            <a:r>
              <a:rPr lang="de-DE" sz="2400" dirty="0" smtClean="0"/>
              <a:t>.</a:t>
            </a:r>
            <a:endParaRPr lang="de-DE" sz="2400" dirty="0" smtClean="0"/>
          </a:p>
          <a:p>
            <a:pPr eaLnBrk="1" hangingPunct="1">
              <a:buFont typeface="Arial" charset="0"/>
              <a:buNone/>
            </a:pPr>
            <a:endParaRPr lang="de-DE" sz="2000" b="1" i="1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de-DE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342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32906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1399" y="5101094"/>
            <a:ext cx="8642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Это органиграмма, показывающая разные части коровы.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В настоящей корове части не знают, что они – части.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них нет проблем при обмене информацией.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Они </a:t>
            </a:r>
            <a:r>
              <a:rPr lang="ru-RU" dirty="0">
                <a:solidFill>
                  <a:prstClr val="black"/>
                </a:solidFill>
              </a:rPr>
              <a:t>мягко и естественно работают вместе, как </a:t>
            </a:r>
            <a:r>
              <a:rPr lang="ru-RU" dirty="0" smtClean="0">
                <a:solidFill>
                  <a:prstClr val="black"/>
                </a:solidFill>
              </a:rPr>
              <a:t>один целостный организм.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Как </a:t>
            </a:r>
            <a:r>
              <a:rPr lang="ru-RU" dirty="0">
                <a:solidFill>
                  <a:prstClr val="black"/>
                </a:solidFill>
              </a:rPr>
              <a:t>корова. И у Вас только один вопрос.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Хотите </a:t>
            </a:r>
            <a:r>
              <a:rPr lang="ru-RU" dirty="0">
                <a:solidFill>
                  <a:prstClr val="black"/>
                </a:solidFill>
              </a:rPr>
              <a:t>ли вы, чтобы ваша организация работала как органиграмма? Или как корова? </a:t>
            </a:r>
          </a:p>
          <a:p>
            <a:pPr algn="ctr"/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sz="1400" dirty="0" smtClean="0">
                <a:solidFill>
                  <a:prstClr val="black"/>
                </a:solidFill>
              </a:rPr>
              <a:t>(Anderson &amp; Lemke, NY, advertisement for SAP, Canada)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01537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Picture 1" descr="E:\Sicherung Dez 2009\Sicherung\Vorträge\Zeitenwech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513"/>
            <a:ext cx="10296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6" name="Text Box 3"/>
          <p:cNvSpPr txBox="1">
            <a:spLocks noChangeArrowheads="1"/>
          </p:cNvSpPr>
          <p:nvPr/>
        </p:nvSpPr>
        <p:spPr bwMode="auto">
          <a:xfrm>
            <a:off x="5940152" y="466177"/>
            <a:ext cx="3002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prstClr val="white"/>
                </a:solidFill>
              </a:rPr>
              <a:t>Change of </a:t>
            </a:r>
            <a:r>
              <a:rPr lang="de-DE" sz="2400" b="1" dirty="0" err="1">
                <a:solidFill>
                  <a:prstClr val="white"/>
                </a:solidFill>
              </a:rPr>
              <a:t>Perspective</a:t>
            </a:r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4149080"/>
            <a:ext cx="330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Student-</a:t>
            </a:r>
            <a:r>
              <a:rPr lang="de-DE" sz="3600" b="1" dirty="0" err="1">
                <a:solidFill>
                  <a:srgbClr val="7030A0"/>
                </a:solidFill>
              </a:rPr>
              <a:t>centred</a:t>
            </a:r>
            <a:endParaRPr lang="de-DE" sz="3600" b="1" dirty="0">
              <a:solidFill>
                <a:srgbClr val="7030A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504" y="481034"/>
            <a:ext cx="197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Seitenwechsel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09093" y="466178"/>
            <a:ext cx="154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prstClr val="white"/>
                </a:solidFill>
              </a:rPr>
              <a:t>Swap </a:t>
            </a:r>
            <a:r>
              <a:rPr lang="de-DE" sz="2400" dirty="0" err="1">
                <a:solidFill>
                  <a:prstClr val="white"/>
                </a:solidFill>
              </a:rPr>
              <a:t>sides</a:t>
            </a:r>
            <a:endParaRPr lang="de-DE" sz="2400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15218" y="4513"/>
            <a:ext cx="211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EEECE1">
                    <a:lumMod val="75000"/>
                  </a:srgbClr>
                </a:solidFill>
              </a:rPr>
              <a:t>Change </a:t>
            </a:r>
            <a:r>
              <a:rPr lang="de-DE" sz="2400" b="1" dirty="0" err="1">
                <a:solidFill>
                  <a:srgbClr val="EEECE1">
                    <a:lumMod val="75000"/>
                  </a:srgbClr>
                </a:solidFill>
              </a:rPr>
              <a:t>of</a:t>
            </a:r>
            <a:r>
              <a:rPr lang="de-DE" sz="2400" b="1" dirty="0">
                <a:solidFill>
                  <a:srgbClr val="EEECE1">
                    <a:lumMod val="75000"/>
                  </a:srgbClr>
                </a:solidFill>
              </a:rPr>
              <a:t> time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30E-BA17-4A19-A5F9-0D14D1A9390A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1344" y="3284984"/>
            <a:ext cx="3956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7030A0"/>
                </a:solidFill>
              </a:rPr>
              <a:t>Learning </a:t>
            </a:r>
            <a:r>
              <a:rPr lang="de-DE" sz="3200" b="1" dirty="0" err="1" smtClean="0">
                <a:solidFill>
                  <a:srgbClr val="7030A0"/>
                </a:solidFill>
              </a:rPr>
              <a:t>and</a:t>
            </a:r>
            <a:r>
              <a:rPr lang="de-DE" sz="3200" b="1" dirty="0" smtClean="0">
                <a:solidFill>
                  <a:srgbClr val="7030A0"/>
                </a:solidFill>
              </a:rPr>
              <a:t> Teaching</a:t>
            </a:r>
            <a:endParaRPr lang="de-DE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0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49507" cy="503237"/>
          </a:xfrm>
          <a:solidFill>
            <a:srgbClr val="B2B2B2"/>
          </a:solidFill>
          <a:ln>
            <a:solidFill>
              <a:schemeClr val="tx2"/>
            </a:solidFill>
          </a:ln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ФОРМИРУЮЩЕЕСЯ ЕВРОПЕЙСКОЕ ПРОСТРАНСТВО ВЫСШЕГО ОБРАЗОВАНИЯ (ЕПВО - ЕНЕА) БОЛЬШЕ, ЧЕМ СУММА ЕГО ЧАСТЕЙ</a:t>
            </a:r>
            <a:endParaRPr lang="en-GB" sz="1400" dirty="0">
              <a:ln w="6350">
                <a:noFill/>
              </a:ln>
              <a:solidFill>
                <a:srgbClr val="00006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m 1"/>
          <p:cNvGraphicFramePr/>
          <p:nvPr/>
        </p:nvGraphicFramePr>
        <p:xfrm>
          <a:off x="971550" y="1557338"/>
          <a:ext cx="7310438" cy="49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555776" y="2636838"/>
            <a:ext cx="4104456" cy="3922712"/>
          </a:xfrm>
          <a:prstGeom prst="star32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Новая архитектура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 высшего образования 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почти завершена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5455625" y="5013325"/>
            <a:ext cx="3492500" cy="1690687"/>
          </a:xfrm>
          <a:prstGeom prst="leftArrowCallout">
            <a:avLst>
              <a:gd name="adj1" fmla="val 25056"/>
              <a:gd name="adj2" fmla="val 25769"/>
              <a:gd name="adj3" fmla="val 52074"/>
              <a:gd name="adj4" fmla="val 7014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ЕПВО (дескрипторы цикла)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Квалификационные рамки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Обеспечение качества 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инструменты мобильности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и признания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результатов </a:t>
            </a:r>
            <a:r>
              <a:rPr lang="ru-RU" sz="1400" b="1" dirty="0">
                <a:solidFill>
                  <a:prstClr val="black"/>
                </a:solidFill>
              </a:rPr>
              <a:t>обучения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79388" y="2996952"/>
            <a:ext cx="2884136" cy="1601242"/>
          </a:xfrm>
          <a:prstGeom prst="rightArrowCallout">
            <a:avLst>
              <a:gd name="adj1" fmla="val 43093"/>
              <a:gd name="adj2" fmla="val 22173"/>
              <a:gd name="adj3" fmla="val 27204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Признание профессий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(регулируемое 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нерегулируемое)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07504" y="4999027"/>
            <a:ext cx="2956020" cy="1618382"/>
          </a:xfrm>
          <a:prstGeom prst="rightArrowCallout">
            <a:avLst>
              <a:gd name="adj1" fmla="val 25000"/>
              <a:gd name="adj2" fmla="val 16068"/>
              <a:gd name="adj3" fmla="val 0"/>
              <a:gd name="adj4" fmla="val 9255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Конвенция +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Приложение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 </a:t>
            </a:r>
            <a:r>
              <a:rPr lang="ru-RU" sz="1400" b="1" dirty="0">
                <a:solidFill>
                  <a:prstClr val="black"/>
                </a:solidFill>
              </a:rPr>
              <a:t>диплому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(EUROPASS) +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ENIC-NARICS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6084168" y="2636838"/>
            <a:ext cx="2843932" cy="19613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445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Пррфессионально-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техническое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образование  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обучение 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в течение всей жизни и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дескрипторы уровня +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общие </a:t>
            </a:r>
            <a:r>
              <a:rPr lang="ru-RU" sz="1200" b="1" dirty="0">
                <a:solidFill>
                  <a:prstClr val="black"/>
                </a:solidFill>
              </a:rPr>
              <a:t>принципы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для проверки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неформального и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информального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обучения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3439500" y="747097"/>
            <a:ext cx="2016125" cy="2447925"/>
          </a:xfrm>
          <a:prstGeom prst="downArrowCallout">
            <a:avLst>
              <a:gd name="adj1" fmla="val 25000"/>
              <a:gd name="adj2" fmla="val 25000"/>
              <a:gd name="adj3" fmla="val 20236"/>
              <a:gd name="adj4" fmla="val 7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Конкурентоспособность</a:t>
            </a:r>
            <a:r>
              <a:rPr lang="ru-RU" sz="1400" b="1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общество знаний,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рост и занятость,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сообщение </a:t>
            </a:r>
            <a:r>
              <a:rPr lang="ru-RU" sz="1400" b="1" dirty="0">
                <a:solidFill>
                  <a:prstClr val="black"/>
                </a:solidFill>
              </a:rPr>
              <a:t>Комиссии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по реформе высшего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образования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2339752" y="5508044"/>
            <a:ext cx="1099748" cy="484632"/>
          </a:xfrm>
          <a:prstGeom prst="rightArrow">
            <a:avLst>
              <a:gd name="adj1" fmla="val 100000"/>
              <a:gd name="adj2" fmla="val 57472"/>
            </a:avLst>
          </a:prstGeom>
          <a:solidFill>
            <a:srgbClr val="EF6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dirty="0" err="1" smtClean="0"/>
              <a:t>Студенто-ориентированное</a:t>
            </a:r>
            <a:r>
              <a:rPr lang="ru-RU" sz="3600" dirty="0" smtClean="0"/>
              <a:t> </a:t>
            </a:r>
            <a:r>
              <a:rPr lang="ru-RU" sz="3600" dirty="0" smtClean="0"/>
              <a:t>обучение больше фокусируется на взаимосвязи между обучением, </a:t>
            </a:r>
            <a:r>
              <a:rPr lang="ru-RU" sz="3600" dirty="0" smtClean="0"/>
              <a:t>преподаванием </a:t>
            </a:r>
            <a:r>
              <a:rPr lang="ru-RU" sz="3600" dirty="0" smtClean="0"/>
              <a:t>и оценкой (конструктивное </a:t>
            </a:r>
            <a:r>
              <a:rPr lang="ru-RU" sz="3600" dirty="0" smtClean="0"/>
              <a:t>выравнивание</a:t>
            </a:r>
            <a:r>
              <a:rPr lang="en-GB" sz="3600" dirty="0" smtClean="0"/>
              <a:t>).</a:t>
            </a:r>
            <a:endParaRPr lang="en-GB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3600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Результаты обучения являются первым логическим шагом в направлении </a:t>
            </a:r>
            <a:r>
              <a:rPr lang="ru-RU" sz="3600" dirty="0" err="1" smtClean="0"/>
              <a:t>студенто-ориентированного</a:t>
            </a:r>
            <a:r>
              <a:rPr lang="ru-RU" sz="3600" dirty="0" smtClean="0"/>
              <a:t> обучения, </a:t>
            </a:r>
            <a:r>
              <a:rPr lang="ru-RU" sz="3600" dirty="0" smtClean="0"/>
              <a:t>и оказывают влияние на все уровни и типы обучения</a:t>
            </a:r>
            <a:r>
              <a:rPr lang="en-GB" sz="3600" dirty="0" smtClean="0"/>
              <a:t>.</a:t>
            </a:r>
            <a:endParaRPr lang="en-GB" sz="3600" b="1" dirty="0" smtClean="0"/>
          </a:p>
          <a:p>
            <a:pPr eaLnBrk="1" hangingPunct="1">
              <a:lnSpc>
                <a:spcPct val="90000"/>
              </a:lnSpc>
            </a:pPr>
            <a:endParaRPr lang="de-DE" sz="28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230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Определение </a:t>
            </a:r>
            <a:r>
              <a:rPr lang="ru-RU" sz="3200" b="1" dirty="0" smtClean="0"/>
              <a:t>Руководства пользователя </a:t>
            </a:r>
            <a:r>
              <a:rPr lang="de-DE" sz="3200" b="1" dirty="0" smtClean="0"/>
              <a:t>ECTS</a:t>
            </a:r>
            <a:endParaRPr lang="de-DE" sz="32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2830800"/>
              </p:ext>
            </p:extLst>
          </p:nvPr>
        </p:nvGraphicFramePr>
        <p:xfrm>
          <a:off x="267996" y="1280970"/>
          <a:ext cx="871296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Студенто-ориентированное обучение (СОО) - это процесс качественной трансформации для студентов и других обучающихся в учебной среде, направленной на повышение их самостоятельности и критических способностей с помощью подхода, ориентированного на результат. 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Ключевые элементы</a:t>
                      </a:r>
                      <a:r>
                        <a:rPr lang="de-DE" sz="2400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de-D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72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Опора на </a:t>
                      </a:r>
                      <a:r>
                        <a:rPr lang="ru-RU" sz="2400" b="1" dirty="0" smtClean="0"/>
                        <a:t>активное, а не пассивное </a:t>
                      </a:r>
                      <a:r>
                        <a:rPr lang="ru-RU" sz="2400" dirty="0" smtClean="0"/>
                        <a:t>обучение</a:t>
                      </a:r>
                      <a:endParaRPr lang="de-D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Акцент на </a:t>
                      </a:r>
                      <a:r>
                        <a:rPr lang="ru-RU" sz="2400" b="1" dirty="0" smtClean="0"/>
                        <a:t>критическое и аналитическое обучение </a:t>
                      </a:r>
                      <a:r>
                        <a:rPr lang="ru-RU" sz="2400" dirty="0" smtClean="0"/>
                        <a:t>и понимание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Повышение </a:t>
                      </a:r>
                      <a:r>
                        <a:rPr lang="ru-RU" sz="2400" b="1" dirty="0" smtClean="0"/>
                        <a:t>ответственности и подотчетности </a:t>
                      </a:r>
                      <a:r>
                        <a:rPr lang="ru-RU" sz="2400" dirty="0" smtClean="0"/>
                        <a:t>со стороны студента</a:t>
                      </a:r>
                      <a:endParaRPr lang="de-D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Повышенная </a:t>
                      </a:r>
                      <a:r>
                        <a:rPr lang="ru-RU" sz="2400" b="1" dirty="0" smtClean="0"/>
                        <a:t>самостоятельность</a:t>
                      </a:r>
                      <a:r>
                        <a:rPr lang="ru-RU" sz="2400" dirty="0" smtClean="0"/>
                        <a:t> студента</a:t>
                      </a:r>
                      <a:endParaRPr lang="de-DE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Рефлексивный подход </a:t>
                      </a:r>
                      <a:r>
                        <a:rPr lang="ru-RU" sz="2400" dirty="0" smtClean="0"/>
                        <a:t>к процессу преподавания и обучения со стороны как студента, так и преподавателя</a:t>
                      </a:r>
                      <a:endParaRPr lang="de-DE" sz="2400" dirty="0" smtClean="0"/>
                    </a:p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31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B6B7A-AA32-4E0B-AA2E-B01D521356B7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9" name="Foliennummernplatzhalt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8301CFC4-B9C5-4B70-B900-8C73BC3F1243}" type="slidenum">
              <a:rPr lang="de-DE" sz="1400" u="none">
                <a:latin typeface="+mn-lt"/>
              </a:rPr>
              <a:pPr algn="r">
                <a:defRPr/>
              </a:pPr>
              <a:t>42</a:t>
            </a:fld>
            <a:endParaRPr lang="de-DE" sz="1400" u="none">
              <a:latin typeface="+mn-lt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BDD65C-1792-4372-8E83-950891877B98}" type="slidenum">
              <a:rPr lang="ru-RU" altLang="de-DE" sz="1400" u="none"/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ru-RU" altLang="de-DE" sz="1400" u="none"/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611188" y="4652963"/>
            <a:ext cx="7921625" cy="14398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4000" u="none">
              <a:latin typeface="Arial Black" pitchFamily="34" charset="0"/>
            </a:endParaRP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auto">
          <a:xfrm>
            <a:off x="611188" y="2276475"/>
            <a:ext cx="7921625" cy="2447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4000" u="none">
              <a:latin typeface="Arial Black" pitchFamily="34" charset="0"/>
            </a:endParaRPr>
          </a:p>
        </p:txBody>
      </p: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611188" y="981075"/>
            <a:ext cx="7921625" cy="1295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4000" u="none">
              <a:latin typeface="Arial Black" pitchFamily="34" charset="0"/>
            </a:endParaRPr>
          </a:p>
        </p:txBody>
      </p:sp>
      <p:sp>
        <p:nvSpPr>
          <p:cNvPr id="63496" name="Rectangle 5"/>
          <p:cNvSpPr>
            <a:spLocks noChangeArrowheads="1"/>
          </p:cNvSpPr>
          <p:nvPr/>
        </p:nvSpPr>
        <p:spPr bwMode="auto">
          <a:xfrm>
            <a:off x="611188" y="981075"/>
            <a:ext cx="7921625" cy="530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de-DE" sz="2800" b="1" dirty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В образовании, основанном на результатах, результаты </a:t>
            </a:r>
            <a:r>
              <a:rPr lang="ru-RU" altLang="de-DE" sz="2800" b="1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обучения указаны </a:t>
            </a:r>
            <a:r>
              <a:rPr lang="ru-RU" altLang="de-DE" sz="2800" b="1" dirty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четко и </a:t>
            </a:r>
            <a:r>
              <a:rPr lang="ru-RU" altLang="de-DE" sz="2800" b="1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недвусмысленно</a:t>
            </a:r>
            <a:r>
              <a:rPr lang="en-GB" altLang="de-DE" sz="2800" b="1" u="none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.</a:t>
            </a:r>
            <a:endParaRPr lang="en-GB" altLang="de-DE" sz="2800" b="1" u="none" dirty="0">
              <a:solidFill>
                <a:srgbClr val="FFFF00"/>
              </a:solidFill>
              <a:latin typeface="HelveticaNeueLT-LightItalic"/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ru-RU" altLang="de-DE" sz="2800" dirty="0" smtClean="0">
              <a:solidFill>
                <a:srgbClr val="FFFF00"/>
              </a:solidFill>
              <a:latin typeface="HelveticaNeueLT-LightItalic"/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de-DE" sz="2800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Они </a:t>
            </a:r>
            <a:r>
              <a:rPr lang="ru-RU" altLang="de-DE" sz="2800" dirty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определяют содержание учебной программы и ее организацию, методы и стратегии обучения, предлагаемые курсы, процесс оценки, учебную среду и расписание учебных </a:t>
            </a:r>
            <a:r>
              <a:rPr lang="ru-RU" altLang="de-DE" sz="2800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программ</a:t>
            </a:r>
            <a:r>
              <a:rPr lang="en-GB" altLang="de-DE" sz="2800" u="none" dirty="0" smtClean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.</a:t>
            </a:r>
            <a:endParaRPr lang="en-GB" altLang="de-DE" sz="2800" u="none" dirty="0">
              <a:solidFill>
                <a:srgbClr val="FFFF00"/>
              </a:solidFill>
              <a:latin typeface="HelveticaNeueLT-LightItalic"/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en-GB" altLang="de-DE" sz="2800" u="none" dirty="0">
              <a:solidFill>
                <a:srgbClr val="FFFF00"/>
              </a:solidFill>
              <a:latin typeface="HelveticaNeueLT-LightItalic"/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ru-RU" altLang="de-DE" sz="2800" dirty="0">
                <a:solidFill>
                  <a:srgbClr val="FFFF00"/>
                </a:solidFill>
                <a:latin typeface="HelveticaNeueLT-LightItalic"/>
                <a:ea typeface="MS Gothic" pitchFamily="49" charset="-128"/>
                <a:cs typeface="Times New Roman" pitchFamily="18" charset="0"/>
              </a:rPr>
              <a:t>Они также служат основой для оценки учебных программ.</a:t>
            </a:r>
            <a:endParaRPr lang="fr-FR" altLang="de-DE" sz="2800" u="none" dirty="0">
              <a:solidFill>
                <a:srgbClr val="FFFF00"/>
              </a:solidFill>
              <a:latin typeface="HelveticaNeueLT-Light"/>
              <a:ea typeface="MS Gothic" pitchFamily="49" charset="-128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fr-FR" altLang="de-DE" sz="2800" u="none" dirty="0" smtClean="0">
                <a:solidFill>
                  <a:srgbClr val="000000"/>
                </a:solidFill>
                <a:latin typeface="HelveticaNeueLT-Light"/>
                <a:ea typeface="MS Gothic" pitchFamily="49" charset="-128"/>
                <a:cs typeface="Times New Roman" pitchFamily="18" charset="0"/>
              </a:rPr>
              <a:t>(</a:t>
            </a:r>
            <a:r>
              <a:rPr lang="ru-RU" altLang="de-DE" sz="2800" dirty="0" smtClean="0">
                <a:solidFill>
                  <a:srgbClr val="000000"/>
                </a:solidFill>
                <a:latin typeface="HelveticaNeueLT-Light"/>
                <a:ea typeface="MS Gothic" pitchFamily="49" charset="-128"/>
                <a:cs typeface="Times New Roman" pitchFamily="18" charset="0"/>
              </a:rPr>
              <a:t>Харден и др</a:t>
            </a:r>
            <a:r>
              <a:rPr lang="fr-FR" altLang="de-DE" sz="2800" u="none" dirty="0" smtClean="0">
                <a:solidFill>
                  <a:srgbClr val="000000"/>
                </a:solidFill>
                <a:latin typeface="HelveticaNeueLT-Light"/>
                <a:ea typeface="MS Gothic" pitchFamily="49" charset="-128"/>
                <a:cs typeface="Times New Roman" pitchFamily="18" charset="0"/>
              </a:rPr>
              <a:t>., </a:t>
            </a:r>
            <a:r>
              <a:rPr lang="fr-FR" altLang="de-DE" sz="2800" u="none" dirty="0">
                <a:solidFill>
                  <a:srgbClr val="000000"/>
                </a:solidFill>
                <a:latin typeface="HelveticaNeueLT-Light"/>
                <a:ea typeface="MS Gothic" pitchFamily="49" charset="-128"/>
                <a:cs typeface="Times New Roman" pitchFamily="18" charset="0"/>
              </a:rPr>
              <a:t>1999a)</a:t>
            </a:r>
            <a:endParaRPr lang="en-US" altLang="de-DE" sz="2800" u="none" dirty="0">
              <a:solidFill>
                <a:srgbClr val="000000"/>
              </a:solidFill>
              <a:latin typeface="HelveticaNeueLT-Light"/>
              <a:ea typeface="MS Gothic" pitchFamily="49" charset="-128"/>
              <a:cs typeface="Times New Roman" pitchFamily="18" charset="0"/>
            </a:endParaRPr>
          </a:p>
        </p:txBody>
      </p:sp>
      <p:sp>
        <p:nvSpPr>
          <p:cNvPr id="63497" name="Text Box 6"/>
          <p:cNvSpPr txBox="1">
            <a:spLocks noChangeArrowheads="1"/>
          </p:cNvSpPr>
          <p:nvPr/>
        </p:nvSpPr>
        <p:spPr bwMode="auto">
          <a:xfrm>
            <a:off x="1476375" y="260350"/>
            <a:ext cx="6149889" cy="486287"/>
          </a:xfrm>
          <a:prstGeom prst="rect">
            <a:avLst/>
          </a:prstGeom>
          <a:noFill/>
          <a:ln w="9525">
            <a:solidFill>
              <a:srgbClr val="E111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de-DE" b="1" dirty="0">
                <a:solidFill>
                  <a:srgbClr val="E11101"/>
                </a:solidFill>
                <a:ea typeface="MS Gothic" pitchFamily="49" charset="-128"/>
                <a:cs typeface="Arial" pitchFamily="34" charset="0"/>
              </a:rPr>
              <a:t>Вызов на уровне программы</a:t>
            </a:r>
            <a:endParaRPr lang="ru-RU" altLang="de-DE" b="1" u="none" dirty="0">
              <a:solidFill>
                <a:srgbClr val="E11101"/>
              </a:solidFill>
              <a:ea typeface="MS Gothic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3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Культура обучения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380877"/>
              </p:ext>
            </p:extLst>
          </p:nvPr>
        </p:nvGraphicFramePr>
        <p:xfrm>
          <a:off x="1547664" y="1196752"/>
          <a:ext cx="6096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Преподавателе-ориентированное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Студенто-ориентированное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Основное руководство</a:t>
                      </a:r>
                      <a:r>
                        <a:rPr kumimoji="0" lang="de-D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выбирающее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подчеркивающее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направляющее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учиться для экзамена</a:t>
                      </a:r>
                      <a:endParaRPr kumimoji="0" lang="de-DE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lang="de-DE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Основное руководство:</a:t>
                      </a:r>
                      <a:endParaRPr kumimoji="0" lang="de-DE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поддерживающее</a:t>
                      </a:r>
                      <a:r>
                        <a:rPr kumimoji="0" lang="de-D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ободряющее</a:t>
                      </a:r>
                      <a:r>
                        <a:rPr kumimoji="0" lang="de-D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уважающее</a:t>
                      </a:r>
                      <a:r>
                        <a:rPr kumimoji="0" lang="de-DE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учиться для себя</a:t>
                      </a:r>
                      <a:endParaRPr kumimoji="0" lang="de-DE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Узнать, что студент не знает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Экзамен - это самое главное</a:t>
                      </a:r>
                      <a:endParaRPr lang="de-DE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Узнайте, что студент знает и умеет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Экзамен - побочный продукт</a:t>
                      </a:r>
                      <a:endParaRPr lang="de-DE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Pfeil nach unten 5"/>
          <p:cNvSpPr/>
          <p:nvPr/>
        </p:nvSpPr>
        <p:spPr>
          <a:xfrm>
            <a:off x="2535506" y="4200470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5608600" y="4200470"/>
            <a:ext cx="484632" cy="761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3CBA-69BB-4246-A8CC-4E49BAB2A8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8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/>
              <a:t>Результаты обучения</a:t>
            </a:r>
            <a:endParaRPr lang="en-US" altLang="de-DE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ru-RU" altLang="de-DE" sz="2400" dirty="0"/>
              <a:t>К концу периода обучения за рубежом </a:t>
            </a:r>
            <a:r>
              <a:rPr lang="ru-RU" altLang="de-DE" sz="2400" dirty="0" smtClean="0"/>
              <a:t>обучающиеся </a:t>
            </a:r>
            <a:r>
              <a:rPr lang="ru-RU" altLang="de-DE" sz="2400" dirty="0"/>
              <a:t>должны будут</a:t>
            </a:r>
            <a:r>
              <a:rPr lang="en-US" altLang="de-DE" sz="2400" dirty="0" smtClean="0"/>
              <a:t>: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de-DE" sz="2400" dirty="0"/>
              <a:t>Продемонстрировать детальные знания и понимание некоторых ключевых различий между принимающей </a:t>
            </a:r>
            <a:r>
              <a:rPr lang="ru-RU" altLang="de-DE" sz="2400" dirty="0" smtClean="0"/>
              <a:t>и отправляющей </a:t>
            </a:r>
            <a:r>
              <a:rPr lang="ru-RU" altLang="de-DE" sz="2400" dirty="0"/>
              <a:t>странами </a:t>
            </a:r>
            <a:r>
              <a:rPr lang="ru-RU" altLang="de-DE" sz="2400" dirty="0" smtClean="0"/>
              <a:t>в </a:t>
            </a:r>
            <a:r>
              <a:rPr lang="ru-RU" altLang="de-DE" sz="2400" dirty="0"/>
              <a:t>отношении их конкретной области обучения или профессиональной </a:t>
            </a:r>
            <a:r>
              <a:rPr lang="ru-RU" altLang="de-DE" sz="2400" dirty="0" smtClean="0"/>
              <a:t>среды</a:t>
            </a:r>
            <a:endParaRPr lang="en-US" altLang="de-DE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de-DE" sz="2400" dirty="0" smtClean="0"/>
              <a:t>Выбрать </a:t>
            </a:r>
            <a:r>
              <a:rPr lang="ru-RU" altLang="de-DE" sz="2400" dirty="0"/>
              <a:t>конкретное исследование или профессиональную практику, которая отличается между принимающей страной и страной проживания и оценивает ее относительную </a:t>
            </a:r>
            <a:r>
              <a:rPr lang="ru-RU" altLang="de-DE" sz="2400" dirty="0" smtClean="0"/>
              <a:t>эффективность</a:t>
            </a:r>
            <a:endParaRPr lang="en-US" altLang="de-DE" sz="2400" dirty="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altLang="de-DE" sz="2400" dirty="0"/>
              <a:t>Критически </a:t>
            </a:r>
            <a:r>
              <a:rPr lang="ru-RU" altLang="de-DE" sz="2400" dirty="0" smtClean="0"/>
              <a:t>отражать, </a:t>
            </a:r>
            <a:r>
              <a:rPr lang="ru-RU" altLang="de-DE" sz="2400" dirty="0"/>
              <a:t>как этот опыт учебы за рубежом подготовил их к успешной работе в новых ситуациях и адаптировал их к практике с учетом различных социальных и культурных </a:t>
            </a:r>
            <a:r>
              <a:rPr lang="ru-RU" altLang="de-DE" sz="2400" dirty="0" smtClean="0"/>
              <a:t>условий</a:t>
            </a:r>
            <a:endParaRPr lang="en-US" alt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051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/>
              <a:t>Результаты обучения</a:t>
            </a:r>
            <a:r>
              <a:rPr lang="en-US" altLang="de-DE" dirty="0" smtClean="0"/>
              <a:t>(2)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 startAt="4"/>
            </a:pPr>
            <a:r>
              <a:rPr lang="ru-RU" altLang="de-DE" dirty="0"/>
              <a:t>Продемонстрировать свою признательность за культурное разнообразие и его влияние на </a:t>
            </a:r>
            <a:r>
              <a:rPr lang="ru-RU" altLang="de-DE" dirty="0" smtClean="0"/>
              <a:t>практике</a:t>
            </a:r>
            <a:endParaRPr lang="en-US" altLang="de-DE" dirty="0" smtClean="0"/>
          </a:p>
          <a:p>
            <a:pPr marL="609600" indent="-609600">
              <a:buFontTx/>
              <a:buAutoNum type="arabicPeriod" startAt="4"/>
            </a:pPr>
            <a:r>
              <a:rPr lang="ru-RU" altLang="de-DE" dirty="0"/>
              <a:t>Продемонстрировать свою осведомленность о международном измерении </a:t>
            </a:r>
            <a:r>
              <a:rPr lang="ru-RU" altLang="de-DE" dirty="0" smtClean="0"/>
              <a:t>знаний</a:t>
            </a:r>
            <a:endParaRPr lang="en-US" altLang="de-DE" dirty="0" smtClean="0"/>
          </a:p>
          <a:p>
            <a:pPr marL="609600" indent="-609600">
              <a:buNone/>
            </a:pPr>
            <a:r>
              <a:rPr lang="en-US" altLang="de-DE" dirty="0" smtClean="0"/>
              <a:t>6.	</a:t>
            </a:r>
            <a:r>
              <a:rPr lang="ru-RU" altLang="de-DE" dirty="0"/>
              <a:t>Демонстрировать улучшение своего владения вторым языком</a:t>
            </a:r>
            <a:endParaRPr lang="en-US" altLang="de-DE" dirty="0" smtClean="0"/>
          </a:p>
          <a:p>
            <a:pPr marL="609600" indent="-609600" eaLnBrk="1" hangingPunct="1">
              <a:buFontTx/>
              <a:buNone/>
            </a:pPr>
            <a:r>
              <a:rPr lang="en-US" alt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597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Признание</a:t>
            </a:r>
            <a:endParaRPr lang="de-D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3583196"/>
              </p:ext>
            </p:extLst>
          </p:nvPr>
        </p:nvGraphicFramePr>
        <p:xfrm>
          <a:off x="179512" y="1196752"/>
          <a:ext cx="878497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Лиссабонская конвенция о признании (1999 год) (см. </a:t>
                      </a:r>
                      <a:r>
                        <a:rPr lang="ru-RU" sz="2400" i="1" dirty="0" smtClean="0"/>
                        <a:t>Также Руководство пользователя ECTS</a:t>
                      </a:r>
                      <a:r>
                        <a:rPr lang="ru-RU" sz="2400" dirty="0" smtClean="0"/>
                        <a:t>)</a:t>
                      </a:r>
                      <a:endParaRPr lang="de-DE" sz="2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Квалификаций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</a:t>
                      </a:r>
                      <a:r>
                        <a:rPr lang="ru-RU" sz="2400" dirty="0" smtClean="0"/>
                        <a:t>«...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только существенные различия </a:t>
                      </a:r>
                      <a:r>
                        <a:rPr lang="ru-RU" sz="2400" dirty="0" smtClean="0"/>
                        <a:t>с учетом цели, для которой испрашивается признание (например, академическое или фактическое профессиональное признание), должны приводить к частичному признанию или непризнанию иностранной квалификации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иностранных 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</a:rPr>
                        <a:t>квалификаций</a:t>
                      </a:r>
                      <a:endParaRPr lang="de-D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«...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должно быть предоставлено, только если может быть продемонстрирована существенная разница </a:t>
                      </a:r>
                      <a:r>
                        <a:rPr lang="ru-RU" sz="2400" dirty="0" smtClean="0"/>
                        <a:t>между квалификацией, для которой испрашивается признание, и соответствующей квалификацией государства, в котором испрашивается признание».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093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Признание</a:t>
            </a:r>
            <a:r>
              <a:rPr lang="de-DE" dirty="0" smtClean="0"/>
              <a:t> (</a:t>
            </a:r>
            <a:r>
              <a:rPr lang="ru-RU" dirty="0"/>
              <a:t>Руководство пользователя </a:t>
            </a:r>
            <a:r>
              <a:rPr lang="de-DE" dirty="0"/>
              <a:t>ECTS 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8397143"/>
              </p:ext>
            </p:extLst>
          </p:nvPr>
        </p:nvGraphicFramePr>
        <p:xfrm>
          <a:off x="395536" y="1412776"/>
          <a:ext cx="822960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Маловероятно, что кредиты и результаты обучения одного учебного компонента в двух разных программах будут одинаковыми</a:t>
                      </a:r>
                      <a:r>
                        <a:rPr lang="de-DE" sz="2400" baseline="0" dirty="0" smtClean="0"/>
                        <a:t>.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Совет</a:t>
                      </a:r>
                      <a:r>
                        <a:rPr lang="de-DE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de-DE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sz="2400" baseline="0" dirty="0" smtClean="0"/>
                        <a:t>Признание основано на совместимости результатов обучения - не на содержании курса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Следствие</a:t>
                      </a:r>
                      <a:r>
                        <a:rPr lang="de-DE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</a:t>
                      </a:r>
                    </a:p>
                    <a:p>
                      <a:r>
                        <a:rPr lang="ru-RU" sz="2400" dirty="0" smtClean="0"/>
                        <a:t>Признание означает, что количество кредитов, полученных за совместимые результаты обучения, где-то заменит количество кредитов, которые выделяются для совместимых результатов обучения в присуждающем учреждении</a:t>
                      </a:r>
                      <a:endParaRPr lang="de-DE" sz="2400" dirty="0" smtClean="0"/>
                    </a:p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7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229357"/>
              </p:ext>
            </p:extLst>
          </p:nvPr>
        </p:nvGraphicFramePr>
        <p:xfrm>
          <a:off x="512999" y="1134530"/>
          <a:ext cx="82809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Европейском руководстве по признанию (2012) объясняется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</a:t>
                      </a:r>
                      <a:r>
                        <a:rPr lang="ru-RU" sz="2400" baseline="0" dirty="0" smtClean="0"/>
                        <a:t>«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Сосредоточив внимание на пяти ключевых элементах, которые вместе составляют квалификацию </a:t>
                      </a:r>
                      <a:r>
                        <a:rPr lang="ru-RU" sz="2400" baseline="0" dirty="0" smtClean="0"/>
                        <a:t>(</a:t>
                      </a:r>
                      <a:r>
                        <a:rPr lang="ru-RU" sz="2400" b="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уровень, объем работы, качество, профиль, результаты обучения</a:t>
                      </a:r>
                      <a:r>
                        <a:rPr lang="ru-RU" sz="2400" baseline="0" dirty="0" smtClean="0"/>
                        <a:t>) и </a:t>
                      </a:r>
                    </a:p>
                    <a:p>
                      <a:endParaRPr lang="ru-RU" sz="2400" baseline="0" dirty="0" smtClean="0"/>
                    </a:p>
                    <a:p>
                      <a:r>
                        <a:rPr lang="ru-RU" sz="2400" baseline="0" dirty="0" smtClean="0"/>
                        <a:t>учитывая существенные различия, </a:t>
                      </a:r>
                      <a:r>
                        <a:rPr lang="kk-KZ" sz="2400" baseline="0" dirty="0" smtClean="0"/>
                        <a:t>к</a:t>
                      </a:r>
                      <a:r>
                        <a:rPr lang="ru-RU" sz="2400" baseline="0" dirty="0" smtClean="0"/>
                        <a:t>омпетентные органы по признанию изменили подход</a:t>
                      </a:r>
                      <a:r>
                        <a:rPr lang="de-DE" sz="2400" baseline="0" dirty="0" smtClean="0"/>
                        <a:t> </a:t>
                      </a:r>
                    </a:p>
                    <a:p>
                      <a:endParaRPr lang="ru-RU" sz="2400" baseline="0" dirty="0" smtClean="0"/>
                    </a:p>
                    <a:p>
                      <a:r>
                        <a:rPr lang="ru-RU" sz="2400" baseline="0" dirty="0" smtClean="0"/>
                        <a:t>от ожидания того, что иностранные квалификации будут почти такими же, как те, что предлагаются в их собственных странах, 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до сосредоточения на «признании» путем принятия несущественных различий».</a:t>
                      </a:r>
                      <a:r>
                        <a:rPr lang="kk-KZ" sz="2400" baseline="0" dirty="0" smtClean="0"/>
                        <a:t> </a:t>
                      </a:r>
                      <a:endParaRPr lang="de-DE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612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8640457"/>
              </p:ext>
            </p:extLst>
          </p:nvPr>
        </p:nvGraphicFramePr>
        <p:xfrm>
          <a:off x="467544" y="908720"/>
          <a:ext cx="8064896" cy="5328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316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Признание степеней</a:t>
                      </a:r>
                    </a:p>
                    <a:p>
                      <a:pPr algn="ctr"/>
                      <a:r>
                        <a:rPr lang="de-DE" sz="3600" dirty="0" smtClean="0"/>
                        <a:t>(</a:t>
                      </a:r>
                      <a:r>
                        <a:rPr lang="ru-RU" sz="3600" dirty="0" smtClean="0"/>
                        <a:t>Руководство пользователя </a:t>
                      </a:r>
                      <a:r>
                        <a:rPr lang="de-DE" sz="3600" dirty="0" smtClean="0"/>
                        <a:t>ECTS )</a:t>
                      </a:r>
                      <a:endParaRPr lang="de-DE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Разница в количестве кредитов ECTS, полученных после успешного завершения квалификации, не рассматривается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06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Результаты обучения должны быть основным фактором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125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Следствие: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Соответствующая степень бакалавра должна быть признана для рассмотрения при поступлении на магистерскую программу, независимо от того, основано оно на 180 или 240 кредитах</a:t>
                      </a:r>
                      <a:endParaRPr lang="de-DE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516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DF2B-E963-4611-A331-BF94A2BB4997}" type="slidenum">
              <a:rPr lang="de-DE"/>
              <a:pPr/>
              <a:t>5</a:t>
            </a:fld>
            <a:endParaRPr lang="de-DE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659563" y="1125538"/>
            <a:ext cx="2233612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40200" y="1125538"/>
            <a:ext cx="22320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1050" y="1412875"/>
            <a:ext cx="20161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2924175"/>
            <a:ext cx="18002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342" name="Group 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2505282319"/>
              </p:ext>
            </p:extLst>
          </p:nvPr>
        </p:nvGraphicFramePr>
        <p:xfrm>
          <a:off x="107950" y="115888"/>
          <a:ext cx="8856663" cy="7084378"/>
        </p:xfrm>
        <a:graphic>
          <a:graphicData uri="http://schemas.openxmlformats.org/drawingml/2006/table">
            <a:tbl>
              <a:tblPr/>
              <a:tblGrid>
                <a:gridCol w="2015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</a:rPr>
                        <a:t>Декларация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</a:rPr>
                        <a:t>целей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Цели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Измеримые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</a:rPr>
                        <a:t>Инструменты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</a:rPr>
                        <a:t>Друзья пользователя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Рекомендации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Помощники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2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Социальное измерение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Гражданин Европы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Способность к трудоустройству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Arial" charset="0"/>
                        </a:rPr>
                        <a:t>Обучение на протяжении всей жизни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цикла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Студенто-ориентированность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Академическое признание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Обеспечение и повышение качества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Квалификационная рамка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Результаты обучения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Уровни, кредиты</a:t>
                      </a:r>
                      <a:endParaRPr kumimoji="0" lang="de-DE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EПВО-КРГ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НКР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Институциональ-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ная КР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Дескрипторы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3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Приложение к диплому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Кредиты и 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Общая структура</a:t>
                      </a:r>
                      <a:endParaRPr kumimoji="0" lang="de-DE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Основные характеристики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Национальные 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Рейтинг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Шаблоны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61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Стандарты и рекомендации / Регистр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Внутренняя / внешняя оценка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Внешняя аккредитация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Отзывы коллег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6372225" y="1052513"/>
            <a:ext cx="341313" cy="5327650"/>
          </a:xfrm>
          <a:prstGeom prst="upDownArrow">
            <a:avLst>
              <a:gd name="adj1" fmla="val 50000"/>
              <a:gd name="adj2" fmla="val 3121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561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Результаты обучения и участие рынка труда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Исследования, Практика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489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 smtClean="0"/>
              <a:t>v.gehmlich@hs-osnabrueck.de</a:t>
            </a:r>
            <a:endParaRPr lang="de-DE" altLang="de-DE" dirty="0"/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C2B926-1ECA-42F2-A9EC-C6F376C083CF}" type="slidenum">
              <a:rPr lang="de-DE" altLang="de-DE"/>
              <a:pPr eaLnBrk="1" hangingPunct="1"/>
              <a:t>51</a:t>
            </a:fld>
            <a:endParaRPr lang="de-DE" altLang="de-DE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91512" cy="935038"/>
          </a:xfrm>
        </p:spPr>
        <p:txBody>
          <a:bodyPr>
            <a:normAutofit fontScale="90000"/>
          </a:bodyPr>
          <a:lstStyle/>
          <a:p>
            <a:r>
              <a:rPr lang="en-GB" altLang="de-DE" sz="2800" b="1" i="1" dirty="0" smtClean="0">
                <a:solidFill>
                  <a:srgbClr val="0000CC"/>
                </a:solidFill>
              </a:rPr>
              <a:t/>
            </a:r>
            <a:br>
              <a:rPr lang="en-GB" altLang="de-DE" sz="2800" b="1" i="1" dirty="0" smtClean="0">
                <a:solidFill>
                  <a:srgbClr val="0000CC"/>
                </a:solidFill>
              </a:rPr>
            </a:br>
            <a:r>
              <a:rPr lang="ru-RU" altLang="de-DE" sz="2800" b="1" i="1" dirty="0">
                <a:solidFill>
                  <a:srgbClr val="0000CC"/>
                </a:solidFill>
              </a:rPr>
              <a:t>Фундаментальное значение</a:t>
            </a:r>
            <a:r>
              <a:rPr lang="en-GB" altLang="de-DE" sz="2800" b="1" i="1" dirty="0" smtClean="0">
                <a:solidFill>
                  <a:srgbClr val="0000CC"/>
                </a:solidFill>
              </a:rPr>
              <a:t>: </a:t>
            </a:r>
            <a:br>
              <a:rPr lang="en-GB" altLang="de-DE" sz="2800" b="1" i="1" dirty="0" smtClean="0">
                <a:solidFill>
                  <a:srgbClr val="0000CC"/>
                </a:solidFill>
              </a:rPr>
            </a:br>
            <a:r>
              <a:rPr lang="ru-RU" altLang="de-DE" sz="2400" b="1" i="1" dirty="0">
                <a:solidFill>
                  <a:srgbClr val="0000CC"/>
                </a:solidFill>
              </a:rPr>
              <a:t>Взвешенное ранжирование наименее важных компетенций </a:t>
            </a:r>
            <a:r>
              <a:rPr lang="ru-RU" altLang="de-DE" sz="2400" b="1" i="1" dirty="0" smtClean="0">
                <a:solidFill>
                  <a:srgbClr val="0000CC"/>
                </a:solidFill>
              </a:rPr>
              <a:t/>
            </a:r>
            <a:br>
              <a:rPr lang="ru-RU" altLang="de-DE" sz="2400" b="1" i="1" dirty="0" smtClean="0">
                <a:solidFill>
                  <a:srgbClr val="0000CC"/>
                </a:solidFill>
              </a:rPr>
            </a:br>
            <a:r>
              <a:rPr lang="ru-RU" altLang="de-DE" sz="2400" b="1" i="1" dirty="0" smtClean="0">
                <a:solidFill>
                  <a:srgbClr val="0000CC"/>
                </a:solidFill>
              </a:rPr>
              <a:t>(</a:t>
            </a:r>
            <a:r>
              <a:rPr lang="ru-RU" altLang="de-DE" sz="2400" b="1" i="1" dirty="0">
                <a:solidFill>
                  <a:srgbClr val="0000CC"/>
                </a:solidFill>
              </a:rPr>
              <a:t>все предметы)</a:t>
            </a:r>
            <a:r>
              <a:rPr lang="en-GB" altLang="de-DE" sz="2000" b="1" i="1" dirty="0" smtClean="0">
                <a:solidFill>
                  <a:srgbClr val="0000CC"/>
                </a:solidFill>
              </a:rPr>
              <a:t/>
            </a:r>
            <a:br>
              <a:rPr lang="en-GB" altLang="de-DE" sz="2000" b="1" i="1" dirty="0" smtClean="0">
                <a:solidFill>
                  <a:srgbClr val="0000CC"/>
                </a:solidFill>
              </a:rPr>
            </a:br>
            <a:endParaRPr lang="de-DE" altLang="de-DE" sz="2000" b="1" i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33825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764262756"/>
              </p:ext>
            </p:extLst>
          </p:nvPr>
        </p:nvGraphicFramePr>
        <p:xfrm>
          <a:off x="468313" y="1557338"/>
          <a:ext cx="8229600" cy="566950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Выпускники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Работодатели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ППС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1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Способность к анализу и синтезу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1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Способность учиться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Базовые знания в области обучения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Способность учиться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Способность применять знания на практике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Способность к анализу и синтезу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Способность применять знания на практике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 Narrow" pitchFamily="34" charset="0"/>
                        </a:rPr>
                        <a:t>Способность к анализу и синтезу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3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Способность учиться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Элементарные компьютерные навыки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</a:rPr>
                        <a:t>Способность адаптироваться к новым ситуациям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</a:rPr>
                        <a:t>4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</a:rPr>
                        <a:t>Способность генерировать новые идеи (креативность)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</a:rPr>
                        <a:t>5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Narrow" pitchFamily="34" charset="0"/>
                        </a:rPr>
                        <a:t>Способность адаптироваться к новым ситуациям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</a:rPr>
                        <a:t>5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</a:rPr>
                        <a:t>Межличностные навыки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5 </a:t>
                      </a: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Narrow" pitchFamily="34" charset="0"/>
                        </a:rPr>
                        <a:t>Способность применять знания на практике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3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gehmlich@wi.fh-osnabrueck.de</a:t>
            </a:r>
          </a:p>
        </p:txBody>
      </p:sp>
      <p:sp>
        <p:nvSpPr>
          <p:cNvPr id="317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14B9EE-0E1D-4C9F-B619-CF646AB51E8E}" type="slidenum">
              <a:rPr lang="de-DE" altLang="de-DE"/>
              <a:pPr eaLnBrk="1" hangingPunct="1"/>
              <a:t>52</a:t>
            </a:fld>
            <a:endParaRPr lang="de-DE" altLang="de-DE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de-DE" sz="2800" b="1" i="1" dirty="0">
                <a:solidFill>
                  <a:srgbClr val="0000CC"/>
                </a:solidFill>
              </a:rPr>
              <a:t>Фундаментальное значение</a:t>
            </a:r>
            <a:r>
              <a:rPr lang="en-GB" altLang="de-DE" sz="2800" b="1" i="1" dirty="0" smtClean="0">
                <a:solidFill>
                  <a:srgbClr val="0000CC"/>
                </a:solidFill>
              </a:rPr>
              <a:t>: </a:t>
            </a:r>
            <a:br>
              <a:rPr lang="en-GB" altLang="de-DE" sz="2800" b="1" i="1" dirty="0" smtClean="0">
                <a:solidFill>
                  <a:srgbClr val="0000CC"/>
                </a:solidFill>
              </a:rPr>
            </a:br>
            <a:r>
              <a:rPr lang="ru-RU" altLang="de-DE" sz="2400" b="1" i="1" dirty="0">
                <a:solidFill>
                  <a:srgbClr val="0000CC"/>
                </a:solidFill>
              </a:rPr>
              <a:t>Взвешенное ранжирование наименее важных компетенций (все </a:t>
            </a:r>
            <a:r>
              <a:rPr lang="ru-RU" altLang="de-DE" sz="2400" b="1" i="1" dirty="0" smtClean="0">
                <a:solidFill>
                  <a:srgbClr val="0000CC"/>
                </a:solidFill>
              </a:rPr>
              <a:t>предметы)</a:t>
            </a:r>
            <a:endParaRPr lang="de-DE" altLang="de-DE" sz="2000" b="1" i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3899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0371084"/>
              </p:ext>
            </p:extLst>
          </p:nvPr>
        </p:nvGraphicFramePr>
        <p:xfrm>
          <a:off x="468313" y="1412875"/>
          <a:ext cx="8229600" cy="551996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Выпускники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Работодатели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ППС</a:t>
                      </a:r>
                      <a:endParaRPr kumimoji="0" lang="de-DE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Знание второго иностранного языка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CB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Лидерство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Этические обязательства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Умение работать в международном контексте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Знание второго иностранного языка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CB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Межличностные навыки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Этические обязательства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Умение работать в международном контексте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Знание второго иностранного языка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Признательность за  многообразие и мультикультурализм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F5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Признательность за  многообразие и мультикультурализм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F5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Элементарные компьютерные навыки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Понимание культур и обычаев других стран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3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Понимание культур и обычаев других стран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33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Признательность за  многообразие и мультикультурализм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8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259981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FC2EE-90E9-4C7B-94D0-82C1B520290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58B564-C06B-43AA-8DE1-48356869F13B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53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08175" y="1412875"/>
            <a:ext cx="5040313" cy="912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prstClr val="black"/>
                </a:solidFill>
                <a:latin typeface="Arial" charset="0"/>
                <a:ea typeface="MS Gothic" pitchFamily="49" charset="-128"/>
                <a:cs typeface="Arial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Изменение парадигмы </a:t>
            </a:r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9" name="Oval 3"/>
          <p:cNvSpPr>
            <a:spLocks noChangeArrowheads="1"/>
          </p:cNvSpPr>
          <p:nvPr/>
        </p:nvSpPr>
        <p:spPr bwMode="auto">
          <a:xfrm>
            <a:off x="6300788" y="41165"/>
            <a:ext cx="2843212" cy="17002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37592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324421" y="214313"/>
            <a:ext cx="2579296" cy="83099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Практика: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Цепь обучения </a:t>
            </a:r>
            <a:endParaRPr lang="de-DE" sz="2400" b="1" dirty="0">
              <a:solidFill>
                <a:srgbClr val="F79646">
                  <a:lumMod val="75000"/>
                </a:srgbClr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372225" y="2565400"/>
            <a:ext cx="2771775" cy="26654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программы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Результаты обучения</a:t>
            </a:r>
            <a:endParaRPr lang="de-DE" sz="24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0" y="2565400"/>
            <a:ext cx="2555875" cy="25209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Профиль обучаемого</a:t>
            </a:r>
            <a:endParaRPr lang="de-DE" sz="2000" b="1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55875" y="2924175"/>
            <a:ext cx="3816350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Учебное пространство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Модульная структура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Результаты обучения модуля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Оценка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Учебный материал</a:t>
            </a:r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0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619672" y="5300663"/>
            <a:ext cx="576064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a typeface="MS Gothic" pitchFamily="49" charset="-128"/>
                <a:cs typeface="Arial" charset="0"/>
              </a:rPr>
              <a:t>Внутреннее / внешнее обеспечение качества</a:t>
            </a:r>
            <a:endParaRPr lang="de-DE" sz="2000" b="1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  <a:p>
            <a:pPr algn="ctr"/>
            <a:endParaRPr lang="de-DE" sz="2400" dirty="0">
              <a:solidFill>
                <a:prstClr val="black"/>
              </a:solidFill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516216" y="2420888"/>
            <a:ext cx="792832" cy="485775"/>
          </a:xfrm>
          <a:prstGeom prst="leftArrow">
            <a:avLst>
              <a:gd name="adj1" fmla="val 50000"/>
              <a:gd name="adj2" fmla="val 5196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1691680" y="2420888"/>
            <a:ext cx="720626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979613" y="4797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5940425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0" name="Text Box 14"/>
          <p:cNvSpPr txBox="1">
            <a:spLocks noChangeArrowheads="1"/>
          </p:cNvSpPr>
          <p:nvPr/>
        </p:nvSpPr>
        <p:spPr bwMode="auto">
          <a:xfrm>
            <a:off x="5922963" y="260350"/>
            <a:ext cx="3221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  </a:t>
            </a:r>
            <a:r>
              <a:rPr lang="de-DE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-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Рынок труда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     - Квалификационные рамки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Миссия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MS Gothic" pitchFamily="49" charset="-128"/>
                <a:cs typeface="Arial" charset="0"/>
              </a:rPr>
              <a:t> Стратегия</a:t>
            </a:r>
            <a:endParaRPr lang="de-DE" sz="2000" dirty="0">
              <a:solidFill>
                <a:prstClr val="black"/>
              </a:solidFill>
              <a:latin typeface="Arial Narrow" pitchFamily="34" charset="0"/>
              <a:ea typeface="MS Gothic" pitchFamily="49" charset="-128"/>
              <a:cs typeface="Arial" charset="0"/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 rot="10800000">
            <a:off x="7380288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10800000">
            <a:off x="7524750" y="4652963"/>
            <a:ext cx="773113" cy="1120775"/>
          </a:xfrm>
          <a:prstGeom prst="downArrow">
            <a:avLst>
              <a:gd name="adj1" fmla="val 50000"/>
              <a:gd name="adj2" fmla="val 3624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3" name="Oval 17"/>
          <p:cNvSpPr>
            <a:spLocks noChangeArrowheads="1"/>
          </p:cNvSpPr>
          <p:nvPr/>
        </p:nvSpPr>
        <p:spPr bwMode="auto">
          <a:xfrm>
            <a:off x="0" y="0"/>
            <a:ext cx="2806700" cy="16287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Общее /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Профессиональное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образование и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обучение</a:t>
            </a:r>
            <a:endParaRPr lang="de-DE" sz="2000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>
            <a:off x="900113" y="184467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 rot="10800000">
            <a:off x="827088" y="4508500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1096438" y="6073775"/>
            <a:ext cx="6985000" cy="6477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Коммуникация</a:t>
            </a:r>
            <a:endParaRPr lang="de-DE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7" name="AutoShape 21"/>
          <p:cNvSpPr>
            <a:spLocks noChangeArrowheads="1"/>
          </p:cNvSpPr>
          <p:nvPr/>
        </p:nvSpPr>
        <p:spPr bwMode="auto">
          <a:xfrm>
            <a:off x="1491456" y="615473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58" name="AutoShape 22"/>
          <p:cNvSpPr>
            <a:spLocks noChangeArrowheads="1"/>
          </p:cNvSpPr>
          <p:nvPr/>
        </p:nvSpPr>
        <p:spPr bwMode="auto">
          <a:xfrm>
            <a:off x="6771565" y="615473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 rot="10800000">
            <a:off x="179388" y="4508500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 rot="10800000">
            <a:off x="8101013" y="4797425"/>
            <a:ext cx="835025" cy="1114425"/>
          </a:xfrm>
          <a:prstGeom prst="upArrow">
            <a:avLst>
              <a:gd name="adj1" fmla="val 50000"/>
              <a:gd name="adj2" fmla="val 3336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10800000">
            <a:off x="179388" y="1773238"/>
            <a:ext cx="917575" cy="1008062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0800000">
            <a:off x="7956550" y="1844675"/>
            <a:ext cx="917575" cy="1008063"/>
          </a:xfrm>
          <a:prstGeom prst="downArrow">
            <a:avLst>
              <a:gd name="adj1" fmla="val 44861"/>
              <a:gd name="adj2" fmla="val 218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95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5" grpId="0" animBg="1"/>
      <p:bldP spid="51216" grpId="0" animBg="1"/>
      <p:bldP spid="51218" grpId="0" animBg="1"/>
      <p:bldP spid="5121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540357-AE9B-4D64-8730-62554C8DC8AA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>
                <a:solidFill>
                  <a:srgbClr val="E11101"/>
                </a:solidFill>
              </a:rPr>
              <a:t>Методические рекомендации</a:t>
            </a:r>
            <a:endParaRPr lang="de-DE" b="1" dirty="0" smtClean="0">
              <a:solidFill>
                <a:srgbClr val="E11101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Принципами рекомендаций </a:t>
            </a:r>
            <a:r>
              <a:rPr lang="ru-RU" dirty="0"/>
              <a:t>в отношении результатов обучения </a:t>
            </a:r>
            <a:r>
              <a:rPr lang="ru-RU" dirty="0" smtClean="0"/>
              <a:t>являются </a:t>
            </a:r>
            <a:r>
              <a:rPr lang="ru-RU" b="1" i="1" dirty="0" smtClean="0">
                <a:solidFill>
                  <a:srgbClr val="0000FF"/>
                </a:solidFill>
              </a:rPr>
              <a:t>Квалификационные рамки</a:t>
            </a:r>
            <a:r>
              <a:rPr lang="de-DE" dirty="0" smtClean="0"/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de-DE" dirty="0" smtClean="0"/>
              <a:t>	</a:t>
            </a:r>
            <a:r>
              <a:rPr lang="ru-RU" dirty="0"/>
              <a:t>определенные в рамках </a:t>
            </a:r>
            <a:r>
              <a:rPr lang="ru-RU" b="1" i="1" dirty="0"/>
              <a:t>изменяющейся среды </a:t>
            </a:r>
            <a:r>
              <a:rPr lang="ru-RU" dirty="0"/>
              <a:t>(PESTEL), </a:t>
            </a:r>
            <a:r>
              <a:rPr lang="ru-RU" b="1" i="1" dirty="0"/>
              <a:t>возможностей обучающегося </a:t>
            </a:r>
            <a:r>
              <a:rPr lang="ru-RU" dirty="0"/>
              <a:t>и </a:t>
            </a:r>
            <a:r>
              <a:rPr lang="ru-RU" b="1" i="1" dirty="0"/>
              <a:t>ожиданий общества </a:t>
            </a:r>
            <a:r>
              <a:rPr lang="ru-RU" dirty="0"/>
              <a:t>(заинтересованных </a:t>
            </a:r>
            <a:r>
              <a:rPr lang="ru-RU" dirty="0" smtClean="0"/>
              <a:t>сторон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dirty="0"/>
              <a:t>Должно быть принято решение: </a:t>
            </a:r>
            <a:r>
              <a:rPr lang="ru-RU" b="1" i="1" dirty="0"/>
              <a:t>порог / минимум </a:t>
            </a:r>
            <a:r>
              <a:rPr lang="ru-RU" dirty="0"/>
              <a:t>против </a:t>
            </a:r>
            <a:r>
              <a:rPr lang="ru-RU" b="1" i="1" dirty="0" smtClean="0"/>
              <a:t>стандарта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5873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D2BB77-F7F8-47E4-B4E5-0CF8F341A47C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58ED5"/>
                </a:solidFill>
              </a:rPr>
              <a:t>Проблема</a:t>
            </a:r>
            <a:endParaRPr lang="de-DE" b="1" dirty="0" smtClean="0">
              <a:solidFill>
                <a:srgbClr val="558ED5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784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Квалификации должны характеризоваться </a:t>
            </a:r>
            <a:r>
              <a:rPr lang="ru-RU" sz="3600" b="1" dirty="0">
                <a:solidFill>
                  <a:srgbClr val="FF0000"/>
                </a:solidFill>
              </a:rPr>
              <a:t>результатами обучения</a:t>
            </a:r>
            <a:r>
              <a:rPr lang="ru-RU" sz="3600" dirty="0"/>
              <a:t>, которые однозначно описываются </a:t>
            </a:r>
            <a:r>
              <a:rPr lang="ru-RU" sz="3600" dirty="0" smtClean="0"/>
              <a:t>для</a:t>
            </a:r>
            <a:r>
              <a:rPr lang="de-DE" sz="36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3200" dirty="0"/>
              <a:t>Свидетельство совместимости между различными национальными, отраслевыми ... и европейскими </a:t>
            </a:r>
            <a:r>
              <a:rPr lang="ru-RU" sz="3200" dirty="0" smtClean="0"/>
              <a:t>квалификационными рамками</a:t>
            </a:r>
            <a:endParaRPr lang="de-DE" sz="3200" dirty="0" smtClean="0"/>
          </a:p>
          <a:p>
            <a:pPr lvl="1">
              <a:lnSpc>
                <a:spcPct val="90000"/>
              </a:lnSpc>
            </a:pPr>
            <a:r>
              <a:rPr lang="ru-RU" sz="3200" dirty="0"/>
              <a:t>Надежная проверка национальных рамок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682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503363"/>
          </a:xfrm>
        </p:spPr>
        <p:txBody>
          <a:bodyPr>
            <a:normAutofit fontScale="90000"/>
          </a:bodyPr>
          <a:lstStyle/>
          <a:p>
            <a:r>
              <a:rPr lang="ru-RU" altLang="de-DE" sz="3200" b="1" dirty="0"/>
              <a:t>Результаты обучения как профиль компетенций = </a:t>
            </a:r>
            <a:r>
              <a:rPr lang="ru-RU" altLang="de-DE" sz="3200" b="1" dirty="0" smtClean="0"/>
              <a:t>Квалификация</a:t>
            </a:r>
            <a:r>
              <a:rPr lang="de-DE" altLang="de-DE" sz="3200" b="1" dirty="0">
                <a:solidFill>
                  <a:schemeClr val="tx1"/>
                </a:solidFill>
              </a:rPr>
              <a:t/>
            </a:r>
            <a:br>
              <a:rPr lang="de-DE" altLang="de-DE" sz="3200" b="1" dirty="0">
                <a:solidFill>
                  <a:schemeClr val="tx1"/>
                </a:solidFill>
              </a:rPr>
            </a:br>
            <a:endParaRPr lang="de-DE" altLang="de-DE" sz="32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242300" cy="4022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de-DE" altLang="de-DE" sz="3100" b="1" i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de-DE" sz="3100" b="1" i="1" dirty="0" smtClean="0">
                <a:solidFill>
                  <a:srgbClr val="0000FF"/>
                </a:solidFill>
              </a:rPr>
              <a:t>Квалификация</a:t>
            </a:r>
            <a:r>
              <a:rPr lang="ru-RU" altLang="de-DE" sz="3100" dirty="0" smtClean="0"/>
              <a:t> </a:t>
            </a:r>
            <a:r>
              <a:rPr lang="ru-RU" altLang="de-DE" sz="3100" dirty="0"/>
              <a:t>- это формальный стандарт, который определяется как «конец» пути </a:t>
            </a:r>
            <a:r>
              <a:rPr lang="ru-RU" altLang="de-DE" sz="3100" dirty="0" smtClean="0"/>
              <a:t>обучения</a:t>
            </a:r>
            <a:r>
              <a:rPr lang="de-DE" altLang="de-DE" sz="3100" dirty="0" smtClean="0"/>
              <a:t>. </a:t>
            </a:r>
            <a:endParaRPr lang="de-DE" altLang="de-DE" sz="3100" dirty="0"/>
          </a:p>
          <a:p>
            <a:pPr>
              <a:lnSpc>
                <a:spcPct val="90000"/>
              </a:lnSpc>
            </a:pPr>
            <a:r>
              <a:rPr lang="ru-RU" altLang="de-DE" sz="3100" dirty="0" smtClean="0"/>
              <a:t>Это отражает </a:t>
            </a:r>
            <a:r>
              <a:rPr lang="ru-RU" altLang="de-DE" sz="3100" dirty="0"/>
              <a:t>те </a:t>
            </a:r>
            <a:r>
              <a:rPr lang="ru-RU" altLang="de-DE" sz="3100" b="1" i="1" dirty="0" smtClean="0">
                <a:solidFill>
                  <a:srgbClr val="0000FF"/>
                </a:solidFill>
              </a:rPr>
              <a:t>результаты </a:t>
            </a:r>
            <a:r>
              <a:rPr lang="ru-RU" altLang="de-DE" sz="3100" b="1" i="1" dirty="0">
                <a:solidFill>
                  <a:srgbClr val="0000FF"/>
                </a:solidFill>
              </a:rPr>
              <a:t>обучения</a:t>
            </a:r>
            <a:r>
              <a:rPr lang="ru-RU" altLang="de-DE" sz="3100" dirty="0"/>
              <a:t>, которые были достигнуты и оценены на этом пути (формальное </a:t>
            </a:r>
            <a:r>
              <a:rPr lang="ru-RU" altLang="de-DE" sz="3100" dirty="0" smtClean="0"/>
              <a:t>обучение</a:t>
            </a:r>
            <a:endParaRPr lang="de-DE" altLang="de-DE" sz="3100" dirty="0" smtClean="0"/>
          </a:p>
          <a:p>
            <a:pPr>
              <a:lnSpc>
                <a:spcPct val="90000"/>
              </a:lnSpc>
            </a:pPr>
            <a:r>
              <a:rPr lang="ru-RU" altLang="de-DE" sz="3100" dirty="0"/>
              <a:t>Эти результаты обучения могут быть достигнуты также неформальными и </a:t>
            </a:r>
            <a:r>
              <a:rPr lang="ru-RU" altLang="de-DE" sz="3100" dirty="0" smtClean="0"/>
              <a:t>информальными </a:t>
            </a:r>
            <a:r>
              <a:rPr lang="ru-RU" altLang="de-DE" sz="3100" dirty="0"/>
              <a:t>способами - независимо от </a:t>
            </a:r>
            <a:r>
              <a:rPr lang="ru-RU" altLang="de-DE" sz="3100" dirty="0" smtClean="0"/>
              <a:t>организаций</a:t>
            </a:r>
            <a:endParaRPr lang="de-DE" altLang="de-DE" sz="3100" dirty="0"/>
          </a:p>
        </p:txBody>
      </p:sp>
    </p:spTree>
    <p:extLst>
      <p:ext uri="{BB962C8B-B14F-4D97-AF65-F5344CB8AC3E}">
        <p14:creationId xmlns:p14="http://schemas.microsoft.com/office/powerpoint/2010/main" xmlns="" val="127678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4"/>
          <p:cNvSpPr>
            <a:spLocks noChangeArrowheads="1"/>
          </p:cNvSpPr>
          <p:nvPr/>
        </p:nvSpPr>
        <p:spPr bwMode="auto">
          <a:xfrm>
            <a:off x="1795463" y="1700213"/>
            <a:ext cx="5761037" cy="3816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Обучение</a:t>
            </a:r>
          </a:p>
          <a:p>
            <a:pPr algn="ctr"/>
            <a:r>
              <a:rPr lang="ru-RU" sz="2800" b="1" dirty="0" smtClean="0"/>
              <a:t> и преподавание</a:t>
            </a:r>
            <a:endParaRPr lang="de-DE" sz="2800" b="1" dirty="0"/>
          </a:p>
          <a:p>
            <a:pPr algn="ctr"/>
            <a:endParaRPr lang="de-DE" sz="2800" b="1" dirty="0"/>
          </a:p>
          <a:p>
            <a:pPr algn="ctr"/>
            <a:endParaRPr lang="de-DE" sz="2800" b="1" dirty="0"/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3141761" y="997055"/>
            <a:ext cx="3491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Результаты обучения</a:t>
            </a:r>
            <a:endParaRPr lang="de-DE" sz="2800" b="1" dirty="0"/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331913" y="5734050"/>
            <a:ext cx="1353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Оценка</a:t>
            </a:r>
            <a:endParaRPr lang="de-DE" sz="2800" b="1" dirty="0"/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6202151" y="5734050"/>
            <a:ext cx="1579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Нагрузка</a:t>
            </a:r>
            <a:endParaRPr lang="de-DE" sz="2800" b="1" dirty="0"/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1691680" y="260350"/>
            <a:ext cx="6511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БЕРМУДСКИЙ ТРЕУГОЛЬНИК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6226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ChangeArrowheads="1"/>
          </p:cNvSpPr>
          <p:nvPr/>
        </p:nvSpPr>
        <p:spPr bwMode="auto">
          <a:xfrm>
            <a:off x="1567005" y="1977849"/>
            <a:ext cx="6026150" cy="3816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="1"/>
          </a:p>
        </p:txBody>
      </p:sp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3004791" y="1289050"/>
            <a:ext cx="3742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Результаты </a:t>
            </a:r>
            <a:r>
              <a:rPr lang="ru-RU" sz="2400" b="1" dirty="0" smtClean="0"/>
              <a:t>обучения</a:t>
            </a:r>
          </a:p>
          <a:p>
            <a:pPr algn="ctr"/>
            <a:r>
              <a:rPr lang="ru-RU" sz="2400" b="1" i="1" dirty="0" smtClean="0"/>
              <a:t>Квалификации </a:t>
            </a:r>
            <a:r>
              <a:rPr lang="ru-RU" sz="2400" b="1" i="1" dirty="0"/>
              <a:t>/ -система</a:t>
            </a:r>
            <a:endParaRPr lang="de-DE" sz="2400" b="1" i="1" dirty="0"/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075304" y="5734050"/>
            <a:ext cx="31532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Оценка</a:t>
            </a:r>
          </a:p>
          <a:p>
            <a:pPr algn="ctr"/>
            <a:r>
              <a:rPr lang="ru-RU" sz="2400" i="1" dirty="0" smtClean="0"/>
              <a:t>Оценочная </a:t>
            </a:r>
            <a:r>
              <a:rPr lang="ru-RU" sz="2400" i="1" dirty="0"/>
              <a:t>/ -система</a:t>
            </a:r>
            <a:endParaRPr lang="de-DE" sz="2400" i="1" dirty="0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483844" y="5734050"/>
            <a:ext cx="32864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Нагрузка</a:t>
            </a:r>
          </a:p>
          <a:p>
            <a:pPr algn="ctr"/>
            <a:r>
              <a:rPr lang="ru-RU" sz="2400" i="1" dirty="0"/>
              <a:t>Кредитная / -система</a:t>
            </a:r>
            <a:endParaRPr lang="de-DE" sz="2400" i="1" dirty="0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0" y="260647"/>
            <a:ext cx="87703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БЕРМУДСКИЙ </a:t>
            </a:r>
            <a:r>
              <a:rPr lang="ru-RU" sz="3600" b="1" dirty="0"/>
              <a:t>ТРЕУГОЛЬНИК</a:t>
            </a:r>
          </a:p>
          <a:p>
            <a:pPr algn="ctr"/>
            <a:r>
              <a:rPr lang="ru-RU" sz="3600" b="1" dirty="0"/>
              <a:t> </a:t>
            </a:r>
            <a:endParaRPr lang="de-DE" sz="3600" b="1" dirty="0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2571936" y="2706616"/>
            <a:ext cx="4016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Период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действия </a:t>
            </a:r>
          </a:p>
          <a:p>
            <a:pPr algn="ctr"/>
            <a:r>
              <a:rPr lang="ru-RU" sz="2800" b="1" dirty="0" smtClean="0"/>
              <a:t>обучения </a:t>
            </a:r>
          </a:p>
          <a:p>
            <a:pPr algn="ctr"/>
            <a:r>
              <a:rPr lang="ru-RU" sz="2800" b="1" dirty="0" smtClean="0"/>
              <a:t>и преподавания:</a:t>
            </a:r>
            <a:endParaRPr lang="ru-RU" sz="2800" b="1" dirty="0"/>
          </a:p>
          <a:p>
            <a:pPr algn="ctr"/>
            <a:r>
              <a:rPr lang="ru-RU" sz="2800" i="1" dirty="0"/>
              <a:t>Экзамены ...</a:t>
            </a:r>
          </a:p>
          <a:p>
            <a:pPr algn="ctr"/>
            <a:r>
              <a:rPr lang="ru-RU" sz="2800" i="1" dirty="0"/>
              <a:t>Обеспечение </a:t>
            </a:r>
            <a:r>
              <a:rPr lang="ru-RU" sz="2800" i="1" dirty="0" smtClean="0"/>
              <a:t>/ </a:t>
            </a:r>
            <a:r>
              <a:rPr lang="ru-RU" sz="2800" i="1" dirty="0"/>
              <a:t>повышение </a:t>
            </a:r>
            <a:r>
              <a:rPr lang="ru-RU" sz="2800" i="1" dirty="0" smtClean="0"/>
              <a:t>качества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xmlns="" val="23529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234406"/>
            <a:ext cx="84820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Результаты </a:t>
            </a:r>
            <a:r>
              <a:rPr lang="ru-RU" sz="2400" b="1" dirty="0" smtClean="0">
                <a:solidFill>
                  <a:srgbClr val="9BBB59">
                    <a:lumMod val="75000"/>
                  </a:srgbClr>
                </a:solidFill>
                <a:latin typeface="Arial" charset="0"/>
                <a:cs typeface="Arial" charset="0"/>
              </a:rPr>
              <a:t>обучения </a:t>
            </a:r>
            <a:r>
              <a:rPr lang="pt-BR" sz="2400" b="1" dirty="0" smtClean="0">
                <a:solidFill>
                  <a:srgbClr val="9BBB59">
                    <a:lumMod val="75000"/>
                  </a:srgbClr>
                </a:solidFill>
                <a:cs typeface="Arial" charset="0"/>
              </a:rPr>
              <a:t>                          </a:t>
            </a:r>
            <a:r>
              <a:rPr lang="ru-RU" sz="1400" b="1" dirty="0" smtClean="0">
                <a:solidFill>
                  <a:srgbClr val="7030A0"/>
                </a:solidFill>
                <a:cs typeface="Arial" charset="0"/>
              </a:rPr>
              <a:t>(Из Аналитического глоссария  качества</a:t>
            </a:r>
            <a:r>
              <a:rPr lang="pt-BR" sz="1400" b="1" dirty="0" smtClean="0">
                <a:solidFill>
                  <a:srgbClr val="7030A0"/>
                </a:solidFill>
                <a:cs typeface="Arial" charset="0"/>
              </a:rPr>
              <a:t>)</a:t>
            </a:r>
            <a:endParaRPr lang="en-GB" sz="1400" b="1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FF0000"/>
              </a:solidFill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" pitchFamily="18" charset="0"/>
                <a:cs typeface="Times New Roman" pitchFamily="18" charset="0"/>
              </a:rPr>
              <a:t>сновное определение</a:t>
            </a:r>
            <a:endParaRPr lang="en-GB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Результатом обучения является спецификация того, что студент должен изучить в результате периода указанного и поддерживаемого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исследования</a:t>
            </a:r>
            <a:endParaRPr lang="en-GB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азъясняющий контекст</a:t>
            </a:r>
            <a:endParaRPr lang="en-GB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Результаты обучения связаны с достижениями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обучающегося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а не с намерениями учителя (выраженными в целях модуля или курса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Они могут принимать различные формы и могут быть широкими или узкими по своему характеру (Adam, 2004).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Результаты обучения и «цели и задачи» часто используются как синонимы, хотя они не совпадают. Адам (2004) отмечает, что </a:t>
            </a:r>
            <a:r>
              <a:rPr lang="ru-RU" sz="2000" b="1" u="sng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«Цели»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связаны с обучением и намерениями учителя,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тогда как результаты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обучения связаны с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обучением,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и Moon (2002)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предлагает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что один из способов отличить цели от результатов обучения состоит в том, что цели указывают общее содержание,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направление и намерения, стоящие за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модулем с точки зрения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преподавателя/разработчика.</a:t>
            </a:r>
          </a:p>
        </p:txBody>
      </p:sp>
      <p:sp>
        <p:nvSpPr>
          <p:cNvPr id="2" name="Ovale Legende 1"/>
          <p:cNvSpPr/>
          <p:nvPr/>
        </p:nvSpPr>
        <p:spPr>
          <a:xfrm>
            <a:off x="4716016" y="1772816"/>
            <a:ext cx="3672408" cy="894535"/>
          </a:xfrm>
          <a:prstGeom prst="wedgeEllipseCallout">
            <a:avLst>
              <a:gd name="adj1" fmla="val 32269"/>
              <a:gd name="adj2" fmla="val -5924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ЕКР</a:t>
            </a:r>
            <a:r>
              <a:rPr lang="de-DE" b="1" dirty="0" smtClean="0">
                <a:solidFill>
                  <a:srgbClr val="0070C0"/>
                </a:solidFill>
              </a:rPr>
              <a:t>: </a:t>
            </a:r>
            <a:r>
              <a:rPr lang="de-DE" b="1" dirty="0">
                <a:solidFill>
                  <a:srgbClr val="0070C0"/>
                </a:solidFill>
              </a:rPr>
              <a:t>...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способен </a:t>
            </a:r>
            <a:r>
              <a:rPr lang="ru-RU" b="1" dirty="0">
                <a:solidFill>
                  <a:srgbClr val="0070C0"/>
                </a:solidFill>
              </a:rPr>
              <a:t>делать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56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32906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1399" y="5101094"/>
            <a:ext cx="8642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Это органиграмма, показывающая разные части коровы.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В настоящей корове части не знают, что они – части.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них нет проблем при обмене информацией.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Они </a:t>
            </a:r>
            <a:r>
              <a:rPr lang="ru-RU" dirty="0">
                <a:solidFill>
                  <a:prstClr val="black"/>
                </a:solidFill>
              </a:rPr>
              <a:t>мягко и естественно работают вместе, как </a:t>
            </a:r>
            <a:r>
              <a:rPr lang="ru-RU" dirty="0" smtClean="0">
                <a:solidFill>
                  <a:prstClr val="black"/>
                </a:solidFill>
              </a:rPr>
              <a:t>один целостный организм.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Как </a:t>
            </a:r>
            <a:r>
              <a:rPr lang="ru-RU" dirty="0">
                <a:solidFill>
                  <a:prstClr val="black"/>
                </a:solidFill>
              </a:rPr>
              <a:t>корова. И у Вас только один вопрос. </a:t>
            </a:r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Хотите </a:t>
            </a:r>
            <a:r>
              <a:rPr lang="ru-RU" dirty="0">
                <a:solidFill>
                  <a:prstClr val="black"/>
                </a:solidFill>
              </a:rPr>
              <a:t>ли вы, чтобы ваша организация работала как органиграмма? Или как корова? </a:t>
            </a:r>
          </a:p>
          <a:p>
            <a:pPr algn="ctr"/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sz="1400" dirty="0" smtClean="0">
                <a:solidFill>
                  <a:prstClr val="black"/>
                </a:solidFill>
              </a:rPr>
              <a:t>(Anderson &amp; Lemke, NY, advertisement for SAP, Canada)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01537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Руководство пользователя </a:t>
            </a:r>
            <a:r>
              <a:rPr lang="de-DE" dirty="0" smtClean="0"/>
              <a:t>ECTS 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Результаты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обучения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вляются утверждениями того, что человек знает, понимает и способен сделать по завершении учебного </a:t>
            </a:r>
            <a:r>
              <a:rPr lang="ru-RU" dirty="0" smtClean="0">
                <a:solidFill>
                  <a:srgbClr val="FF0000"/>
                </a:solidFill>
              </a:rPr>
              <a:t>процесса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Достижение результатов обучения должно оцениваться с помощью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процедур, основанных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 четких и прозрачных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критериях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Результаты обучения присваиваются отдельным учебным компонентам и программам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целом</a:t>
            </a: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Они также используются в европейских и национальных </a:t>
            </a:r>
            <a:r>
              <a:rPr lang="ru-RU" dirty="0" smtClean="0">
                <a:solidFill>
                  <a:srgbClr val="7030A0"/>
                </a:solidFill>
              </a:rPr>
              <a:t>квалификационных рамках </a:t>
            </a:r>
            <a:r>
              <a:rPr lang="ru-RU" dirty="0">
                <a:solidFill>
                  <a:srgbClr val="7030A0"/>
                </a:solidFill>
              </a:rPr>
              <a:t>для описания уровня конкретной </a:t>
            </a:r>
            <a:r>
              <a:rPr lang="ru-RU" dirty="0" smtClean="0">
                <a:solidFill>
                  <a:srgbClr val="7030A0"/>
                </a:solidFill>
              </a:rPr>
              <a:t>квалификации</a:t>
            </a:r>
            <a:r>
              <a:rPr lang="de-DE" dirty="0" smtClean="0">
                <a:solidFill>
                  <a:srgbClr val="7030A0"/>
                </a:solidFill>
              </a:rPr>
              <a:t>.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>
                <a:solidFill>
                  <a:prstClr val="black">
                    <a:tint val="75000"/>
                  </a:prstClr>
                </a:solidFill>
              </a:rPr>
              <a:t>gehmlich@wi.fh-osnabrueck.de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F23B-E6FB-4082-9213-830A87674091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400" dirty="0"/>
              <a:t>Как </a:t>
            </a:r>
            <a:r>
              <a:rPr lang="ru-RU" altLang="de-DE" sz="3400" dirty="0" smtClean="0"/>
              <a:t>разрабатывать </a:t>
            </a:r>
            <a:r>
              <a:rPr lang="ru-RU" altLang="de-DE" sz="3400" dirty="0"/>
              <a:t>результаты обучения</a:t>
            </a:r>
            <a:endParaRPr lang="de-DE" altLang="de-DE" sz="3400" dirty="0"/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de-DE" dirty="0"/>
              <a:t>Из определения </a:t>
            </a:r>
            <a:r>
              <a:rPr lang="ru-RU" altLang="de-DE" dirty="0" smtClean="0"/>
              <a:t>результатов обучения становится </a:t>
            </a:r>
            <a:r>
              <a:rPr lang="ru-RU" altLang="de-DE" dirty="0"/>
              <a:t>очевидным, что </a:t>
            </a:r>
            <a:r>
              <a:rPr lang="ru-RU" altLang="de-DE" dirty="0" smtClean="0"/>
              <a:t>фокус на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ru-RU" altLang="de-DE" dirty="0" smtClean="0"/>
              <a:t>студенте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ru-RU" altLang="de-DE" dirty="0" smtClean="0"/>
              <a:t>его</a:t>
            </a:r>
            <a:r>
              <a:rPr lang="de-DE" altLang="de-DE" dirty="0" smtClean="0"/>
              <a:t>/</a:t>
            </a:r>
            <a:r>
              <a:rPr lang="ru-RU" altLang="de-DE" dirty="0" smtClean="0"/>
              <a:t>ее умении делать что-либо</a:t>
            </a:r>
            <a:endParaRPr lang="de-DE" altLang="de-DE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de-DE" dirty="0"/>
              <a:t> </a:t>
            </a:r>
            <a:r>
              <a:rPr lang="ru-RU" altLang="de-DE" dirty="0" smtClean="0"/>
              <a:t>Тогда как цели </a:t>
            </a:r>
            <a:r>
              <a:rPr lang="ru-RU" altLang="de-DE" dirty="0"/>
              <a:t>и задачи </a:t>
            </a:r>
            <a:r>
              <a:rPr lang="ru-RU" altLang="de-DE" b="1" i="1" dirty="0" smtClean="0"/>
              <a:t>преподавания</a:t>
            </a:r>
            <a:r>
              <a:rPr lang="ru-RU" altLang="de-DE" dirty="0" smtClean="0"/>
              <a:t>, это – например, знать</a:t>
            </a:r>
            <a:r>
              <a:rPr lang="ru-RU" altLang="de-DE" dirty="0"/>
              <a:t>, понимать, быть </a:t>
            </a:r>
            <a:r>
              <a:rPr lang="ru-RU" altLang="de-DE" dirty="0" smtClean="0"/>
              <a:t>знакомым </a:t>
            </a:r>
            <a:endParaRPr lang="de-DE" altLang="de-DE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de-DE" b="1" i="1" dirty="0" smtClean="0"/>
              <a:t>Обучение</a:t>
            </a:r>
            <a:r>
              <a:rPr lang="ru-RU" altLang="de-DE" dirty="0" smtClean="0"/>
              <a:t> </a:t>
            </a:r>
            <a:r>
              <a:rPr lang="ru-RU" altLang="de-DE" dirty="0"/>
              <a:t>фокусируется на способности </a:t>
            </a:r>
            <a:r>
              <a:rPr lang="ru-RU" altLang="de-DE" dirty="0" smtClean="0"/>
              <a:t>обучающегося </a:t>
            </a:r>
            <a:r>
              <a:rPr lang="ru-RU" altLang="de-DE" dirty="0"/>
              <a:t>определять, перечислить, вспомнить, проанализировать </a:t>
            </a:r>
            <a:r>
              <a:rPr lang="ru-RU" altLang="de-DE" dirty="0" smtClean="0"/>
              <a:t>...</a:t>
            </a:r>
            <a:endParaRPr lang="de-DE" altLang="de-DE" b="1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48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339" y="1700808"/>
            <a:ext cx="90364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The </a:t>
            </a:r>
            <a:r>
              <a:rPr lang="de-DE" sz="2800" b="1" dirty="0" smtClean="0"/>
              <a:t>student (</a:t>
            </a:r>
            <a:r>
              <a:rPr lang="ru-RU" sz="2800" b="1" dirty="0" smtClean="0"/>
              <a:t>студенто-ориентированные</a:t>
            </a:r>
            <a:r>
              <a:rPr lang="de-DE" sz="2800" b="1" dirty="0" smtClean="0"/>
              <a:t>)…</a:t>
            </a:r>
            <a:endParaRPr lang="de-DE" sz="2800" b="1" dirty="0"/>
          </a:p>
          <a:p>
            <a:pPr marL="514350" indent="-514350">
              <a:buAutoNum type="arabicPeriod"/>
            </a:pPr>
            <a:r>
              <a:rPr lang="ru-RU" sz="2400" dirty="0"/>
              <a:t>Используйте активный глагол, чтобы выразить то, что </a:t>
            </a:r>
            <a:r>
              <a:rPr lang="ru-RU" sz="2400" dirty="0" smtClean="0"/>
              <a:t>обучающиеся </a:t>
            </a:r>
            <a:r>
              <a:rPr lang="ru-RU" sz="2400" dirty="0"/>
              <a:t>должны знать и уметь делать (например, выпускники могут «описывать», «выполнять», «делать выводы», «оценивать», «планировать</a:t>
            </a:r>
            <a:r>
              <a:rPr lang="ru-RU" sz="2400" dirty="0" smtClean="0"/>
              <a:t>»...)</a:t>
            </a:r>
            <a:endParaRPr lang="de-DE" sz="2400" dirty="0"/>
          </a:p>
          <a:p>
            <a:pPr marL="514350" indent="-514350">
              <a:buAutoNum type="arabicPeriod"/>
            </a:pPr>
            <a:r>
              <a:rPr lang="ru-RU" sz="2400" dirty="0" smtClean="0"/>
              <a:t>Указать, </a:t>
            </a:r>
            <a:r>
              <a:rPr lang="ru-RU" sz="2400" dirty="0"/>
              <a:t>к чему относится этот результат (объект, навык, </a:t>
            </a:r>
            <a:r>
              <a:rPr lang="ru-RU" sz="2400" dirty="0" smtClean="0"/>
              <a:t>например, объяснить «функцию программного обеспечения», уметь представить вручную «дизайн гостиной»)</a:t>
            </a:r>
            <a:endParaRPr lang="de-DE" sz="2400" dirty="0"/>
          </a:p>
          <a:p>
            <a:pPr marL="514350" indent="-514350">
              <a:buAutoNum type="arabicPeriod"/>
            </a:pPr>
            <a:r>
              <a:rPr lang="ru-RU" sz="2400" dirty="0" smtClean="0"/>
              <a:t>Указать </a:t>
            </a:r>
            <a:r>
              <a:rPr lang="ru-RU" sz="2400" dirty="0"/>
              <a:t>метод, чтобы подтвердить достижение обучения (например, «дать обзор» по материалам, наиболее часто используемым в электротехнике; «разработать проект исследования с применением современных научных методов» и т. д</a:t>
            </a:r>
            <a:r>
              <a:rPr lang="de-DE" sz="2400" dirty="0" smtClean="0"/>
              <a:t>… 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51520" y="11663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DE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 Хорошо сформулированные результаты обучения включают по крайней мере три основных элемента (см. Moon 2004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): </a:t>
            </a:r>
            <a:endParaRPr lang="de-DE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lkenförmige Legende 3"/>
          <p:cNvSpPr/>
          <p:nvPr/>
        </p:nvSpPr>
        <p:spPr>
          <a:xfrm>
            <a:off x="122043" y="1700807"/>
            <a:ext cx="1951037" cy="612775"/>
          </a:xfrm>
          <a:prstGeom prst="cloudCallout">
            <a:avLst>
              <a:gd name="adj1" fmla="val -42535"/>
              <a:gd name="adj2" fmla="val -25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Кто</a:t>
            </a:r>
            <a:r>
              <a:rPr lang="de-DE" b="1" dirty="0" smtClean="0"/>
              <a:t>?</a:t>
            </a:r>
            <a:endParaRPr lang="de-DE" b="1" dirty="0"/>
          </a:p>
          <a:p>
            <a:pPr algn="ctr">
              <a:defRPr/>
            </a:pPr>
            <a:r>
              <a:rPr lang="ru-RU" dirty="0" smtClean="0"/>
              <a:t>Предмет</a:t>
            </a:r>
            <a:r>
              <a:rPr lang="de-DE" dirty="0" smtClean="0"/>
              <a:t> 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5" name="Wolkenförmige Legende 4"/>
          <p:cNvSpPr/>
          <p:nvPr/>
        </p:nvSpPr>
        <p:spPr>
          <a:xfrm>
            <a:off x="3364569" y="1798415"/>
            <a:ext cx="3529012" cy="1554162"/>
          </a:xfrm>
          <a:prstGeom prst="cloudCallout">
            <a:avLst>
              <a:gd name="adj1" fmla="val -92283"/>
              <a:gd name="adj2" fmla="val -29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Делает что</a:t>
            </a:r>
            <a:r>
              <a:rPr lang="de-DE" b="1" dirty="0" smtClean="0"/>
              <a:t>?</a:t>
            </a:r>
            <a:endParaRPr lang="de-DE" b="1" dirty="0"/>
          </a:p>
          <a:p>
            <a:pPr algn="ctr">
              <a:defRPr/>
            </a:pPr>
            <a:r>
              <a:rPr lang="de-DE" dirty="0" err="1" smtClean="0"/>
              <a:t>Active</a:t>
            </a:r>
            <a:r>
              <a:rPr lang="de-DE" dirty="0" smtClean="0"/>
              <a:t> Verb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377" y="3407181"/>
            <a:ext cx="53832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749" y="5264808"/>
            <a:ext cx="60356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87824" y="3717032"/>
            <a:ext cx="6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</a:t>
            </a:r>
            <a:r>
              <a:rPr lang="de-DE" b="1" dirty="0" smtClean="0">
                <a:solidFill>
                  <a:schemeClr val="bg1"/>
                </a:solidFill>
              </a:rPr>
              <a:t>?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67188" y="5430659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</a:t>
            </a:r>
            <a:r>
              <a:rPr lang="de-DE" b="1" dirty="0" smtClean="0">
                <a:solidFill>
                  <a:schemeClr val="bg1"/>
                </a:solidFill>
              </a:rPr>
              <a:t>?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62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5321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ouisalloro.com/blog/wp-content/uploads/2013/01/76895_10151209479037441_20528774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6" y="1474056"/>
            <a:ext cx="9144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24128" y="5661248"/>
            <a:ext cx="2889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79646"/>
                </a:solidFill>
              </a:rPr>
              <a:t> Таксономия</a:t>
            </a:r>
            <a:endParaRPr lang="de-DE" sz="40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438412" y="620688"/>
            <a:ext cx="8136904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Источники для описания профилей</a:t>
            </a:r>
            <a:endParaRPr lang="de-DE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Исследование рынка </a:t>
            </a:r>
            <a:r>
              <a:rPr lang="ru-RU" sz="2400" b="1" dirty="0" smtClean="0">
                <a:solidFill>
                  <a:srgbClr val="FFFF00"/>
                </a:solidFill>
              </a:rPr>
              <a:t>труда</a:t>
            </a:r>
          </a:p>
          <a:p>
            <a:pPr algn="ctr"/>
            <a:r>
              <a:rPr lang="de-DE" sz="2400" dirty="0"/>
              <a:t>	</a:t>
            </a:r>
            <a:r>
              <a:rPr lang="de-DE" sz="2400" dirty="0" smtClean="0"/>
              <a:t>- </a:t>
            </a:r>
            <a:r>
              <a:rPr lang="ru-RU" sz="2400" dirty="0"/>
              <a:t>Должностные </a:t>
            </a:r>
            <a:r>
              <a:rPr lang="ru-RU" sz="2400" dirty="0" smtClean="0"/>
              <a:t>инструкции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Квалификационные </a:t>
            </a:r>
            <a:r>
              <a:rPr lang="ru-RU" sz="2400" b="1" dirty="0" smtClean="0">
                <a:solidFill>
                  <a:srgbClr val="FFFF00"/>
                </a:solidFill>
              </a:rPr>
              <a:t>рамки</a:t>
            </a:r>
          </a:p>
          <a:p>
            <a:pPr algn="ctr"/>
            <a:r>
              <a:rPr lang="ru-RU" sz="2400" dirty="0"/>
              <a:t>Европейские, национальные, отраслевые, </a:t>
            </a:r>
            <a:r>
              <a:rPr lang="ru-RU" sz="2400" dirty="0" smtClean="0"/>
              <a:t>институциональные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Миссия </a:t>
            </a:r>
            <a:r>
              <a:rPr lang="ru-RU" sz="2400" b="1" dirty="0" smtClean="0">
                <a:solidFill>
                  <a:srgbClr val="FFFF00"/>
                </a:solidFill>
              </a:rPr>
              <a:t>организации</a:t>
            </a:r>
          </a:p>
          <a:p>
            <a:pPr algn="ctr"/>
            <a:r>
              <a:rPr lang="ru-RU" sz="2400" dirty="0"/>
              <a:t>Факультет, Стратегия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29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Пример: </a:t>
            </a:r>
            <a:r>
              <a:rPr lang="ru-RU" sz="3200" dirty="0" smtClean="0"/>
              <a:t>послевузовская степень по </a:t>
            </a:r>
            <a:r>
              <a:rPr lang="ru-RU" sz="3200" dirty="0"/>
              <a:t>компьютерным наукам (Деклан Кеннеди</a:t>
            </a:r>
            <a:r>
              <a:rPr lang="ru-RU" sz="3200" dirty="0" smtClean="0"/>
              <a:t>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ru-RU" sz="2000" dirty="0"/>
              <a:t>По завершении этой программы студент сможет</a:t>
            </a:r>
            <a:r>
              <a:rPr lang="de-DE" sz="2000" dirty="0" smtClean="0"/>
              <a:t>:</a:t>
            </a:r>
          </a:p>
          <a:p>
            <a:r>
              <a:rPr lang="ru-RU" sz="2000" dirty="0"/>
              <a:t>Решать задачи в академической и производственной </a:t>
            </a:r>
            <a:r>
              <a:rPr lang="ru-RU" sz="2000" dirty="0" smtClean="0"/>
              <a:t>среде</a:t>
            </a:r>
          </a:p>
          <a:p>
            <a:pPr marL="0" fontAlgn="t">
              <a:spcBef>
                <a:spcPts val="0"/>
              </a:spcBef>
            </a:pPr>
            <a:r>
              <a:rPr lang="kk-KZ" sz="2000" dirty="0">
                <a:latin typeface="Calibri" panose="020F0502020204030204" pitchFamily="34" charset="0"/>
              </a:rPr>
              <a:t>Использовать, манипулировать, </a:t>
            </a:r>
            <a:r>
              <a:rPr lang="kk-KZ" sz="2000" dirty="0" smtClean="0">
                <a:latin typeface="Calibri" panose="020F0502020204030204" pitchFamily="34" charset="0"/>
              </a:rPr>
              <a:t>создавать </a:t>
            </a:r>
            <a:r>
              <a:rPr lang="ru-RU" sz="2000" dirty="0" smtClean="0">
                <a:latin typeface="Calibri" panose="020F0502020204030204" pitchFamily="34" charset="0"/>
              </a:rPr>
              <a:t>большие </a:t>
            </a:r>
            <a:r>
              <a:rPr lang="kk-KZ" sz="2000" dirty="0" smtClean="0">
                <a:latin typeface="Calibri" panose="020F0502020204030204" pitchFamily="34" charset="0"/>
              </a:rPr>
              <a:t>в</a:t>
            </a:r>
            <a:r>
              <a:rPr lang="ru-RU" sz="2000" dirty="0" smtClean="0">
                <a:latin typeface="Calibri" panose="020F0502020204030204" pitchFamily="34" charset="0"/>
              </a:rPr>
              <a:t>ычислительные </a:t>
            </a:r>
            <a:r>
              <a:rPr lang="ru-RU" sz="2000" dirty="0">
                <a:latin typeface="Calibri" panose="020F0502020204030204" pitchFamily="34" charset="0"/>
              </a:rPr>
              <a:t>системы</a:t>
            </a:r>
            <a:endParaRPr lang="ru-RU" sz="2000" dirty="0">
              <a:latin typeface="Arial" panose="020B0604020202020204" pitchFamily="34" charset="0"/>
            </a:endParaRPr>
          </a:p>
          <a:p>
            <a:r>
              <a:rPr lang="ru-RU" sz="2000" dirty="0"/>
              <a:t>Эффективно работать в качестве члена </a:t>
            </a:r>
            <a:r>
              <a:rPr lang="ru-RU" sz="2000" dirty="0" smtClean="0"/>
              <a:t>команды</a:t>
            </a:r>
          </a:p>
          <a:p>
            <a:r>
              <a:rPr lang="ru-RU" sz="2000" dirty="0"/>
              <a:t>Организация и проведение научного </a:t>
            </a:r>
            <a:r>
              <a:rPr lang="ru-RU" sz="2000" dirty="0" smtClean="0"/>
              <a:t>и производственного  исследовательского проекта </a:t>
            </a:r>
          </a:p>
          <a:p>
            <a:r>
              <a:rPr lang="ru-RU" sz="2000" dirty="0" smtClean="0"/>
              <a:t>Составлять </a:t>
            </a:r>
            <a:r>
              <a:rPr lang="ru-RU" sz="2000" dirty="0"/>
              <a:t>тезисы и отчеты в соответствии с профессиональным стандартом, эквивалентным по предъявляемым качествам документам, доступным для </a:t>
            </a:r>
            <a:r>
              <a:rPr lang="ru-RU" sz="2000" dirty="0" smtClean="0"/>
              <a:t>публикации</a:t>
            </a:r>
            <a:endParaRPr lang="de-DE" sz="2000" dirty="0" smtClean="0"/>
          </a:p>
          <a:p>
            <a:r>
              <a:rPr lang="ru-RU" sz="2000" dirty="0" smtClean="0"/>
              <a:t>Готовить </a:t>
            </a:r>
            <a:r>
              <a:rPr lang="ru-RU" sz="2000" dirty="0"/>
              <a:t>и </a:t>
            </a:r>
            <a:r>
              <a:rPr lang="ru-RU" sz="2000" dirty="0" smtClean="0"/>
              <a:t>проводить </a:t>
            </a:r>
            <a:r>
              <a:rPr lang="ru-RU" sz="2000" dirty="0"/>
              <a:t>семинары на профессиональном </a:t>
            </a:r>
            <a:r>
              <a:rPr lang="ru-RU" sz="2000" dirty="0" smtClean="0"/>
              <a:t>уровне</a:t>
            </a:r>
            <a:endParaRPr lang="de-DE" sz="2000" dirty="0" smtClean="0"/>
          </a:p>
          <a:p>
            <a:r>
              <a:rPr lang="ru-RU" sz="2000" dirty="0"/>
              <a:t>Осуществлять независимое и эффективное управление </a:t>
            </a:r>
            <a:r>
              <a:rPr lang="ru-RU" sz="2000" dirty="0" smtClean="0"/>
              <a:t>временем</a:t>
            </a:r>
          </a:p>
          <a:p>
            <a:r>
              <a:rPr lang="ru-RU" sz="2000" dirty="0" smtClean="0"/>
              <a:t>Использовать полный спектр </a:t>
            </a:r>
            <a:r>
              <a:rPr lang="ru-RU" sz="2000" dirty="0"/>
              <a:t>ИТ-навыков и </a:t>
            </a:r>
            <a:r>
              <a:rPr lang="ru-RU" sz="2000" dirty="0" smtClean="0"/>
              <a:t>демонстрировать </a:t>
            </a:r>
            <a:r>
              <a:rPr lang="ru-RU" sz="2000" dirty="0"/>
              <a:t>зрелую компьютерную </a:t>
            </a:r>
            <a:r>
              <a:rPr lang="ru-RU" sz="2000" dirty="0" smtClean="0"/>
              <a:t>грамотность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7371-40C6-4865-8B3F-ABC9B5F016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2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7371-40C6-4865-8B3F-ABC9B5F016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2447828"/>
              </p:ext>
            </p:extLst>
          </p:nvPr>
        </p:nvGraphicFramePr>
        <p:xfrm>
          <a:off x="251521" y="1412776"/>
          <a:ext cx="8712967" cy="680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8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5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Студент</a:t>
                      </a:r>
                    </a:p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Делает что?</a:t>
                      </a:r>
                    </a:p>
                    <a:p>
                      <a:pPr algn="ctr"/>
                      <a:r>
                        <a:rPr lang="ru-RU" dirty="0" smtClean="0"/>
                        <a:t>Активный глагол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Направлен в?</a:t>
                      </a:r>
                    </a:p>
                    <a:p>
                      <a:pPr algn="ctr"/>
                      <a:r>
                        <a:rPr lang="kk-KZ" dirty="0" smtClean="0"/>
                        <a:t>Объект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Как</a:t>
                      </a:r>
                      <a:r>
                        <a:rPr lang="de-DE" dirty="0" smtClean="0"/>
                        <a:t>?</a:t>
                      </a:r>
                    </a:p>
                    <a:p>
                      <a:pPr algn="ctr"/>
                      <a:r>
                        <a:rPr lang="kk-KZ" sz="1600" dirty="0" smtClean="0"/>
                        <a:t>Спецификация / Модальность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r>
                        <a:rPr lang="ru-RU" dirty="0" smtClean="0"/>
                        <a:t>будет</a:t>
                      </a:r>
                    </a:p>
                    <a:p>
                      <a:r>
                        <a:rPr lang="ru-RU" dirty="0" smtClean="0"/>
                        <a:t>способен</a:t>
                      </a:r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  <a:r>
                        <a:rPr lang="ru-RU" dirty="0" smtClean="0"/>
                        <a:t>Выполнять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Академические производственные круги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решать проблемы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Использовать, манипулировать, создавать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Вычислительные системы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большой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Работать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 команды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Эффективно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Организвать,</a:t>
                      </a:r>
                      <a:r>
                        <a:rPr lang="kk-KZ" baseline="0" dirty="0" smtClean="0"/>
                        <a:t> проводить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Научный или производственный исследовательский проект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Писать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Тезисы, доклады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Профессиональный стандарт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Подготовить, Представить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Семинары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Профессиональный стандарт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Тайм-менеджмент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Независимый, эффективный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</a:t>
                      </a:r>
                      <a:r>
                        <a:rPr lang="de-DE" dirty="0" smtClean="0"/>
                        <a:t>, </a:t>
                      </a:r>
                      <a:r>
                        <a:rPr lang="ru-RU" dirty="0" smtClean="0"/>
                        <a:t>показывать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 </a:t>
                      </a:r>
                      <a:r>
                        <a:rPr lang="de-DE" dirty="0" err="1" smtClean="0"/>
                        <a:t>skills</a:t>
                      </a:r>
                      <a:r>
                        <a:rPr lang="de-DE" dirty="0" smtClean="0"/>
                        <a:t> , </a:t>
                      </a:r>
                      <a:r>
                        <a:rPr lang="de-DE" dirty="0" err="1" smtClean="0"/>
                        <a:t>computer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literacy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Зрелый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52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kk-KZ" sz="3600" dirty="0"/>
              <a:t> Пример: </a:t>
            </a:r>
            <a:r>
              <a:rPr lang="kk-KZ" sz="3600" dirty="0" smtClean="0"/>
              <a:t>инженер – степень бакалавриата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 завершении этой программы студент сможет</a:t>
            </a:r>
            <a:r>
              <a:rPr lang="ru-RU" dirty="0" smtClean="0"/>
              <a:t>:</a:t>
            </a:r>
            <a:endParaRPr lang="de-DE" dirty="0" smtClean="0"/>
          </a:p>
          <a:p>
            <a:r>
              <a:rPr lang="ru-RU" dirty="0"/>
              <a:t>Вывод и применение решений из знаний в области естественных наук, инженерных наук, технологий и </a:t>
            </a:r>
            <a:r>
              <a:rPr lang="ru-RU" dirty="0" smtClean="0"/>
              <a:t>математики</a:t>
            </a:r>
            <a:endParaRPr lang="de-DE" dirty="0" smtClean="0"/>
          </a:p>
          <a:p>
            <a:r>
              <a:rPr lang="ru-RU" dirty="0"/>
              <a:t>Выявление, формулирование, анализ и решение инженерных </a:t>
            </a:r>
            <a:r>
              <a:rPr lang="ru-RU" dirty="0" smtClean="0"/>
              <a:t>задач</a:t>
            </a:r>
            <a:endParaRPr lang="de-DE" dirty="0" smtClean="0"/>
          </a:p>
          <a:p>
            <a:r>
              <a:rPr lang="ru-RU" dirty="0" smtClean="0"/>
              <a:t>Разработка системы, компонента </a:t>
            </a:r>
            <a:r>
              <a:rPr lang="ru-RU" dirty="0"/>
              <a:t>или </a:t>
            </a:r>
            <a:r>
              <a:rPr lang="ru-RU" dirty="0" smtClean="0"/>
              <a:t>процесса </a:t>
            </a:r>
            <a:r>
              <a:rPr lang="ru-RU" dirty="0"/>
              <a:t>для удовлетворения конкретных потребностей и </a:t>
            </a:r>
            <a:r>
              <a:rPr lang="ru-RU" dirty="0" smtClean="0"/>
              <a:t>разработки </a:t>
            </a:r>
            <a:r>
              <a:rPr lang="ru-RU" dirty="0"/>
              <a:t>и </a:t>
            </a:r>
            <a:r>
              <a:rPr lang="ru-RU" dirty="0" smtClean="0"/>
              <a:t>проведения экспериментов </a:t>
            </a:r>
            <a:r>
              <a:rPr lang="ru-RU" dirty="0"/>
              <a:t>для анализа и интерпретации </a:t>
            </a:r>
            <a:r>
              <a:rPr lang="ru-RU" dirty="0" smtClean="0"/>
              <a:t>данных</a:t>
            </a:r>
            <a:endParaRPr lang="de-DE" dirty="0" smtClean="0"/>
          </a:p>
          <a:p>
            <a:r>
              <a:rPr lang="ru-RU" dirty="0"/>
              <a:t>Эффективно </a:t>
            </a:r>
            <a:r>
              <a:rPr lang="ru-RU" dirty="0" smtClean="0"/>
              <a:t>работать самостоятельно, </a:t>
            </a:r>
            <a:r>
              <a:rPr lang="ru-RU" dirty="0"/>
              <a:t>в командах и </a:t>
            </a:r>
            <a:r>
              <a:rPr lang="ru-RU" dirty="0" smtClean="0"/>
              <a:t>в междисциплинарных группах вместе со способностью обучения </a:t>
            </a:r>
            <a:r>
              <a:rPr lang="ru-RU" dirty="0"/>
              <a:t>в течение всей </a:t>
            </a:r>
            <a:r>
              <a:rPr lang="ru-RU" dirty="0" smtClean="0"/>
              <a:t>жизни</a:t>
            </a:r>
            <a:endParaRPr lang="de-DE" dirty="0" smtClean="0"/>
          </a:p>
          <a:p>
            <a:r>
              <a:rPr lang="ru-RU" dirty="0"/>
              <a:t>Эффективное общение с инженерным сообществом и обществом в </a:t>
            </a:r>
            <a:r>
              <a:rPr lang="ru-RU" dirty="0" smtClean="0"/>
              <a:t>целом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10AC-2630-4C0B-9633-C3911835D44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7371-40C6-4865-8B3F-ABC9B5F016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6972920"/>
              </p:ext>
            </p:extLst>
          </p:nvPr>
        </p:nvGraphicFramePr>
        <p:xfrm>
          <a:off x="251521" y="1412776"/>
          <a:ext cx="8712967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0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Студент</a:t>
                      </a:r>
                    </a:p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Делает что?</a:t>
                      </a:r>
                    </a:p>
                    <a:p>
                      <a:pPr algn="ctr"/>
                      <a:r>
                        <a:rPr lang="ru-RU" dirty="0" smtClean="0"/>
                        <a:t>Активный глагол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 Направлен куда?</a:t>
                      </a:r>
                    </a:p>
                    <a:p>
                      <a:pPr algn="ctr"/>
                      <a:r>
                        <a:rPr lang="kk-KZ" dirty="0" smtClean="0"/>
                        <a:t>Объект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Как</a:t>
                      </a:r>
                      <a:r>
                        <a:rPr lang="de-DE" dirty="0" smtClean="0"/>
                        <a:t>?</a:t>
                      </a:r>
                    </a:p>
                    <a:p>
                      <a:pPr algn="ctr"/>
                      <a:r>
                        <a:rPr lang="kk-KZ" sz="1600" dirty="0" smtClean="0"/>
                        <a:t>Спецификация / Модальность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r>
                        <a:rPr lang="kk-KZ" dirty="0" smtClean="0"/>
                        <a:t> </a:t>
                      </a:r>
                      <a:r>
                        <a:rPr lang="ru-RU" dirty="0" smtClean="0"/>
                        <a:t>будет</a:t>
                      </a:r>
                    </a:p>
                    <a:p>
                      <a:r>
                        <a:rPr lang="ru-RU" dirty="0" smtClean="0"/>
                        <a:t>способен</a:t>
                      </a:r>
                      <a:r>
                        <a:rPr lang="de-DE" dirty="0" smtClean="0"/>
                        <a:t>…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  <a:r>
                        <a:rPr lang="ru-RU" dirty="0" smtClean="0"/>
                        <a:t>Производить, применять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Решения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знания наук, инжиниринга, технологии, математики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Идентифицировать, формулировать, анализировать, решать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Инженерные проблемы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Разработать</a:t>
                      </a:r>
                      <a:endParaRPr lang="de-DE" dirty="0" smtClean="0"/>
                    </a:p>
                    <a:p>
                      <a:r>
                        <a:rPr lang="kk-KZ" dirty="0" smtClean="0"/>
                        <a:t>Проводить</a:t>
                      </a:r>
                      <a:endParaRPr lang="de-DE" dirty="0" smtClean="0"/>
                    </a:p>
                    <a:p>
                      <a:r>
                        <a:rPr lang="kk-KZ" dirty="0" smtClean="0"/>
                        <a:t>Анализировать</a:t>
                      </a:r>
                      <a:r>
                        <a:rPr lang="de-DE" dirty="0" smtClean="0"/>
                        <a:t> </a:t>
                      </a:r>
                      <a:endParaRPr lang="kk-KZ" dirty="0" smtClean="0"/>
                    </a:p>
                    <a:p>
                      <a:r>
                        <a:rPr lang="kk-KZ" dirty="0" smtClean="0"/>
                        <a:t>Интерпретировать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Система, компонент, процесс</a:t>
                      </a:r>
                    </a:p>
                    <a:p>
                      <a:r>
                        <a:rPr lang="ru-RU" dirty="0" smtClean="0"/>
                        <a:t>Экспериментальные данные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Соответствовать указанным требованиям</a:t>
                      </a:r>
                      <a:endParaRPr lang="de-DE" baseline="0" dirty="0" smtClean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Работать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Инженерное сообщество, с обществом в целом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Эффективно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Сообщать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Инженерное сообщество, с обществом в целом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Эффективно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Пример картирования результатов обучения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29954301"/>
              </p:ext>
            </p:extLst>
          </p:nvPr>
        </p:nvGraphicFramePr>
        <p:xfrm>
          <a:off x="971600" y="1340768"/>
          <a:ext cx="7128792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PRLO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EduComp</a:t>
                      </a:r>
                      <a:r>
                        <a:rPr lang="de-DE" sz="1600" dirty="0" smtClean="0"/>
                        <a:t> 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EduComp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EduComp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EduComp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Производить, применять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44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Определить, сформулировать</a:t>
                      </a:r>
                    </a:p>
                    <a:p>
                      <a:r>
                        <a:rPr lang="kk-KZ" sz="1600" dirty="0" smtClean="0"/>
                        <a:t>Анализировать</a:t>
                      </a:r>
                    </a:p>
                    <a:p>
                      <a:r>
                        <a:rPr lang="kk-KZ" sz="1600" dirty="0" smtClean="0"/>
                        <a:t>Решать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Разработать,</a:t>
                      </a:r>
                    </a:p>
                    <a:p>
                      <a:r>
                        <a:rPr lang="kk-KZ" sz="1600" dirty="0" smtClean="0"/>
                        <a:t>Проводить,</a:t>
                      </a:r>
                    </a:p>
                    <a:p>
                      <a:r>
                        <a:rPr lang="kk-KZ" sz="1600" dirty="0" smtClean="0"/>
                        <a:t>Анализировать</a:t>
                      </a:r>
                    </a:p>
                    <a:p>
                      <a:r>
                        <a:rPr lang="kk-KZ" sz="1600" dirty="0" smtClean="0"/>
                        <a:t>Интерпретировать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Работать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Сообщать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14400" y="5649739"/>
            <a:ext cx="5048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NB: </a:t>
            </a:r>
          </a:p>
          <a:p>
            <a:r>
              <a:rPr lang="de-DE" dirty="0" smtClean="0"/>
              <a:t>PRLO = </a:t>
            </a:r>
            <a:r>
              <a:rPr lang="ru-RU" dirty="0"/>
              <a:t>Программный результат обучения</a:t>
            </a:r>
            <a:endParaRPr lang="de-DE" dirty="0" smtClean="0"/>
          </a:p>
          <a:p>
            <a:r>
              <a:rPr lang="de-DE" dirty="0" smtClean="0"/>
              <a:t>EC   = </a:t>
            </a:r>
            <a:r>
              <a:rPr lang="ru-RU" dirty="0"/>
              <a:t>Образовательный </a:t>
            </a:r>
            <a:r>
              <a:rPr lang="ru-RU" dirty="0" smtClean="0"/>
              <a:t>компонент </a:t>
            </a:r>
            <a:r>
              <a:rPr lang="de-DE" dirty="0" smtClean="0"/>
              <a:t>1, 2…</a:t>
            </a:r>
            <a:r>
              <a:rPr lang="kk-KZ" dirty="0" smtClean="0"/>
              <a:t>и т.д.</a:t>
            </a:r>
            <a:r>
              <a:rPr lang="de-DE" dirty="0" smtClean="0"/>
              <a:t>.</a:t>
            </a:r>
          </a:p>
          <a:p>
            <a:r>
              <a:rPr lang="de-DE" dirty="0" smtClean="0"/>
              <a:t>LO   = </a:t>
            </a:r>
            <a:r>
              <a:rPr lang="kk-KZ" dirty="0" smtClean="0"/>
              <a:t>Р</a:t>
            </a:r>
            <a:r>
              <a:rPr lang="ru-RU" dirty="0" smtClean="0"/>
              <a:t>езультат </a:t>
            </a:r>
            <a:r>
              <a:rPr lang="ru-RU" dirty="0"/>
              <a:t>обучения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170806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de-DE" sz="4000" b="1" dirty="0"/>
              <a:t>Принципы практики</a:t>
            </a:r>
            <a:endParaRPr lang="de-DE" altLang="de-DE" sz="4000" b="1" dirty="0"/>
          </a:p>
        </p:txBody>
      </p:sp>
      <p:sp>
        <p:nvSpPr>
          <p:cNvPr id="26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D2CB4-8A90-4DAF-89CC-ABC6E2749275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71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de-DE" b="1" dirty="0">
                <a:solidFill>
                  <a:srgbClr val="FF3300"/>
                </a:solidFill>
                <a:cs typeface="Arial" pitchFamily="34" charset="0"/>
              </a:rPr>
              <a:t>Информация, консультации, аналитические процессы</a:t>
            </a:r>
            <a:endParaRPr lang="de-DE" altLang="de-DE" b="1" dirty="0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 rot="10800000" flipV="1">
            <a:off x="468313" y="6029325"/>
            <a:ext cx="842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de-DE" b="1" dirty="0">
                <a:solidFill>
                  <a:srgbClr val="FF3300"/>
                </a:solidFill>
                <a:cs typeface="Arial" pitchFamily="34" charset="0"/>
              </a:rPr>
              <a:t>Информация, консультации, аналитические процессы</a:t>
            </a:r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5940425" y="1700213"/>
            <a:ext cx="3024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Способность к трудоустройству</a:t>
            </a:r>
          </a:p>
        </p:txBody>
      </p:sp>
      <p:sp>
        <p:nvSpPr>
          <p:cNvPr id="976902" name="AutoShape 6"/>
          <p:cNvSpPr>
            <a:spLocks noChangeArrowheads="1"/>
          </p:cNvSpPr>
          <p:nvPr/>
        </p:nvSpPr>
        <p:spPr bwMode="auto">
          <a:xfrm>
            <a:off x="5364163" y="1700213"/>
            <a:ext cx="1008062" cy="504825"/>
          </a:xfrm>
          <a:prstGeom prst="lef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3348038" y="1700213"/>
            <a:ext cx="23764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Учебное пространство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Информационный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пакет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6904" name="AutoShape 8"/>
          <p:cNvSpPr>
            <a:spLocks noChangeArrowheads="1"/>
          </p:cNvSpPr>
          <p:nvPr/>
        </p:nvSpPr>
        <p:spPr bwMode="auto">
          <a:xfrm>
            <a:off x="2843213" y="17002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855889" y="1700213"/>
            <a:ext cx="21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Соглашение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об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обучении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6906" name="Text Box 10"/>
          <p:cNvSpPr txBox="1">
            <a:spLocks noChangeArrowheads="1"/>
          </p:cNvSpPr>
          <p:nvPr/>
        </p:nvSpPr>
        <p:spPr bwMode="auto">
          <a:xfrm>
            <a:off x="6804025" y="4673600"/>
            <a:ext cx="2089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Присуждени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/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Приложение к диплому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6907" name="AutoShape 11"/>
          <p:cNvSpPr>
            <a:spLocks noChangeArrowheads="1"/>
          </p:cNvSpPr>
          <p:nvPr/>
        </p:nvSpPr>
        <p:spPr bwMode="auto">
          <a:xfrm>
            <a:off x="5795963" y="49418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08" name="Text Box 12"/>
          <p:cNvSpPr txBox="1">
            <a:spLocks noChangeArrowheads="1"/>
          </p:cNvSpPr>
          <p:nvPr/>
        </p:nvSpPr>
        <p:spPr bwMode="auto">
          <a:xfrm>
            <a:off x="827088" y="4941888"/>
            <a:ext cx="16588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Выписка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из диплома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6909" name="AutoShape 13"/>
          <p:cNvSpPr>
            <a:spLocks noChangeArrowheads="1"/>
          </p:cNvSpPr>
          <p:nvPr/>
        </p:nvSpPr>
        <p:spPr bwMode="auto">
          <a:xfrm>
            <a:off x="2987675" y="49418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10" name="Text Box 14"/>
          <p:cNvSpPr txBox="1">
            <a:spLocks noChangeArrowheads="1"/>
          </p:cNvSpPr>
          <p:nvPr/>
        </p:nvSpPr>
        <p:spPr bwMode="auto">
          <a:xfrm>
            <a:off x="3851275" y="4797425"/>
            <a:ext cx="2305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Кредит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Перевод /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Накопление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76911" name="AutoShape 15"/>
          <p:cNvSpPr>
            <a:spLocks noChangeArrowheads="1"/>
          </p:cNvSpPr>
          <p:nvPr/>
        </p:nvSpPr>
        <p:spPr bwMode="auto">
          <a:xfrm>
            <a:off x="323850" y="1844675"/>
            <a:ext cx="485775" cy="3671888"/>
          </a:xfrm>
          <a:prstGeom prst="downArrow">
            <a:avLst>
              <a:gd name="adj1" fmla="val 50000"/>
              <a:gd name="adj2" fmla="val 188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12" name="AutoShape 16"/>
          <p:cNvSpPr>
            <a:spLocks noChangeArrowheads="1"/>
          </p:cNvSpPr>
          <p:nvPr/>
        </p:nvSpPr>
        <p:spPr bwMode="auto">
          <a:xfrm>
            <a:off x="8532813" y="1773238"/>
            <a:ext cx="485775" cy="3671887"/>
          </a:xfrm>
          <a:prstGeom prst="upArrow">
            <a:avLst>
              <a:gd name="adj1" fmla="val 50000"/>
              <a:gd name="adj2" fmla="val 188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>
              <a:cs typeface="Arial" pitchFamily="34" charset="0"/>
            </a:endParaRPr>
          </a:p>
        </p:txBody>
      </p:sp>
      <p:sp>
        <p:nvSpPr>
          <p:cNvPr id="976913" name="Text Box 17"/>
          <p:cNvSpPr txBox="1">
            <a:spLocks noChangeArrowheads="1"/>
          </p:cNvSpPr>
          <p:nvPr/>
        </p:nvSpPr>
        <p:spPr bwMode="auto">
          <a:xfrm>
            <a:off x="6877050" y="3573463"/>
            <a:ext cx="1266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Профиль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4" name="Text Box 18"/>
          <p:cNvSpPr txBox="1">
            <a:spLocks noChangeArrowheads="1"/>
          </p:cNvSpPr>
          <p:nvPr/>
        </p:nvSpPr>
        <p:spPr bwMode="auto">
          <a:xfrm>
            <a:off x="6877050" y="4005263"/>
            <a:ext cx="1493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Уровень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5" name="Text Box 19"/>
          <p:cNvSpPr txBox="1">
            <a:spLocks noChangeArrowheads="1"/>
          </p:cNvSpPr>
          <p:nvPr/>
        </p:nvSpPr>
        <p:spPr bwMode="auto">
          <a:xfrm>
            <a:off x="3779838" y="30686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Модуляризация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6" name="Text Box 20"/>
          <p:cNvSpPr txBox="1">
            <a:spLocks noChangeArrowheads="1"/>
          </p:cNvSpPr>
          <p:nvPr/>
        </p:nvSpPr>
        <p:spPr bwMode="auto">
          <a:xfrm>
            <a:off x="3563938" y="3573463"/>
            <a:ext cx="266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Результаты обучения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7" name="Text Box 21"/>
          <p:cNvSpPr txBox="1">
            <a:spLocks noChangeArrowheads="1"/>
          </p:cNvSpPr>
          <p:nvPr/>
        </p:nvSpPr>
        <p:spPr bwMode="auto">
          <a:xfrm>
            <a:off x="3779838" y="40767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Нагрузка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8" name="Text Box 22"/>
          <p:cNvSpPr txBox="1">
            <a:spLocks noChangeArrowheads="1"/>
          </p:cNvSpPr>
          <p:nvPr/>
        </p:nvSpPr>
        <p:spPr bwMode="auto">
          <a:xfrm>
            <a:off x="1042988" y="3141663"/>
            <a:ext cx="2234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Индивидуальный</a:t>
            </a:r>
          </a:p>
          <a:p>
            <a:r>
              <a:rPr lang="ru-RU" altLang="de-DE" b="1" dirty="0" smtClean="0">
                <a:cs typeface="Arial" pitchFamily="34" charset="0"/>
              </a:rPr>
              <a:t>отбор</a:t>
            </a:r>
            <a:endParaRPr lang="de-DE" altLang="de-DE" b="1" dirty="0">
              <a:cs typeface="Arial" pitchFamily="34" charset="0"/>
            </a:endParaRPr>
          </a:p>
        </p:txBody>
      </p:sp>
      <p:sp>
        <p:nvSpPr>
          <p:cNvPr id="976919" name="Text Box 23"/>
          <p:cNvSpPr txBox="1">
            <a:spLocks noChangeArrowheads="1"/>
          </p:cNvSpPr>
          <p:nvPr/>
        </p:nvSpPr>
        <p:spPr bwMode="auto">
          <a:xfrm>
            <a:off x="1042988" y="3933825"/>
            <a:ext cx="15811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b="1">
                <a:cs typeface="Arial" pitchFamily="34" charset="0"/>
              </a:rPr>
              <a:t>Performance</a:t>
            </a:r>
          </a:p>
          <a:p>
            <a:pPr lvl="1">
              <a:lnSpc>
                <a:spcPct val="93000"/>
              </a:lnSpc>
              <a:buFontTx/>
              <a:buChar char="•"/>
            </a:pPr>
            <a:r>
              <a:rPr lang="de-DE" altLang="de-DE" b="1">
                <a:cs typeface="Arial" pitchFamily="34" charset="0"/>
              </a:rPr>
              <a:t>Credits</a:t>
            </a:r>
          </a:p>
          <a:p>
            <a:pPr lvl="1">
              <a:lnSpc>
                <a:spcPct val="93000"/>
              </a:lnSpc>
              <a:buFontTx/>
              <a:buChar char="•"/>
            </a:pPr>
            <a:r>
              <a:rPr lang="de-DE" altLang="de-DE" b="1">
                <a:cs typeface="Arial" pitchFamily="34" charset="0"/>
              </a:rPr>
              <a:t>Grade</a:t>
            </a:r>
          </a:p>
        </p:txBody>
      </p:sp>
      <p:sp>
        <p:nvSpPr>
          <p:cNvPr id="976920" name="Text Box 24"/>
          <p:cNvSpPr txBox="1">
            <a:spLocks noChangeArrowheads="1"/>
          </p:cNvSpPr>
          <p:nvPr/>
        </p:nvSpPr>
        <p:spPr bwMode="auto">
          <a:xfrm>
            <a:off x="6732588" y="3068638"/>
            <a:ext cx="1734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de-DE" b="1" dirty="0">
                <a:cs typeface="Arial" pitchFamily="34" charset="0"/>
              </a:rPr>
              <a:t>Дескрипторы</a:t>
            </a:r>
            <a:endParaRPr lang="de-DE" altLang="de-DE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7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7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7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7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7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7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7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/>
      <p:bldP spid="976901" grpId="0"/>
      <p:bldP spid="976902" grpId="0" animBg="1"/>
      <p:bldP spid="976903" grpId="0"/>
      <p:bldP spid="976904" grpId="0" animBg="1"/>
      <p:bldP spid="976905" grpId="0"/>
      <p:bldP spid="976906" grpId="0"/>
      <p:bldP spid="976907" grpId="0" animBg="1"/>
      <p:bldP spid="976908" grpId="0"/>
      <p:bldP spid="976909" grpId="0" animBg="1"/>
      <p:bldP spid="976910" grpId="0"/>
      <p:bldP spid="976911" grpId="0" animBg="1"/>
      <p:bldP spid="976912" grpId="0" animBg="1"/>
      <p:bldP spid="976913" grpId="0"/>
      <p:bldP spid="976914" grpId="0"/>
      <p:bldP spid="976915" grpId="0"/>
      <p:bldP spid="976916" grpId="0"/>
      <p:bldP spid="976917" grpId="0"/>
      <p:bldP spid="976918" grpId="0"/>
      <p:bldP spid="976919" grpId="0"/>
      <p:bldP spid="9769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Результаты обучения и оценка</a:t>
            </a:r>
            <a:br>
              <a:rPr lang="ru-RU" sz="3200" dirty="0"/>
            </a:br>
            <a:r>
              <a:rPr lang="ru-RU" sz="3200" dirty="0" smtClean="0"/>
              <a:t>Основополагающий </a:t>
            </a:r>
            <a:r>
              <a:rPr lang="ru-RU" sz="3200" dirty="0"/>
              <a:t>вопрос </a:t>
            </a:r>
            <a:r>
              <a:rPr lang="ru-RU" sz="3200" dirty="0" smtClean="0"/>
              <a:t>экзаменов</a:t>
            </a:r>
            <a:endParaRPr lang="de-DE" sz="3200" dirty="0" smtClean="0"/>
          </a:p>
        </p:txBody>
      </p:sp>
      <p:sp>
        <p:nvSpPr>
          <p:cNvPr id="355330" name="Rectangle 3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712968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Может ли экзамен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подтвердить</a:t>
            </a:r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достижение результатов обучения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137160" indent="0" algn="ctr">
              <a:buNone/>
            </a:pP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 уровне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студента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r>
              <a:rPr lang="kk-KZ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выпуска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движущегося </a:t>
            </a:r>
            <a:r>
              <a:rPr lang="kk-KZ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выпуска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внешнем</a:t>
            </a:r>
            <a:endParaRPr lang="de-DE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996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Цели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экзаменов, ориентированных на компетентность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914400" y="1568450"/>
            <a:ext cx="3733800" cy="996453"/>
          </a:xfrm>
        </p:spPr>
        <p:txBody>
          <a:bodyPr>
            <a:normAutofit/>
          </a:bodyPr>
          <a:lstStyle/>
          <a:p>
            <a:endParaRPr lang="de-DE" dirty="0"/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СМАРТ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СПОСОБЫ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"/>
          </p:nvPr>
        </p:nvSpPr>
        <p:spPr>
          <a:xfrm>
            <a:off x="467544" y="2348881"/>
            <a:ext cx="3960440" cy="3312368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Специфический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Измеримый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Адекватный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Соответствующий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Своевременный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4009" y="2362201"/>
            <a:ext cx="4042792" cy="30830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Однозначный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Возможный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Допустимый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Реалистичный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компетентностно-ориентированный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 какое время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E3BC-A61B-4E44-972E-E506ECC90524}" type="slidenum">
              <a:rPr lang="de-DE" smtClean="0">
                <a:solidFill>
                  <a:prstClr val="black">
                    <a:shade val="50000"/>
                  </a:prstClr>
                </a:solidFill>
              </a:rPr>
              <a:pPr/>
              <a:t>71</a:t>
            </a:fld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710111"/>
            <a:ext cx="617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Потенциальные конфликты</a:t>
            </a:r>
            <a:endParaRPr lang="de-D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7545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359024"/>
          </a:xfrm>
        </p:spPr>
        <p:txBody>
          <a:bodyPr>
            <a:normAutofit/>
          </a:bodyPr>
          <a:lstStyle/>
          <a:p>
            <a:r>
              <a:rPr lang="ru-RU" dirty="0"/>
              <a:t>Критерии </a:t>
            </a:r>
            <a:r>
              <a:rPr lang="ru-RU" dirty="0" smtClean="0"/>
              <a:t>оценки</a:t>
            </a:r>
            <a:br>
              <a:rPr lang="ru-RU" dirty="0" smtClean="0"/>
            </a:br>
            <a:r>
              <a:rPr lang="ru-RU" dirty="0" smtClean="0"/>
              <a:t>Возможные </a:t>
            </a:r>
            <a:r>
              <a:rPr lang="ru-RU" dirty="0"/>
              <a:t>конфликты (</a:t>
            </a:r>
            <a:r>
              <a:rPr lang="ru-RU" dirty="0" smtClean="0"/>
              <a:t>примеры)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Смарт-критерии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РЕЗУЛЬТАТЫ ОбуЧенИЯ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7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Актуальность против Измеримости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Измеримость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против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Пригодности </a:t>
            </a:r>
            <a:r>
              <a:rPr lang="ru-RU" dirty="0">
                <a:latin typeface="Calibri" pitchFamily="34" charset="0"/>
                <a:cs typeface="Calibri" pitchFamily="34" charset="0"/>
              </a:rPr>
              <a:t>/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Справедливости</a:t>
            </a:r>
          </a:p>
          <a:p>
            <a:pPr marL="0" indent="0">
              <a:buNone/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Актуальность </a:t>
            </a:r>
            <a:r>
              <a:rPr lang="ru-RU" dirty="0">
                <a:latin typeface="Calibri" pitchFamily="34" charset="0"/>
                <a:cs typeface="Calibri" pitchFamily="34" charset="0"/>
              </a:rPr>
              <a:t>/ Реалистичность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против требовательных </a:t>
            </a:r>
            <a:r>
              <a:rPr lang="ru-RU" dirty="0">
                <a:latin typeface="Calibri" pitchFamily="34" charset="0"/>
                <a:cs typeface="Calibri" pitchFamily="34" charset="0"/>
              </a:rPr>
              <a:t>/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подходящих против временной шкалы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763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Умение работать в команде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Работа в группе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Умение говорить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Письменный экзамен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lvl="1"/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Предложения действовать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Диплом уровня бакалавриата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de-DE" dirty="0" smtClean="0">
                <a:latin typeface="Calibri" pitchFamily="34" charset="0"/>
                <a:cs typeface="Calibri" pitchFamily="34" charset="0"/>
              </a:rPr>
              <a:t>6-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недель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E3BC-A61B-4E44-972E-E506ECC90524}" type="slidenum">
              <a:rPr lang="de-DE" smtClean="0">
                <a:solidFill>
                  <a:prstClr val="black">
                    <a:shade val="50000"/>
                  </a:prstClr>
                </a:solidFill>
              </a:rPr>
              <a:pPr/>
              <a:t>72</a:t>
            </a:fld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295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Потенциальные конфликты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75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квалифиКациИ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572000" y="1052736"/>
            <a:ext cx="4041775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КомплекТ реЗультаТОВ ОБУЧЕНИЯ</a:t>
            </a:r>
            <a:endParaRPr lang="de-D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4040188" cy="3763963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Квалификационная рамка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Уровни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Параллель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профессиональная </a:t>
            </a:r>
            <a:r>
              <a:rPr lang="ru-RU" dirty="0">
                <a:latin typeface="Calibri" pitchFamily="34" charset="0"/>
                <a:cs typeface="Calibri" pitchFamily="34" charset="0"/>
              </a:rPr>
              <a:t>/ академическая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06690" y="1899537"/>
            <a:ext cx="4041775" cy="3763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Сумма результатов обучения соответствует уровню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Все зарегистрированные результаты обучения должны быть подтверждены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Экзамены должны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быь согласованы с соответствующим уровнем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Разнообразие экзаменов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E3BC-A61B-4E44-972E-E506ECC90524}" type="slidenum">
              <a:rPr lang="de-DE" smtClean="0">
                <a:solidFill>
                  <a:prstClr val="black">
                    <a:shade val="50000"/>
                  </a:prstClr>
                </a:solidFill>
              </a:rPr>
              <a:pPr/>
              <a:t>73</a:t>
            </a:fld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Eingekerbter Pfeil nach rechts 8"/>
          <p:cNvSpPr/>
          <p:nvPr/>
        </p:nvSpPr>
        <p:spPr>
          <a:xfrm>
            <a:off x="395536" y="561475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5657" y="544522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Результаты обучения определенного уровня должны быть </a:t>
            </a:r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подтверждены</a:t>
            </a:r>
            <a:endParaRPr lang="de-D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9554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E129-0874-47DB-A723-F4B828324986}" type="slidenum">
              <a:rPr lang="de-DE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74</a:t>
            </a:fld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573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Требования оценки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7379" name="Inhaltsplatzhalter 2"/>
          <p:cNvSpPr>
            <a:spLocks noGrp="1"/>
          </p:cNvSpPr>
          <p:nvPr>
            <p:ph sz="half" idx="4294967295"/>
          </p:nvPr>
        </p:nvSpPr>
        <p:spPr>
          <a:xfrm>
            <a:off x="428625" y="1357313"/>
            <a:ext cx="3279279" cy="4525962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Calibri" pitchFamily="34" charset="0"/>
                <a:cs typeface="Calibri" pitchFamily="34" charset="0"/>
              </a:rPr>
              <a:t>Формы / Типы</a:t>
            </a:r>
            <a:endParaRPr lang="de-DE" sz="2800" b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Письменные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Устные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Онлайн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Теоретические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Практические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Обеспечение качества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Отчет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Эссе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lvl="1" eaLnBrk="1" hangingPunct="1"/>
            <a:endParaRPr lang="de-DE" sz="2400" dirty="0" smtClean="0"/>
          </a:p>
          <a:p>
            <a:pPr lvl="1" eaLnBrk="1" hangingPunct="1"/>
            <a:endParaRPr lang="de-DE" sz="2400" dirty="0" smtClean="0"/>
          </a:p>
        </p:txBody>
      </p:sp>
      <p:sp>
        <p:nvSpPr>
          <p:cNvPr id="357380" name="Inhaltsplatzhalter 3"/>
          <p:cNvSpPr>
            <a:spLocks noGrp="1"/>
          </p:cNvSpPr>
          <p:nvPr>
            <p:ph sz="half" idx="4294967295"/>
          </p:nvPr>
        </p:nvSpPr>
        <p:spPr>
          <a:xfrm>
            <a:off x="3995936" y="1357313"/>
            <a:ext cx="5040560" cy="49291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de-DE" sz="2800" b="1" dirty="0">
                <a:latin typeface="Calibri" pitchFamily="34" charset="0"/>
                <a:cs typeface="Calibri" pitchFamily="34" charset="0"/>
              </a:rPr>
              <a:t>SMART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Критерии, например, взвешивание</a:t>
            </a:r>
            <a:endParaRPr lang="de-DE" sz="24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Контекст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(5%)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Исследовательский вопрос 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(10%)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Методология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(15%)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Анализ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(20%)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Вывод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(20%)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Рекомендации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(20%)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Литература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(5%)</a:t>
            </a:r>
          </a:p>
          <a:p>
            <a:pPr eaLnBrk="1" hangingPunct="1">
              <a:buFont typeface="Arial" charset="0"/>
              <a:buNone/>
            </a:pPr>
            <a:r>
              <a:rPr lang="de-DE" sz="2400" dirty="0" smtClean="0">
                <a:latin typeface="Calibri" pitchFamily="34" charset="0"/>
                <a:cs typeface="Calibri" pitchFamily="34" charset="0"/>
              </a:rPr>
              <a:t>	-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Презентация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, Язык,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        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Цитата 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(5%)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Предостережение</a:t>
            </a:r>
            <a:r>
              <a:rPr lang="de-DE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Нет взвешивания по количеству кредитов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259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Titel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Пример</a:t>
            </a:r>
            <a:endParaRPr lang="de-DE" sz="2800" b="1" dirty="0" smtClean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472313415"/>
              </p:ext>
            </p:extLst>
          </p:nvPr>
        </p:nvGraphicFramePr>
        <p:xfrm>
          <a:off x="142875" y="357188"/>
          <a:ext cx="8858250" cy="7385370"/>
        </p:xfrm>
        <a:graphic>
          <a:graphicData uri="http://schemas.openxmlformats.org/drawingml/2006/table">
            <a:tbl>
              <a:tblPr/>
              <a:tblGrid>
                <a:gridCol w="4291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Критерии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Четкость и актуальность технического задания / целей и задач, и они были полностью выполнены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Демонстрация знаний, понимания и критической оценки соответствующей литературы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Обоснование и использование соответствующих методов и сбор данных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Доказательства систематического сбора данных и четкой презентации и выводов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Критический анализ и интерпретация результатов, связывающих как вторичные, так и первичные исследования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Уместность выводов и, при необходимости, реалистичных и соответствующих рекомендаций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Доказательство того, что личное обучение было пересмотрено - отражение навыков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Удовлетворительное представление материала, последовательная и соответствующая ссылка и четкое и точное использование английского языка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Общая оценка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FDACF68-2D2D-49BE-A2C0-A1CC209ABFDD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75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823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volker gehmlich Osnabrueck University of Applied Sciences - Member of EUA</a:t>
            </a:r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4A399A-B435-4D79-B098-20BEE55DC2F4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9427" name="Picture 2" descr="C:\Users\Gehmlich\Pictures\ControlCenter3\Scan\CCF08092010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00997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Оценки и перенос оценок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Национальная система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оценивания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Система относительных оценок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процентной основе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Проходные баллы модулей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 учебных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программ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dirty="0">
                <a:latin typeface="Calibri" pitchFamily="34" charset="0"/>
                <a:cs typeface="Calibri" pitchFamily="34" charset="0"/>
              </a:rPr>
              <a:t>Дополнительная информация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ru-RU" dirty="0" smtClean="0">
                <a:latin typeface="Calibri" pitchFamily="34" charset="0"/>
                <a:cs typeface="Calibri" pitchFamily="34" charset="0"/>
              </a:rPr>
              <a:t>Нет преобразовательных таблиц </a:t>
            </a:r>
          </a:p>
          <a:p>
            <a:pPr lvl="1"/>
            <a:r>
              <a:rPr lang="ru-RU" dirty="0">
                <a:latin typeface="Calibri" pitchFamily="34" charset="0"/>
                <a:cs typeface="Calibri" pitchFamily="34" charset="0"/>
              </a:rPr>
              <a:t>Ссылка: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движущаяся когорта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endParaRPr lang="de-DE" sz="1800" dirty="0" smtClean="0">
              <a:latin typeface="Calibri" pitchFamily="34" charset="0"/>
              <a:cs typeface="Calibri" pitchFamily="34" charset="0"/>
            </a:endParaRPr>
          </a:p>
          <a:p>
            <a:pPr marL="585216" lvl="1" indent="0">
              <a:buNone/>
            </a:pP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DE3BC-A61B-4E44-972E-E506ECC905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2068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636609"/>
              </p:ext>
            </p:extLst>
          </p:nvPr>
        </p:nvGraphicFramePr>
        <p:xfrm>
          <a:off x="467544" y="188640"/>
          <a:ext cx="8280921" cy="696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4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4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4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Обучение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Преподавание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Оценка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Транскрипт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Только оценки: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«пропуск» или «проходной балл» </a:t>
                      </a:r>
                      <a:r>
                        <a:rPr lang="de-DE" baseline="0" dirty="0" smtClean="0"/>
                        <a:t>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Все оценки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Кредиты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Оценки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Оценочная</a:t>
                      </a:r>
                      <a:r>
                        <a:rPr lang="ru-RU" baseline="0" dirty="0" smtClean="0"/>
                        <a:t> шкала</a:t>
                      </a:r>
                      <a:endParaRPr lang="de-D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p. – </a:t>
                      </a:r>
                      <a:r>
                        <a:rPr lang="de-DE" dirty="0" err="1" smtClean="0"/>
                        <a:t>n.p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Информация: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Достигнуты результаты обучения!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Информация:</a:t>
                      </a:r>
                    </a:p>
                    <a:p>
                      <a:pPr algn="ctr"/>
                      <a:r>
                        <a:rPr lang="ru-RU" b="1" dirty="0" smtClean="0"/>
                        <a:t>Как они были</a:t>
                      </a:r>
                      <a:r>
                        <a:rPr lang="ru-RU" b="1" baseline="0" dirty="0" smtClean="0"/>
                        <a:t> достигнуты</a:t>
                      </a:r>
                      <a:r>
                        <a:rPr lang="de-DE" dirty="0" smtClean="0"/>
                        <a:t>?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de-DE" b="1" dirty="0" smtClean="0"/>
                    </a:p>
                    <a:p>
                      <a:pPr algn="ctr"/>
                      <a:r>
                        <a:rPr lang="ru-RU" b="1" dirty="0" smtClean="0"/>
                        <a:t> Частые недоразумения, поэтому необходимо принимать во внимание:</a:t>
                      </a:r>
                    </a:p>
                    <a:p>
                      <a:pPr algn="ctr"/>
                      <a:r>
                        <a:rPr lang="ru-RU" b="1" dirty="0" smtClean="0"/>
                        <a:t>Кредиты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НЕ </a:t>
                      </a:r>
                      <a:r>
                        <a:rPr lang="ru-RU" b="1" dirty="0" smtClean="0"/>
                        <a:t>являются коэффициентами для оценок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Pfeil nach unten 2"/>
          <p:cNvSpPr/>
          <p:nvPr/>
        </p:nvSpPr>
        <p:spPr>
          <a:xfrm>
            <a:off x="1984750" y="350100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unten 4"/>
          <p:cNvSpPr/>
          <p:nvPr/>
        </p:nvSpPr>
        <p:spPr>
          <a:xfrm>
            <a:off x="6056268" y="350100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Wolkenförmige Legende 3"/>
          <p:cNvSpPr/>
          <p:nvPr/>
        </p:nvSpPr>
        <p:spPr>
          <a:xfrm rot="10800000">
            <a:off x="603250" y="5257057"/>
            <a:ext cx="2936336" cy="1009878"/>
          </a:xfrm>
          <a:prstGeom prst="cloudCallout">
            <a:avLst>
              <a:gd name="adj1" fmla="val 3551"/>
              <a:gd name="adj2" fmla="val 70188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Wolkenförmige Legende 5"/>
          <p:cNvSpPr/>
          <p:nvPr/>
        </p:nvSpPr>
        <p:spPr>
          <a:xfrm>
            <a:off x="4798854" y="5301208"/>
            <a:ext cx="2808312" cy="1027570"/>
          </a:xfrm>
          <a:prstGeom prst="cloudCallout">
            <a:avLst>
              <a:gd name="adj1" fmla="val 1809"/>
              <a:gd name="adj2" fmla="val -63118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218384" y="357808"/>
            <a:ext cx="2664296" cy="1296144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 nach unten 7"/>
          <p:cNvSpPr/>
          <p:nvPr/>
        </p:nvSpPr>
        <p:spPr>
          <a:xfrm>
            <a:off x="6046991" y="232699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26998"/>
            <a:ext cx="5540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187" y="1575487"/>
            <a:ext cx="5540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eschweifte Klammer rechts 8"/>
          <p:cNvSpPr/>
          <p:nvPr/>
        </p:nvSpPr>
        <p:spPr>
          <a:xfrm>
            <a:off x="6143136" y="548680"/>
            <a:ext cx="155448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298584" y="809515"/>
            <a:ext cx="29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de-DE" dirty="0" smtClean="0"/>
              <a:t>„</a:t>
            </a:r>
            <a:r>
              <a:rPr lang="ru-RU" sz="1400" dirty="0"/>
              <a:t>Конструктивное выравнивание 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57" y="188640"/>
            <a:ext cx="1753741" cy="16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379124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6B2F-AFFE-4E1E-B72B-BA49F0D15C2C}" type="slidenum">
              <a:rPr lang="de-DE" altLang="de-DE"/>
              <a:pPr/>
              <a:t>79</a:t>
            </a:fld>
            <a:endParaRPr lang="de-DE" altLang="de-DE"/>
          </a:p>
        </p:txBody>
      </p:sp>
      <p:graphicFrame>
        <p:nvGraphicFramePr>
          <p:cNvPr id="305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569130"/>
              </p:ext>
            </p:extLst>
          </p:nvPr>
        </p:nvGraphicFramePr>
        <p:xfrm>
          <a:off x="250825" y="620713"/>
          <a:ext cx="8642350" cy="9797098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1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Кредиты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Кредиты присуждаются обучающемуся за определенную работу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Присуждение означает, что студент был успешным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8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Оценка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Учитель дополнительно оценивает учащегося в зависимости от его успеваемости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Оценивание указывает, насколько успешным является обучающийся по определенной оценочной таблице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Местная / национальная оценка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Оценка является частью местной / национальной системы оценивания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Это связано с соответствующими правилами исследования и экспертизы или другими прозрачными правилами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Таблица оценки </a:t>
                      </a: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Таблица, соотнесенная с местной классификации, национальным или международным классам </a:t>
                      </a:r>
                      <a:r>
                        <a:rPr kumimoji="0" lang="de-DE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Locally referenced grading table against local, national or international grade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Оценки регулярно соотносятся согласно движущейся когорте</a:t>
                      </a:r>
                      <a:endParaRPr kumimoji="0" lang="de-DE" alt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93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1260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1260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1260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26047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</a:tabLst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3851920" y="188640"/>
            <a:ext cx="797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de-DE" u="sng" dirty="0"/>
              <a:t>Обзор</a:t>
            </a:r>
            <a:endParaRPr lang="de-DE" altLang="de-DE" u="sng" dirty="0"/>
          </a:p>
        </p:txBody>
      </p:sp>
    </p:spTree>
    <p:extLst>
      <p:ext uri="{BB962C8B-B14F-4D97-AF65-F5344CB8AC3E}">
        <p14:creationId xmlns:p14="http://schemas.microsoft.com/office/powerpoint/2010/main" xmlns="" val="3768481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540357-AE9B-4D64-8730-62554C8DC8AA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dirty="0">
                <a:solidFill>
                  <a:srgbClr val="E11101"/>
                </a:solidFill>
              </a:rPr>
              <a:t>Методические рекомендации</a:t>
            </a:r>
            <a:endParaRPr lang="de-DE" b="1" dirty="0" smtClean="0">
              <a:solidFill>
                <a:srgbClr val="E11101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1" dirty="0"/>
              <a:t>Руководящими принципами в отношении результатов обучения</a:t>
            </a:r>
            <a:r>
              <a:rPr lang="ru-RU" dirty="0"/>
              <a:t> </a:t>
            </a:r>
            <a:r>
              <a:rPr lang="ru-RU" dirty="0" smtClean="0"/>
              <a:t>являются </a:t>
            </a:r>
            <a:r>
              <a:rPr lang="ru-RU" b="1" dirty="0" smtClean="0">
                <a:solidFill>
                  <a:srgbClr val="0C53F2"/>
                </a:solidFill>
              </a:rPr>
              <a:t>Квалификационные Рамки</a:t>
            </a:r>
            <a:r>
              <a:rPr lang="de-DE" dirty="0" smtClean="0"/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de-DE" dirty="0" smtClean="0"/>
              <a:t>	</a:t>
            </a:r>
            <a:r>
              <a:rPr lang="ru-RU" dirty="0" smtClean="0"/>
              <a:t>определенные </a:t>
            </a:r>
            <a:r>
              <a:rPr lang="ru-RU" dirty="0"/>
              <a:t>в рамках </a:t>
            </a:r>
            <a:r>
              <a:rPr lang="ru-RU" b="1" i="1" dirty="0"/>
              <a:t>изменяющейся среды </a:t>
            </a:r>
            <a:r>
              <a:rPr lang="ru-RU" dirty="0"/>
              <a:t>(PESTEL), </a:t>
            </a:r>
            <a:r>
              <a:rPr lang="ru-RU" b="1" i="1" dirty="0"/>
              <a:t>возможностей </a:t>
            </a:r>
            <a:r>
              <a:rPr lang="ru-RU" b="1" i="1" dirty="0" smtClean="0"/>
              <a:t>обучающегося </a:t>
            </a:r>
            <a:r>
              <a:rPr lang="ru-RU" dirty="0"/>
              <a:t>и </a:t>
            </a:r>
            <a:r>
              <a:rPr lang="ru-RU" b="1" i="1" dirty="0"/>
              <a:t>ожиданий общества </a:t>
            </a:r>
            <a:r>
              <a:rPr lang="ru-RU" dirty="0"/>
              <a:t>(заинтересованных </a:t>
            </a:r>
            <a:r>
              <a:rPr lang="ru-RU" dirty="0" smtClean="0"/>
              <a:t>сторон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Должно </a:t>
            </a:r>
            <a:r>
              <a:rPr lang="ru-RU" dirty="0"/>
              <a:t>быть решено: </a:t>
            </a:r>
            <a:r>
              <a:rPr lang="ru-RU" b="1" i="1" dirty="0"/>
              <a:t>порог / минимум </a:t>
            </a:r>
            <a:r>
              <a:rPr lang="ru-RU" dirty="0"/>
              <a:t>против </a:t>
            </a:r>
            <a:r>
              <a:rPr lang="ru-RU" b="1" i="1" dirty="0" smtClean="0"/>
              <a:t>стандарта</a:t>
            </a:r>
            <a:endParaRPr lang="de-DE" b="1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6463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Требования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137160" indent="0" algn="ctr">
              <a:buNone/>
            </a:pPr>
            <a:r>
              <a:rPr lang="de-DE" sz="4000" b="1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Делать вслепую дважды</a:t>
            </a:r>
            <a:r>
              <a:rPr lang="de-DE" sz="4000" b="1" dirty="0" smtClean="0">
                <a:latin typeface="Calibri" pitchFamily="34" charset="0"/>
                <a:cs typeface="Calibri" pitchFamily="34" charset="0"/>
              </a:rPr>
              <a:t>“</a:t>
            </a:r>
          </a:p>
          <a:p>
            <a:pPr marL="137160" indent="0" algn="ctr">
              <a:buNone/>
            </a:pP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Последовательность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  <a:p>
            <a:pPr marL="137160" indent="0" algn="ctr">
              <a:buNone/>
            </a:pPr>
            <a:r>
              <a:rPr lang="ru-RU" sz="4000" b="1" dirty="0">
                <a:latin typeface="Calibri" pitchFamily="34" charset="0"/>
                <a:cs typeface="Calibri" pitchFamily="34" charset="0"/>
              </a:rPr>
              <a:t>Обратная связь</a:t>
            </a:r>
          </a:p>
          <a:p>
            <a:pPr marL="137160" indent="0" algn="ctr">
              <a:buNone/>
            </a:pPr>
            <a:r>
              <a:rPr lang="ru-RU" sz="4000" b="1" dirty="0">
                <a:latin typeface="Calibri" pitchFamily="34" charset="0"/>
                <a:cs typeface="Calibri" pitchFamily="34" charset="0"/>
              </a:rPr>
              <a:t>Объяснение</a:t>
            </a:r>
          </a:p>
          <a:p>
            <a:pPr marL="137160" indent="0" algn="ctr">
              <a:buNone/>
            </a:pPr>
            <a:r>
              <a:rPr lang="ru-RU" sz="4000" b="1" dirty="0">
                <a:latin typeface="Calibri" pitchFamily="34" charset="0"/>
                <a:cs typeface="Calibri" pitchFamily="34" charset="0"/>
              </a:rPr>
              <a:t>Прозрачность</a:t>
            </a:r>
            <a:endParaRPr lang="de-DE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shade val="50000"/>
                  </a:prstClr>
                </a:solidFill>
              </a:rPr>
              <a:t>gehmlich@wi.hs-osnabrueck.de</a:t>
            </a:r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E3BC-A61B-4E44-972E-E506ECC90524}" type="slidenum">
              <a:rPr lang="de-DE" smtClean="0">
                <a:solidFill>
                  <a:prstClr val="black">
                    <a:shade val="50000"/>
                  </a:prstClr>
                </a:solidFill>
              </a:rPr>
              <a:pPr/>
              <a:t>80</a:t>
            </a:fld>
            <a:endParaRPr lang="de-DE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4920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242888"/>
            <a:ext cx="89725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45993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У нас есть мечта</a:t>
            </a:r>
          </a:p>
          <a:p>
            <a:r>
              <a:rPr lang="ru-RU" sz="3600" b="1" i="1" dirty="0" smtClean="0">
                <a:solidFill>
                  <a:srgbClr val="C2CF45"/>
                </a:solidFill>
              </a:rPr>
              <a:t>У меня есть мечта</a:t>
            </a:r>
            <a:endParaRPr lang="de-DE" sz="3600" b="1" i="1" dirty="0">
              <a:solidFill>
                <a:srgbClr val="C2C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533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32906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510109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 err="1" smtClean="0">
                <a:solidFill>
                  <a:prstClr val="black"/>
                </a:solidFill>
              </a:rPr>
              <a:t>органиграмма</a:t>
            </a:r>
            <a:r>
              <a:rPr lang="ru-RU" dirty="0" smtClean="0">
                <a:solidFill>
                  <a:prstClr val="black"/>
                </a:solidFill>
              </a:rPr>
              <a:t>, показывающая разные части коровы.</a:t>
            </a:r>
            <a:endParaRPr lang="de-DE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 настоящей корове части не знают, что они – части. У них нет проблем при обмене информацией. Они мягко и естественно работают вместе, как одно управление. Как корова.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у Вас только один вопрос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Хотите ли вы, чтобы ваша организация работала как </a:t>
            </a:r>
            <a:r>
              <a:rPr lang="ru-RU" dirty="0" err="1" smtClean="0">
                <a:solidFill>
                  <a:prstClr val="black"/>
                </a:solidFill>
              </a:rPr>
              <a:t>органиграмма</a:t>
            </a:r>
            <a:r>
              <a:rPr lang="de-DE" dirty="0" smtClean="0">
                <a:solidFill>
                  <a:prstClr val="black"/>
                </a:solidFill>
              </a:rPr>
              <a:t>? </a:t>
            </a:r>
            <a:r>
              <a:rPr lang="ru-RU" dirty="0" smtClean="0">
                <a:solidFill>
                  <a:prstClr val="black"/>
                </a:solidFill>
              </a:rPr>
              <a:t>Или как корова</a:t>
            </a:r>
            <a:r>
              <a:rPr lang="de-DE" dirty="0" smtClean="0">
                <a:solidFill>
                  <a:prstClr val="black"/>
                </a:solidFill>
              </a:rPr>
              <a:t>? </a:t>
            </a: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(Anderson &amp; Lemke, NY, </a:t>
            </a:r>
            <a:r>
              <a:rPr lang="de-DE" sz="1400" dirty="0" err="1" smtClean="0">
                <a:solidFill>
                  <a:prstClr val="black"/>
                </a:solidFill>
              </a:rPr>
              <a:t>advertisement</a:t>
            </a:r>
            <a:r>
              <a:rPr lang="de-DE" sz="1400" dirty="0" smtClean="0">
                <a:solidFill>
                  <a:prstClr val="black"/>
                </a:solidFill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</a:rPr>
              <a:t>for</a:t>
            </a:r>
            <a:r>
              <a:rPr lang="de-DE" sz="1400" dirty="0" smtClean="0">
                <a:solidFill>
                  <a:prstClr val="black"/>
                </a:solidFill>
              </a:rPr>
              <a:t> SAP, Canada)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stubbsbbq.com/the-pit/files/2012/06/cow-diagra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201537"/>
            <a:ext cx="76104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8104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v.gehmlich@hs-osnabrueck.de</a:t>
            </a:r>
            <a:endParaRPr lang="de-DE"/>
          </a:p>
        </p:txBody>
      </p:sp>
      <p:sp>
        <p:nvSpPr>
          <p:cNvPr id="100354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34A88-1305-4AD5-AFCA-712E91EDDAE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de-DE"/>
          </a:p>
        </p:txBody>
      </p:sp>
      <p:pic>
        <p:nvPicPr>
          <p:cNvPr id="100355" name="Picture 2" descr="Selección de fútbol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439738"/>
            <a:ext cx="4895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http://derhonigmannsagt.files.wordpress.com/2010/07/wm-deutsche-nationalmannschaft.jpg?w=474&amp;h=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84538"/>
            <a:ext cx="4514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feld 4"/>
          <p:cNvSpPr txBox="1">
            <a:spLocks noChangeArrowheads="1"/>
          </p:cNvSpPr>
          <p:nvPr/>
        </p:nvSpPr>
        <p:spPr bwMode="auto">
          <a:xfrm>
            <a:off x="5231322" y="894260"/>
            <a:ext cx="36732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Franklin Gothic Book" pitchFamily="34" charset="0"/>
              </a:rPr>
              <a:t>Разнообразие</a:t>
            </a:r>
            <a:endParaRPr lang="de-DE" sz="4400" b="1" dirty="0">
              <a:latin typeface="Franklin Gothic Book" pitchFamily="34" charset="0"/>
            </a:endParaRPr>
          </a:p>
        </p:txBody>
      </p:sp>
      <p:sp>
        <p:nvSpPr>
          <p:cNvPr id="100358" name="Textfeld 5"/>
          <p:cNvSpPr txBox="1">
            <a:spLocks noChangeArrowheads="1"/>
          </p:cNvSpPr>
          <p:nvPr/>
        </p:nvSpPr>
        <p:spPr bwMode="auto">
          <a:xfrm>
            <a:off x="5702300" y="1989138"/>
            <a:ext cx="2543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Franklin Gothic Book" pitchFamily="34" charset="0"/>
              </a:rPr>
              <a:t>Богатство</a:t>
            </a:r>
            <a:endParaRPr lang="de-DE" sz="4400" b="1" dirty="0">
              <a:latin typeface="Franklin Gothic Book" pitchFamily="34" charset="0"/>
            </a:endParaRPr>
          </a:p>
        </p:txBody>
      </p:sp>
      <p:sp>
        <p:nvSpPr>
          <p:cNvPr id="100359" name="Textfeld 6"/>
          <p:cNvSpPr txBox="1">
            <a:spLocks noChangeArrowheads="1"/>
          </p:cNvSpPr>
          <p:nvPr/>
        </p:nvSpPr>
        <p:spPr bwMode="auto">
          <a:xfrm>
            <a:off x="260107" y="3950896"/>
            <a:ext cx="409599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Franklin Gothic Book" pitchFamily="34" charset="0"/>
              </a:rPr>
              <a:t>Совместимость </a:t>
            </a:r>
            <a:endParaRPr lang="ru-RU" sz="4400" b="1" dirty="0" smtClean="0">
              <a:latin typeface="Franklin Gothic Book" pitchFamily="34" charset="0"/>
            </a:endParaRPr>
          </a:p>
          <a:p>
            <a:r>
              <a:rPr lang="ru-RU" sz="4400" b="1" dirty="0" smtClean="0">
                <a:latin typeface="Franklin Gothic Book" pitchFamily="34" charset="0"/>
              </a:rPr>
              <a:t>различий</a:t>
            </a:r>
            <a:endParaRPr lang="de-DE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913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419225"/>
            <a:ext cx="4191000" cy="40195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15816" y="476672"/>
            <a:ext cx="271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 успели</a:t>
            </a:r>
            <a:r>
              <a:rPr lang="de-DE" sz="4000" b="1" dirty="0" smtClean="0"/>
              <a:t>?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xmlns="" val="33310463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gehmlich@wi.hs-osnabrueck.de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457-2C22-4C20-95C3-605CBD8B4236}" type="slidenum">
              <a:rPr lang="de-DE" altLang="de-DE"/>
              <a:pPr/>
              <a:t>85</a:t>
            </a:fld>
            <a:endParaRPr lang="de-DE" altLang="de-DE"/>
          </a:p>
        </p:txBody>
      </p:sp>
      <p:sp>
        <p:nvSpPr>
          <p:cNvPr id="89090" name="Footer Placehold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de-DE" sz="1400" b="0"/>
              <a:t>gehmlich@wi.fh-osnabrueck.de</a:t>
            </a:r>
          </a:p>
        </p:txBody>
      </p:sp>
      <p:sp>
        <p:nvSpPr>
          <p:cNvPr id="89091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5A8FFF0-6676-4C2E-8502-B654608D7F15}" type="slidenum">
              <a:rPr lang="ru-RU" altLang="de-DE" sz="1400" b="0"/>
              <a:pPr algn="r"/>
              <a:t>85</a:t>
            </a:fld>
            <a:endParaRPr lang="ru-RU" altLang="de-DE" sz="1400" b="0"/>
          </a:p>
        </p:txBody>
      </p:sp>
      <p:pic>
        <p:nvPicPr>
          <p:cNvPr id="89092" name="Picture 2" descr="sna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de-DE" sz="2800" dirty="0">
                <a:solidFill>
                  <a:srgbClr val="FF0000"/>
                </a:solidFill>
                <a:cs typeface="Arial" pitchFamily="34" charset="0"/>
              </a:rPr>
              <a:t>Но изменение образования и обучения - это медленный процесс! Это может занять больше жизни</a:t>
            </a:r>
            <a:endParaRPr lang="en-GB" altLang="de-DE" sz="28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ehmlich\AppData\Local\Microsoft\Windows\INetCache\IE\16G2276T\Coffeee_img4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43408"/>
            <a:ext cx="51435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976898" y="5722226"/>
            <a:ext cx="27860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КОНЕЦ</a:t>
            </a:r>
            <a:endParaRPr lang="de-DE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544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AC0C81-CF98-4D7E-BCD7-73DD17284C2C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4787" name="Picture 2" descr="http://www.caecilia-grossenseebach.de/Fotos_Homepage_neu/Sm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5536"/>
            <a:ext cx="8712968" cy="67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8" name="Textfeld 4"/>
          <p:cNvSpPr txBox="1">
            <a:spLocks noChangeArrowheads="1"/>
          </p:cNvSpPr>
          <p:nvPr/>
        </p:nvSpPr>
        <p:spPr bwMode="auto">
          <a:xfrm>
            <a:off x="3857625" y="3000375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</a:rPr>
              <a:t>    </a:t>
            </a:r>
            <a:endParaRPr lang="de-DE" sz="2000" b="1" dirty="0">
              <a:latin typeface="Calibri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301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CA1BDA-A863-43A7-AF7D-B77A51060DA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9394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13ECD8-50B7-4716-862D-A7B9A03B40A2}" type="slidenum">
              <a:rPr lang="ru-RU" sz="1400">
                <a:cs typeface="Arial" charset="0"/>
              </a:rPr>
              <a:pPr algn="r"/>
              <a:t>9</a:t>
            </a:fld>
            <a:endParaRPr lang="ru-RU" sz="1400">
              <a:cs typeface="Arial" charset="0"/>
            </a:endParaRP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4042C7-3049-4DB6-9016-40E550D333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100" i="1" dirty="0">
                <a:solidFill>
                  <a:schemeClr val="hlink"/>
                </a:solidFill>
              </a:rPr>
              <a:t>Согласно пространства высшего образования (ПВО)-</a:t>
            </a:r>
            <a:r>
              <a:rPr lang="ru-RU" sz="3100" i="1" dirty="0" smtClean="0">
                <a:solidFill>
                  <a:schemeClr val="hlink"/>
                </a:solidFill>
              </a:rPr>
              <a:t>КР </a:t>
            </a:r>
            <a:r>
              <a:rPr lang="de-DE" sz="3100" i="1" dirty="0" smtClean="0">
                <a:solidFill>
                  <a:schemeClr val="hlink"/>
                </a:solidFill>
              </a:rPr>
              <a:t>(</a:t>
            </a:r>
            <a:r>
              <a:rPr lang="ru-RU" sz="3100" i="1" dirty="0">
                <a:solidFill>
                  <a:schemeClr val="hlink"/>
                </a:solidFill>
              </a:rPr>
              <a:t>Дублинские Дескрипторы</a:t>
            </a:r>
            <a:r>
              <a:rPr lang="de-DE" sz="3100" i="1" dirty="0" smtClean="0">
                <a:solidFill>
                  <a:schemeClr val="hlink"/>
                </a:solidFill>
              </a:rPr>
              <a:t>):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 smtClean="0"/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63938" y="1096963"/>
            <a:ext cx="5580062" cy="5761037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hlink"/>
                </a:solidFill>
              </a:rPr>
              <a:t>Знание</a:t>
            </a:r>
            <a:endParaRPr lang="ru-RU" b="1" i="1" dirty="0" smtClean="0">
              <a:solidFill>
                <a:schemeClr val="hlink"/>
              </a:solidFill>
            </a:endParaRPr>
          </a:p>
          <a:p>
            <a:r>
              <a:rPr lang="ru-RU" sz="2800" b="1" i="1" dirty="0">
                <a:solidFill>
                  <a:srgbClr val="FF3300"/>
                </a:solidFill>
              </a:rPr>
              <a:t>Слои</a:t>
            </a:r>
            <a:endParaRPr lang="ru-RU" sz="2800" b="1" i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hlink"/>
                </a:solidFill>
              </a:rPr>
              <a:t>Применение знаний</a:t>
            </a:r>
            <a:endParaRPr lang="ru-RU" sz="2800" b="1" i="1" dirty="0" smtClean="0">
              <a:solidFill>
                <a:schemeClr val="hlink"/>
              </a:solidFill>
            </a:endParaRPr>
          </a:p>
          <a:p>
            <a:r>
              <a:rPr lang="ru-RU" sz="2400" b="1" i="1" dirty="0">
                <a:solidFill>
                  <a:srgbClr val="FF3300"/>
                </a:solidFill>
              </a:rPr>
              <a:t>Попадание в рот</a:t>
            </a:r>
            <a:endParaRPr lang="ru-RU" sz="2400" b="1" i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chemeClr val="hlink"/>
                </a:solidFill>
              </a:rPr>
              <a:t>Создание суждений</a:t>
            </a:r>
            <a:endParaRPr lang="ru-RU" b="1" i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800" b="1" i="1" dirty="0" smtClean="0">
                <a:solidFill>
                  <a:srgbClr val="FF3300"/>
                </a:solidFill>
              </a:rPr>
              <a:t>Гммммм (?)</a:t>
            </a:r>
          </a:p>
          <a:p>
            <a:pPr>
              <a:buNone/>
            </a:pPr>
            <a:r>
              <a:rPr lang="ru-RU" b="1" i="1" dirty="0">
                <a:solidFill>
                  <a:schemeClr val="hlink"/>
                </a:solidFill>
              </a:rPr>
              <a:t>Общаться</a:t>
            </a:r>
            <a:endParaRPr lang="ru-RU" b="1" i="1" dirty="0" smtClean="0">
              <a:solidFill>
                <a:schemeClr val="hlink"/>
              </a:solidFill>
            </a:endParaRPr>
          </a:p>
          <a:p>
            <a:r>
              <a:rPr lang="ru-RU" sz="2800" b="1" i="1" dirty="0">
                <a:solidFill>
                  <a:srgbClr val="FF3300"/>
                </a:solidFill>
              </a:rPr>
              <a:t>Друзья…</a:t>
            </a:r>
            <a:endParaRPr lang="ru-RU" sz="2800" b="1" i="1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chemeClr val="hlink"/>
                </a:solidFill>
              </a:rPr>
              <a:t>Учиться учиться</a:t>
            </a:r>
            <a:endParaRPr lang="ru-RU" b="1" i="1" dirty="0" smtClean="0">
              <a:solidFill>
                <a:schemeClr val="hlink"/>
              </a:solidFill>
            </a:endParaRPr>
          </a:p>
          <a:p>
            <a:r>
              <a:rPr lang="ru-RU" sz="2400" b="1" i="1" dirty="0">
                <a:solidFill>
                  <a:srgbClr val="FF3300"/>
                </a:solidFill>
              </a:rPr>
              <a:t>Критерии для (быстрого) питания</a:t>
            </a:r>
            <a:endParaRPr lang="ru-RU" sz="2400" b="1" i="1" dirty="0" smtClean="0">
              <a:solidFill>
                <a:srgbClr val="FF3300"/>
              </a:solidFill>
            </a:endParaRPr>
          </a:p>
          <a:p>
            <a:pPr eaLnBrk="1" hangingPunct="1"/>
            <a:endParaRPr lang="ru-RU" sz="2800" b="1" i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2800" b="1" i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sz="2800" b="1" i="1" dirty="0" smtClean="0">
              <a:solidFill>
                <a:srgbClr val="FF3300"/>
              </a:solidFill>
            </a:endParaRPr>
          </a:p>
        </p:txBody>
      </p:sp>
      <p:pic>
        <p:nvPicPr>
          <p:cNvPr id="59399" name="Picture 3" descr="C:\Documents and Settings\Yo\My Documents\My Pictures\Burger King\797px-Green_Zone_Burger_King1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 t="5714" b="8571"/>
          <a:stretch>
            <a:fillRect/>
          </a:stretch>
        </p:blipFill>
        <p:spPr>
          <a:xfrm>
            <a:off x="0" y="2276475"/>
            <a:ext cx="3644900" cy="308610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545-C18C-4981-BBA9-D991A4FDB1F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411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2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3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3954</Words>
  <Application>Microsoft Office PowerPoint</Application>
  <PresentationFormat>Экран (4:3)</PresentationFormat>
  <Paragraphs>982</Paragraphs>
  <Slides>87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87</vt:i4>
      </vt:variant>
    </vt:vector>
  </HeadingPairs>
  <TitlesOfParts>
    <vt:vector size="92" baseType="lpstr">
      <vt:lpstr>Larissa</vt:lpstr>
      <vt:lpstr>Larissa-Design</vt:lpstr>
      <vt:lpstr>Equity</vt:lpstr>
      <vt:lpstr>Oriel</vt:lpstr>
      <vt:lpstr>2_Larissa</vt:lpstr>
      <vt:lpstr> Как разрабатывать  результаты обучения</vt:lpstr>
      <vt:lpstr>Слайд 2</vt:lpstr>
      <vt:lpstr>Часть I</vt:lpstr>
      <vt:lpstr>ФОРМИРУЮЩЕЕСЯ ЕВРОПЕЙСКОЕ ПРОСТРАНСТВО ВЫСШЕГО ОБРАЗОВАНИЯ (ЕПВО - ЕНЕА) БОЛЬШЕ, ЧЕМ СУММА ЕГО ЧАСТЕЙ</vt:lpstr>
      <vt:lpstr>Слайд 5</vt:lpstr>
      <vt:lpstr>Слайд 6</vt:lpstr>
      <vt:lpstr>Принципы практики</vt:lpstr>
      <vt:lpstr>Методические рекомендации</vt:lpstr>
      <vt:lpstr>Согласно пространства высшего образования (ПВО)-КР (Дублинские Дескрипторы):  </vt:lpstr>
      <vt:lpstr> Согласно ЕКР  (обучение в течение всей жизни):</vt:lpstr>
      <vt:lpstr>Результаты обучения как профиль компетенций = квалификация </vt:lpstr>
      <vt:lpstr>Слайд 12</vt:lpstr>
      <vt:lpstr>Качество</vt:lpstr>
      <vt:lpstr>Стандарты качества</vt:lpstr>
      <vt:lpstr>Контекст</vt:lpstr>
      <vt:lpstr>Слайд 16</vt:lpstr>
      <vt:lpstr>Слайд 17</vt:lpstr>
      <vt:lpstr>Слайд 18</vt:lpstr>
      <vt:lpstr>Слайд 19</vt:lpstr>
      <vt:lpstr>Миссия организации</vt:lpstr>
      <vt:lpstr>Заявление о корпоративных ценностях</vt:lpstr>
      <vt:lpstr>Роль заявления о миссии организации</vt:lpstr>
      <vt:lpstr>Слайд 23</vt:lpstr>
      <vt:lpstr>Слайд 24</vt:lpstr>
      <vt:lpstr>Что делать?</vt:lpstr>
      <vt:lpstr>Слайд 26</vt:lpstr>
      <vt:lpstr>Слайд 27</vt:lpstr>
      <vt:lpstr>Слайд 28</vt:lpstr>
      <vt:lpstr>Слайд 29</vt:lpstr>
      <vt:lpstr> Предположения</vt:lpstr>
      <vt:lpstr>Слайд 31</vt:lpstr>
      <vt:lpstr>Цель: Квалификационная форма 1 (Руководство: необходимая информация для студента, персонала и для целей обеспечения качества и других заинтересованных сторон</vt:lpstr>
      <vt:lpstr>Квалификационная форма 2</vt:lpstr>
      <vt:lpstr>Определение (Руководство пользователя ECTS)</vt:lpstr>
      <vt:lpstr>Шаблон модуля I (мах. 2 стр.) Предоставление подробной информации о модуле для студентов, персонала и для целей обеспечения качества</vt:lpstr>
      <vt:lpstr>Шаблон модуля 2 (мах. 2 стр.) (Предоставление подробной информации о модуле для студентов, персонала и для целей обеспечения качества)</vt:lpstr>
      <vt:lpstr>Модуль</vt:lpstr>
      <vt:lpstr>Слайд 38</vt:lpstr>
      <vt:lpstr>Слайд 39</vt:lpstr>
      <vt:lpstr>Слайд 40</vt:lpstr>
      <vt:lpstr>Определение Руководства пользователя ECTS</vt:lpstr>
      <vt:lpstr>Слайд 42</vt:lpstr>
      <vt:lpstr>Культура обучения</vt:lpstr>
      <vt:lpstr>Результаты обучения</vt:lpstr>
      <vt:lpstr>Результаты обучения(2)</vt:lpstr>
      <vt:lpstr>Признание</vt:lpstr>
      <vt:lpstr>Признание (Руководство пользователя ECTS )</vt:lpstr>
      <vt:lpstr>Слайд 48</vt:lpstr>
      <vt:lpstr>Слайд 49</vt:lpstr>
      <vt:lpstr>Результаты обучения и участие рынка труда</vt:lpstr>
      <vt:lpstr> Фундаментальное значение:  Взвешенное ранжирование наименее важных компетенций  (все предметы) </vt:lpstr>
      <vt:lpstr>Фундаментальное значение:  Взвешенное ранжирование наименее важных компетенций (все предметы)</vt:lpstr>
      <vt:lpstr>Слайд 53</vt:lpstr>
      <vt:lpstr>Методические рекомендации</vt:lpstr>
      <vt:lpstr>Проблема</vt:lpstr>
      <vt:lpstr>Результаты обучения как профиль компетенций = Квалификация </vt:lpstr>
      <vt:lpstr>Слайд 57</vt:lpstr>
      <vt:lpstr>Слайд 58</vt:lpstr>
      <vt:lpstr>Слайд 59</vt:lpstr>
      <vt:lpstr>Руководство пользователя ECTS 2015</vt:lpstr>
      <vt:lpstr>Как разрабатывать результаты обучения</vt:lpstr>
      <vt:lpstr>Слайд 62</vt:lpstr>
      <vt:lpstr>Слайд 63</vt:lpstr>
      <vt:lpstr>Слайд 64</vt:lpstr>
      <vt:lpstr>Пример: послевузовская степень по компьютерным наукам (Деклан Кеннеди)</vt:lpstr>
      <vt:lpstr>Слайд 66</vt:lpstr>
      <vt:lpstr> Пример: инженер – степень бакалавриата</vt:lpstr>
      <vt:lpstr>Слайд 68</vt:lpstr>
      <vt:lpstr>Пример картирования результатов обучения</vt:lpstr>
      <vt:lpstr>Результаты обучения и оценка Основополагающий вопрос экзаменов</vt:lpstr>
      <vt:lpstr>Цели экзаменов, ориентированных на компетентность </vt:lpstr>
      <vt:lpstr>Критерии оценки Возможные конфликты (примеры)</vt:lpstr>
      <vt:lpstr>Потенциальные конфликты </vt:lpstr>
      <vt:lpstr>Требования оценки</vt:lpstr>
      <vt:lpstr>Пример</vt:lpstr>
      <vt:lpstr>Слайд 76</vt:lpstr>
      <vt:lpstr>Оценки и перенос оценок</vt:lpstr>
      <vt:lpstr>Слайд 78</vt:lpstr>
      <vt:lpstr>Слайд 79</vt:lpstr>
      <vt:lpstr> Требования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for the Administrative Staff: Learning Outcomes Part I</dc:title>
  <dc:creator>Gehmlich, Volker</dc:creator>
  <cp:lastModifiedBy>samsung</cp:lastModifiedBy>
  <cp:revision>278</cp:revision>
  <dcterms:created xsi:type="dcterms:W3CDTF">2015-06-17T15:41:43Z</dcterms:created>
  <dcterms:modified xsi:type="dcterms:W3CDTF">2017-04-19T16:11:37Z</dcterms:modified>
</cp:coreProperties>
</file>