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ommentAuthors.xml" ContentType="application/vnd.openxmlformats-officedocument.presentationml.comment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  <p:sldMasterId id="2147483905" r:id="rId2"/>
    <p:sldMasterId id="2147483930" r:id="rId3"/>
    <p:sldMasterId id="2147483968" r:id="rId4"/>
  </p:sldMasterIdLst>
  <p:notesMasterIdLst>
    <p:notesMasterId r:id="rId58"/>
  </p:notesMasterIdLst>
  <p:sldIdLst>
    <p:sldId id="365" r:id="rId5"/>
    <p:sldId id="417" r:id="rId6"/>
    <p:sldId id="415" r:id="rId7"/>
    <p:sldId id="371" r:id="rId8"/>
    <p:sldId id="408" r:id="rId9"/>
    <p:sldId id="372" r:id="rId10"/>
    <p:sldId id="368" r:id="rId11"/>
    <p:sldId id="364" r:id="rId12"/>
    <p:sldId id="406" r:id="rId13"/>
    <p:sldId id="375" r:id="rId14"/>
    <p:sldId id="379" r:id="rId15"/>
    <p:sldId id="402" r:id="rId16"/>
    <p:sldId id="376" r:id="rId17"/>
    <p:sldId id="377" r:id="rId18"/>
    <p:sldId id="378" r:id="rId19"/>
    <p:sldId id="418" r:id="rId20"/>
    <p:sldId id="419" r:id="rId21"/>
    <p:sldId id="420" r:id="rId22"/>
    <p:sldId id="399" r:id="rId23"/>
    <p:sldId id="398" r:id="rId24"/>
    <p:sldId id="401" r:id="rId25"/>
    <p:sldId id="383" r:id="rId26"/>
    <p:sldId id="380" r:id="rId27"/>
    <p:sldId id="400" r:id="rId28"/>
    <p:sldId id="382" r:id="rId29"/>
    <p:sldId id="385" r:id="rId30"/>
    <p:sldId id="403" r:id="rId31"/>
    <p:sldId id="387" r:id="rId32"/>
    <p:sldId id="388" r:id="rId33"/>
    <p:sldId id="389" r:id="rId34"/>
    <p:sldId id="390" r:id="rId35"/>
    <p:sldId id="404" r:id="rId36"/>
    <p:sldId id="391" r:id="rId37"/>
    <p:sldId id="392" r:id="rId38"/>
    <p:sldId id="393" r:id="rId39"/>
    <p:sldId id="394" r:id="rId40"/>
    <p:sldId id="395" r:id="rId41"/>
    <p:sldId id="396" r:id="rId42"/>
    <p:sldId id="421" r:id="rId43"/>
    <p:sldId id="336" r:id="rId44"/>
    <p:sldId id="284" r:id="rId45"/>
    <p:sldId id="290" r:id="rId46"/>
    <p:sldId id="291" r:id="rId47"/>
    <p:sldId id="405" r:id="rId48"/>
    <p:sldId id="293" r:id="rId49"/>
    <p:sldId id="338" r:id="rId50"/>
    <p:sldId id="296" r:id="rId51"/>
    <p:sldId id="413" r:id="rId52"/>
    <p:sldId id="409" r:id="rId53"/>
    <p:sldId id="414" r:id="rId54"/>
    <p:sldId id="410" r:id="rId55"/>
    <p:sldId id="328" r:id="rId56"/>
    <p:sldId id="330" r:id="rId57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ehmlich" initials="G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71" autoAdjust="0"/>
    <p:restoredTop sz="39623" autoAdjust="0"/>
  </p:normalViewPr>
  <p:slideViewPr>
    <p:cSldViewPr>
      <p:cViewPr varScale="1">
        <p:scale>
          <a:sx n="112" d="100"/>
          <a:sy n="112" d="100"/>
        </p:scale>
        <p:origin x="-192" y="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0-09-15T19:22:07.828" idx="4">
    <p:pos x="10" y="10"/>
    <p:text/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48B65F-710C-4025-90E7-33A9BE5EF939}" type="doc">
      <dgm:prSet loTypeId="urn:microsoft.com/office/officeart/2005/8/layout/venn1" loCatId="relationship" qsTypeId="urn:microsoft.com/office/officeart/2005/8/quickstyle/simple1#1" qsCatId="simple" csTypeId="urn:microsoft.com/office/officeart/2005/8/colors/accent1_2#1" csCatId="accent1"/>
      <dgm:spPr/>
    </dgm:pt>
    <dgm:pt modelId="{55AB37FE-F1D4-41EB-8D02-00DCF36233ED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EU LISBON STRATEGY</a:t>
          </a:r>
        </a:p>
      </dgm:t>
    </dgm:pt>
    <dgm:pt modelId="{B5E425F2-F733-48C7-B68F-A49F232CFA92}" type="parTrans" cxnId="{924DFB38-47B3-4326-80A0-D48B65530D18}">
      <dgm:prSet/>
      <dgm:spPr/>
      <dgm:t>
        <a:bodyPr/>
        <a:lstStyle/>
        <a:p>
          <a:endParaRPr lang="de-DE"/>
        </a:p>
      </dgm:t>
    </dgm:pt>
    <dgm:pt modelId="{DD24C1C3-2DFB-4DA6-A311-E82CBBD4B195}" type="sibTrans" cxnId="{924DFB38-47B3-4326-80A0-D48B65530D18}">
      <dgm:prSet/>
      <dgm:spPr/>
      <dgm:t>
        <a:bodyPr/>
        <a:lstStyle/>
        <a:p>
          <a:endParaRPr lang="de-DE"/>
        </a:p>
      </dgm:t>
    </dgm:pt>
    <dgm:pt modelId="{BCB56C28-9318-4F87-A772-02C42DA5032B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BRUGGE-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COPENHAGEN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PROCESS</a:t>
          </a:r>
        </a:p>
      </dgm:t>
    </dgm:pt>
    <dgm:pt modelId="{896679FF-1945-40C2-B778-EED128F01965}" type="parTrans" cxnId="{40E0AB4F-C22E-4CE9-A083-804471D9A4A1}">
      <dgm:prSet/>
      <dgm:spPr/>
      <dgm:t>
        <a:bodyPr/>
        <a:lstStyle/>
        <a:p>
          <a:endParaRPr lang="de-DE"/>
        </a:p>
      </dgm:t>
    </dgm:pt>
    <dgm:pt modelId="{D3ECB096-66F8-4DC0-9831-732F705F2888}" type="sibTrans" cxnId="{40E0AB4F-C22E-4CE9-A083-804471D9A4A1}">
      <dgm:prSet/>
      <dgm:spPr/>
      <dgm:t>
        <a:bodyPr/>
        <a:lstStyle/>
        <a:p>
          <a:endParaRPr lang="de-DE"/>
        </a:p>
      </dgm:t>
    </dgm:pt>
    <dgm:pt modelId="{29C27BC1-AEE1-4B03-A278-35AF959C3584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BOLOGNA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PROCESS</a:t>
          </a:r>
        </a:p>
      </dgm:t>
    </dgm:pt>
    <dgm:pt modelId="{320EB6BC-C896-497E-9CE2-68BC4B48A74E}" type="parTrans" cxnId="{D9906857-DC9E-4746-8B26-70D79F68BD47}">
      <dgm:prSet/>
      <dgm:spPr/>
      <dgm:t>
        <a:bodyPr/>
        <a:lstStyle/>
        <a:p>
          <a:endParaRPr lang="de-DE"/>
        </a:p>
      </dgm:t>
    </dgm:pt>
    <dgm:pt modelId="{C8640E8D-5B0A-468D-A6E6-9CB4F2DBC69D}" type="sibTrans" cxnId="{D9906857-DC9E-4746-8B26-70D79F68BD47}">
      <dgm:prSet/>
      <dgm:spPr/>
      <dgm:t>
        <a:bodyPr/>
        <a:lstStyle/>
        <a:p>
          <a:endParaRPr lang="de-DE"/>
        </a:p>
      </dgm:t>
    </dgm:pt>
    <dgm:pt modelId="{86806096-8482-4628-A320-DA471477C7CE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LISBON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RECOGNITION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TOOLS</a:t>
          </a:r>
        </a:p>
      </dgm:t>
    </dgm:pt>
    <dgm:pt modelId="{AD8C49B5-2BF2-4B72-894C-5D49DAB8AF4B}" type="parTrans" cxnId="{58CA9B83-672D-40D5-AA6E-CA6B07D295EC}">
      <dgm:prSet/>
      <dgm:spPr/>
      <dgm:t>
        <a:bodyPr/>
        <a:lstStyle/>
        <a:p>
          <a:endParaRPr lang="de-DE"/>
        </a:p>
      </dgm:t>
    </dgm:pt>
    <dgm:pt modelId="{6FDFEFD9-7595-4626-B27A-7E0E80733830}" type="sibTrans" cxnId="{58CA9B83-672D-40D5-AA6E-CA6B07D295EC}">
      <dgm:prSet/>
      <dgm:spPr/>
      <dgm:t>
        <a:bodyPr/>
        <a:lstStyle/>
        <a:p>
          <a:endParaRPr lang="de-DE"/>
        </a:p>
      </dgm:t>
    </dgm:pt>
    <dgm:pt modelId="{5635C14A-C536-4E8A-ADDD-4EFDF5CCD55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EU DIRECTIVES</a:t>
          </a:r>
        </a:p>
      </dgm:t>
    </dgm:pt>
    <dgm:pt modelId="{97E922DD-8C9C-4465-962D-82B0359953E1}" type="parTrans" cxnId="{CA162886-25A9-4D54-9DDD-58226727E7E9}">
      <dgm:prSet/>
      <dgm:spPr/>
      <dgm:t>
        <a:bodyPr/>
        <a:lstStyle/>
        <a:p>
          <a:endParaRPr lang="de-DE"/>
        </a:p>
      </dgm:t>
    </dgm:pt>
    <dgm:pt modelId="{C5399540-D46E-4E47-B216-0121678D3B69}" type="sibTrans" cxnId="{CA162886-25A9-4D54-9DDD-58226727E7E9}">
      <dgm:prSet/>
      <dgm:spPr/>
      <dgm:t>
        <a:bodyPr/>
        <a:lstStyle/>
        <a:p>
          <a:endParaRPr lang="de-DE"/>
        </a:p>
      </dgm:t>
    </dgm:pt>
    <dgm:pt modelId="{B51AA371-1F99-4E98-8639-A64BE12840F8}" type="pres">
      <dgm:prSet presAssocID="{D148B65F-710C-4025-90E7-33A9BE5EF939}" presName="compositeShape" presStyleCnt="0">
        <dgm:presLayoutVars>
          <dgm:chMax val="7"/>
          <dgm:dir/>
          <dgm:resizeHandles val="exact"/>
        </dgm:presLayoutVars>
      </dgm:prSet>
      <dgm:spPr/>
    </dgm:pt>
    <dgm:pt modelId="{B9761423-7B06-4F27-8F07-6468F645DB83}" type="pres">
      <dgm:prSet presAssocID="{55AB37FE-F1D4-41EB-8D02-00DCF36233ED}" presName="circ1" presStyleLbl="vennNode1" presStyleIdx="0" presStyleCnt="5"/>
      <dgm:spPr/>
    </dgm:pt>
    <dgm:pt modelId="{293FD86D-CB24-4592-B0E6-DAB4CA75FE15}" type="pres">
      <dgm:prSet presAssocID="{55AB37FE-F1D4-41EB-8D02-00DCF36233ED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21614D5-81B7-4872-A780-3E7E27496F5F}" type="pres">
      <dgm:prSet presAssocID="{BCB56C28-9318-4F87-A772-02C42DA5032B}" presName="circ2" presStyleLbl="vennNode1" presStyleIdx="1" presStyleCnt="5"/>
      <dgm:spPr/>
    </dgm:pt>
    <dgm:pt modelId="{914BD9FA-F90F-4BEC-9AA6-96CE596331AF}" type="pres">
      <dgm:prSet presAssocID="{BCB56C28-9318-4F87-A772-02C42DA5032B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89DCD7B-B059-437F-BC45-96AE81754E40}" type="pres">
      <dgm:prSet presAssocID="{29C27BC1-AEE1-4B03-A278-35AF959C3584}" presName="circ3" presStyleLbl="vennNode1" presStyleIdx="2" presStyleCnt="5"/>
      <dgm:spPr/>
    </dgm:pt>
    <dgm:pt modelId="{38E82675-8D90-4710-A2B2-F7250FF3CE07}" type="pres">
      <dgm:prSet presAssocID="{29C27BC1-AEE1-4B03-A278-35AF959C3584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8BCB1E5-DFD5-4D42-880D-23289C58FCFB}" type="pres">
      <dgm:prSet presAssocID="{86806096-8482-4628-A320-DA471477C7CE}" presName="circ4" presStyleLbl="vennNode1" presStyleIdx="3" presStyleCnt="5"/>
      <dgm:spPr/>
    </dgm:pt>
    <dgm:pt modelId="{5446F977-4CED-474E-A6F6-BA385A941006}" type="pres">
      <dgm:prSet presAssocID="{86806096-8482-4628-A320-DA471477C7CE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129FFF3-3146-4DD4-BF54-9450A881D8D1}" type="pres">
      <dgm:prSet presAssocID="{5635C14A-C536-4E8A-ADDD-4EFDF5CCD557}" presName="circ5" presStyleLbl="vennNode1" presStyleIdx="4" presStyleCnt="5"/>
      <dgm:spPr/>
    </dgm:pt>
    <dgm:pt modelId="{03CD7853-A836-46A0-8171-3F304A38AD82}" type="pres">
      <dgm:prSet presAssocID="{5635C14A-C536-4E8A-ADDD-4EFDF5CCD557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E290C345-B14B-482A-92BA-1389AE8481D1}" type="presOf" srcId="{55AB37FE-F1D4-41EB-8D02-00DCF36233ED}" destId="{293FD86D-CB24-4592-B0E6-DAB4CA75FE15}" srcOrd="0" destOrd="0" presId="urn:microsoft.com/office/officeart/2005/8/layout/venn1"/>
    <dgm:cxn modelId="{90E9AA84-0FF4-4562-942E-083E4AFD7EC0}" type="presOf" srcId="{BCB56C28-9318-4F87-A772-02C42DA5032B}" destId="{914BD9FA-F90F-4BEC-9AA6-96CE596331AF}" srcOrd="0" destOrd="0" presId="urn:microsoft.com/office/officeart/2005/8/layout/venn1"/>
    <dgm:cxn modelId="{A94ACDBC-9B2B-4049-A090-E507E2797DAF}" type="presOf" srcId="{D148B65F-710C-4025-90E7-33A9BE5EF939}" destId="{B51AA371-1F99-4E98-8639-A64BE12840F8}" srcOrd="0" destOrd="0" presId="urn:microsoft.com/office/officeart/2005/8/layout/venn1"/>
    <dgm:cxn modelId="{58CA9B83-672D-40D5-AA6E-CA6B07D295EC}" srcId="{D148B65F-710C-4025-90E7-33A9BE5EF939}" destId="{86806096-8482-4628-A320-DA471477C7CE}" srcOrd="3" destOrd="0" parTransId="{AD8C49B5-2BF2-4B72-894C-5D49DAB8AF4B}" sibTransId="{6FDFEFD9-7595-4626-B27A-7E0E80733830}"/>
    <dgm:cxn modelId="{652AE704-56FD-4691-9154-05A09C3F4F93}" type="presOf" srcId="{29C27BC1-AEE1-4B03-A278-35AF959C3584}" destId="{38E82675-8D90-4710-A2B2-F7250FF3CE07}" srcOrd="0" destOrd="0" presId="urn:microsoft.com/office/officeart/2005/8/layout/venn1"/>
    <dgm:cxn modelId="{D9906857-DC9E-4746-8B26-70D79F68BD47}" srcId="{D148B65F-710C-4025-90E7-33A9BE5EF939}" destId="{29C27BC1-AEE1-4B03-A278-35AF959C3584}" srcOrd="2" destOrd="0" parTransId="{320EB6BC-C896-497E-9CE2-68BC4B48A74E}" sibTransId="{C8640E8D-5B0A-468D-A6E6-9CB4F2DBC69D}"/>
    <dgm:cxn modelId="{40E0AB4F-C22E-4CE9-A083-804471D9A4A1}" srcId="{D148B65F-710C-4025-90E7-33A9BE5EF939}" destId="{BCB56C28-9318-4F87-A772-02C42DA5032B}" srcOrd="1" destOrd="0" parTransId="{896679FF-1945-40C2-B778-EED128F01965}" sibTransId="{D3ECB096-66F8-4DC0-9831-732F705F2888}"/>
    <dgm:cxn modelId="{924DFB38-47B3-4326-80A0-D48B65530D18}" srcId="{D148B65F-710C-4025-90E7-33A9BE5EF939}" destId="{55AB37FE-F1D4-41EB-8D02-00DCF36233ED}" srcOrd="0" destOrd="0" parTransId="{B5E425F2-F733-48C7-B68F-A49F232CFA92}" sibTransId="{DD24C1C3-2DFB-4DA6-A311-E82CBBD4B195}"/>
    <dgm:cxn modelId="{9681AD81-13D6-44E5-8A94-CB26BBA10B5F}" type="presOf" srcId="{86806096-8482-4628-A320-DA471477C7CE}" destId="{5446F977-4CED-474E-A6F6-BA385A941006}" srcOrd="0" destOrd="0" presId="urn:microsoft.com/office/officeart/2005/8/layout/venn1"/>
    <dgm:cxn modelId="{CA162886-25A9-4D54-9DDD-58226727E7E9}" srcId="{D148B65F-710C-4025-90E7-33A9BE5EF939}" destId="{5635C14A-C536-4E8A-ADDD-4EFDF5CCD557}" srcOrd="4" destOrd="0" parTransId="{97E922DD-8C9C-4465-962D-82B0359953E1}" sibTransId="{C5399540-D46E-4E47-B216-0121678D3B69}"/>
    <dgm:cxn modelId="{0706A38B-0356-4B61-AD91-C1D7E7B407A1}" type="presOf" srcId="{5635C14A-C536-4E8A-ADDD-4EFDF5CCD557}" destId="{03CD7853-A836-46A0-8171-3F304A38AD82}" srcOrd="0" destOrd="0" presId="urn:microsoft.com/office/officeart/2005/8/layout/venn1"/>
    <dgm:cxn modelId="{4C481F2D-8763-416A-8B97-CC22C1ECE34B}" type="presParOf" srcId="{B51AA371-1F99-4E98-8639-A64BE12840F8}" destId="{B9761423-7B06-4F27-8F07-6468F645DB83}" srcOrd="0" destOrd="0" presId="urn:microsoft.com/office/officeart/2005/8/layout/venn1"/>
    <dgm:cxn modelId="{FDEBC06E-6AAB-4039-8E8F-B4DE05194521}" type="presParOf" srcId="{B51AA371-1F99-4E98-8639-A64BE12840F8}" destId="{293FD86D-CB24-4592-B0E6-DAB4CA75FE15}" srcOrd="1" destOrd="0" presId="urn:microsoft.com/office/officeart/2005/8/layout/venn1"/>
    <dgm:cxn modelId="{7F525A56-2513-40A9-8EE9-D745C22D6C8A}" type="presParOf" srcId="{B51AA371-1F99-4E98-8639-A64BE12840F8}" destId="{821614D5-81B7-4872-A780-3E7E27496F5F}" srcOrd="2" destOrd="0" presId="urn:microsoft.com/office/officeart/2005/8/layout/venn1"/>
    <dgm:cxn modelId="{B084DE6E-8FD7-4147-9A65-B34FD16F0DA2}" type="presParOf" srcId="{B51AA371-1F99-4E98-8639-A64BE12840F8}" destId="{914BD9FA-F90F-4BEC-9AA6-96CE596331AF}" srcOrd="3" destOrd="0" presId="urn:microsoft.com/office/officeart/2005/8/layout/venn1"/>
    <dgm:cxn modelId="{D14734E0-558A-4130-84A0-57830938CC7D}" type="presParOf" srcId="{B51AA371-1F99-4E98-8639-A64BE12840F8}" destId="{289DCD7B-B059-437F-BC45-96AE81754E40}" srcOrd="4" destOrd="0" presId="urn:microsoft.com/office/officeart/2005/8/layout/venn1"/>
    <dgm:cxn modelId="{C47E9E3C-EF28-42B8-9425-C22C62517640}" type="presParOf" srcId="{B51AA371-1F99-4E98-8639-A64BE12840F8}" destId="{38E82675-8D90-4710-A2B2-F7250FF3CE07}" srcOrd="5" destOrd="0" presId="urn:microsoft.com/office/officeart/2005/8/layout/venn1"/>
    <dgm:cxn modelId="{F9E28953-985C-4EEF-A3C0-A6D87C4CC17B}" type="presParOf" srcId="{B51AA371-1F99-4E98-8639-A64BE12840F8}" destId="{68BCB1E5-DFD5-4D42-880D-23289C58FCFB}" srcOrd="6" destOrd="0" presId="urn:microsoft.com/office/officeart/2005/8/layout/venn1"/>
    <dgm:cxn modelId="{F1B1AB53-08F0-453E-8DF5-3303F8167ED0}" type="presParOf" srcId="{B51AA371-1F99-4E98-8639-A64BE12840F8}" destId="{5446F977-4CED-474E-A6F6-BA385A941006}" srcOrd="7" destOrd="0" presId="urn:microsoft.com/office/officeart/2005/8/layout/venn1"/>
    <dgm:cxn modelId="{8F0F7662-6DFD-4F4D-9C39-6B6B47242EAC}" type="presParOf" srcId="{B51AA371-1F99-4E98-8639-A64BE12840F8}" destId="{6129FFF3-3146-4DD4-BF54-9450A881D8D1}" srcOrd="8" destOrd="0" presId="urn:microsoft.com/office/officeart/2005/8/layout/venn1"/>
    <dgm:cxn modelId="{2FC33A32-9002-4567-AA48-BD584C902CCF}" type="presParOf" srcId="{B51AA371-1F99-4E98-8639-A64BE12840F8}" destId="{03CD7853-A836-46A0-8171-3F304A38AD82}" srcOrd="9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9761423-7B06-4F27-8F07-6468F645DB83}">
      <dsp:nvSpPr>
        <dsp:cNvPr id="0" name=""/>
        <dsp:cNvSpPr/>
      </dsp:nvSpPr>
      <dsp:spPr>
        <a:xfrm>
          <a:off x="2793166" y="1403913"/>
          <a:ext cx="1724104" cy="172410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93FD86D-CB24-4592-B0E6-DAB4CA75FE15}">
      <dsp:nvSpPr>
        <dsp:cNvPr id="0" name=""/>
        <dsp:cNvSpPr/>
      </dsp:nvSpPr>
      <dsp:spPr>
        <a:xfrm>
          <a:off x="2655238" y="0"/>
          <a:ext cx="1999960" cy="115761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sz="19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EU LISBON STRATEGY</a:t>
          </a:r>
        </a:p>
      </dsp:txBody>
      <dsp:txXfrm>
        <a:off x="2655238" y="0"/>
        <a:ext cx="1999960" cy="1157612"/>
      </dsp:txXfrm>
    </dsp:sp>
    <dsp:sp modelId="{821614D5-81B7-4872-A780-3E7E27496F5F}">
      <dsp:nvSpPr>
        <dsp:cNvPr id="0" name=""/>
        <dsp:cNvSpPr/>
      </dsp:nvSpPr>
      <dsp:spPr>
        <a:xfrm>
          <a:off x="3449016" y="1880258"/>
          <a:ext cx="1724104" cy="172410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14BD9FA-F90F-4BEC-9AA6-96CE596331AF}">
      <dsp:nvSpPr>
        <dsp:cNvPr id="0" name=""/>
        <dsp:cNvSpPr/>
      </dsp:nvSpPr>
      <dsp:spPr>
        <a:xfrm>
          <a:off x="5310359" y="1527063"/>
          <a:ext cx="1793068" cy="125613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sz="19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BRUGGE-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sz="19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COPENHAGEN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sz="19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PROCESS</a:t>
          </a:r>
        </a:p>
      </dsp:txBody>
      <dsp:txXfrm>
        <a:off x="5310359" y="1527063"/>
        <a:ext cx="1793068" cy="1256133"/>
      </dsp:txXfrm>
    </dsp:sp>
    <dsp:sp modelId="{289DCD7B-B059-437F-BC45-96AE81754E40}">
      <dsp:nvSpPr>
        <dsp:cNvPr id="0" name=""/>
        <dsp:cNvSpPr/>
      </dsp:nvSpPr>
      <dsp:spPr>
        <a:xfrm>
          <a:off x="3198676" y="2651672"/>
          <a:ext cx="1724104" cy="172410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8E82675-8D90-4710-A2B2-F7250FF3CE07}">
      <dsp:nvSpPr>
        <dsp:cNvPr id="0" name=""/>
        <dsp:cNvSpPr/>
      </dsp:nvSpPr>
      <dsp:spPr>
        <a:xfrm>
          <a:off x="5034502" y="3669878"/>
          <a:ext cx="1793068" cy="125613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sz="19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BOLOGNA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sz="19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PROCESS</a:t>
          </a:r>
        </a:p>
      </dsp:txBody>
      <dsp:txXfrm>
        <a:off x="5034502" y="3669878"/>
        <a:ext cx="1793068" cy="1256133"/>
      </dsp:txXfrm>
    </dsp:sp>
    <dsp:sp modelId="{68BCB1E5-DFD5-4D42-880D-23289C58FCFB}">
      <dsp:nvSpPr>
        <dsp:cNvPr id="0" name=""/>
        <dsp:cNvSpPr/>
      </dsp:nvSpPr>
      <dsp:spPr>
        <a:xfrm>
          <a:off x="2387657" y="2651672"/>
          <a:ext cx="1724104" cy="172410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446F977-4CED-474E-A6F6-BA385A941006}">
      <dsp:nvSpPr>
        <dsp:cNvPr id="0" name=""/>
        <dsp:cNvSpPr/>
      </dsp:nvSpPr>
      <dsp:spPr>
        <a:xfrm>
          <a:off x="482867" y="3669878"/>
          <a:ext cx="1793068" cy="125613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sz="19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LISBON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sz="19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RECOGNITION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sz="19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TOOLS</a:t>
          </a:r>
        </a:p>
      </dsp:txBody>
      <dsp:txXfrm>
        <a:off x="482867" y="3669878"/>
        <a:ext cx="1793068" cy="1256133"/>
      </dsp:txXfrm>
    </dsp:sp>
    <dsp:sp modelId="{6129FFF3-3146-4DD4-BF54-9450A881D8D1}">
      <dsp:nvSpPr>
        <dsp:cNvPr id="0" name=""/>
        <dsp:cNvSpPr/>
      </dsp:nvSpPr>
      <dsp:spPr>
        <a:xfrm>
          <a:off x="2137317" y="1880258"/>
          <a:ext cx="1724104" cy="172410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03CD7853-A836-46A0-8171-3F304A38AD82}">
      <dsp:nvSpPr>
        <dsp:cNvPr id="0" name=""/>
        <dsp:cNvSpPr/>
      </dsp:nvSpPr>
      <dsp:spPr>
        <a:xfrm>
          <a:off x="207010" y="1527063"/>
          <a:ext cx="1793068" cy="125613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sz="19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EU DIRECTIVES</a:t>
          </a:r>
        </a:p>
      </dsp:txBody>
      <dsp:txXfrm>
        <a:off x="207010" y="1527063"/>
        <a:ext cx="1793068" cy="12561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BAD70DF-CC68-4CB2-838E-C93361275BCF}" type="datetimeFigureOut">
              <a:rPr lang="de-DE"/>
              <a:pPr>
                <a:defRPr/>
              </a:pPr>
              <a:t>19.04.2017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AFA197E-E6F8-4739-9472-C8163FCEABC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3048137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Rectangle 3"/>
          <p:cNvSpPr>
            <a:spLocks noGrp="1"/>
          </p:cNvSpPr>
          <p:nvPr>
            <p:ph type="body" idx="1"/>
          </p:nvPr>
        </p:nvSpPr>
        <p:spPr bwMode="auto">
          <a:xfrm>
            <a:off x="685800" y="4341813"/>
            <a:ext cx="5484813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smtClean="0"/>
          </a:p>
        </p:txBody>
      </p:sp>
    </p:spTree>
    <p:extLst>
      <p:ext uri="{BB962C8B-B14F-4D97-AF65-F5344CB8AC3E}">
        <p14:creationId xmlns="" xmlns:p14="http://schemas.microsoft.com/office/powerpoint/2010/main" val="2407615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smtClean="0"/>
          </a:p>
        </p:txBody>
      </p:sp>
    </p:spTree>
    <p:extLst>
      <p:ext uri="{BB962C8B-B14F-4D97-AF65-F5344CB8AC3E}">
        <p14:creationId xmlns="" xmlns:p14="http://schemas.microsoft.com/office/powerpoint/2010/main" val="11669532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Rectangle 3"/>
          <p:cNvSpPr>
            <a:spLocks noGrp="1"/>
          </p:cNvSpPr>
          <p:nvPr>
            <p:ph type="body" idx="1"/>
          </p:nvPr>
        </p:nvSpPr>
        <p:spPr bwMode="auto">
          <a:xfrm>
            <a:off x="685800" y="4341813"/>
            <a:ext cx="5484813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smtClean="0"/>
          </a:p>
        </p:txBody>
      </p:sp>
    </p:spTree>
    <p:extLst>
      <p:ext uri="{BB962C8B-B14F-4D97-AF65-F5344CB8AC3E}">
        <p14:creationId xmlns="" xmlns:p14="http://schemas.microsoft.com/office/powerpoint/2010/main" val="28148002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smtClean="0"/>
          </a:p>
        </p:txBody>
      </p:sp>
    </p:spTree>
    <p:extLst>
      <p:ext uri="{BB962C8B-B14F-4D97-AF65-F5344CB8AC3E}">
        <p14:creationId xmlns="" xmlns:p14="http://schemas.microsoft.com/office/powerpoint/2010/main" val="28817016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4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smtClean="0"/>
          </a:p>
        </p:txBody>
      </p:sp>
      <p:sp>
        <p:nvSpPr>
          <p:cNvPr id="74755" name="Foliennummernplatzhalt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FFA57F9-FCCE-4FA4-A854-D16BDCB638B9}" type="slidenum">
              <a:rPr lang="de-DE" sz="1200">
                <a:solidFill>
                  <a:prstClr val="black"/>
                </a:solidFill>
                <a:latin typeface="Calibri" pitchFamily="34" charset="0"/>
              </a:rPr>
              <a:pPr algn="r"/>
              <a:t>26</a:t>
            </a:fld>
            <a:endParaRPr lang="de-DE" sz="120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885587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7A65CE-2E93-46FB-812D-E45CFD6B1BEE}" type="slidenum">
              <a:rPr lang="de-DE" smtClean="0">
                <a:solidFill>
                  <a:prstClr val="black"/>
                </a:solidFill>
                <a:latin typeface="Arial" charset="0"/>
              </a:rPr>
              <a:pPr/>
              <a:t>44</a:t>
            </a:fld>
            <a:endParaRPr lang="de-DE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Rectangl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>
              <a:defRPr/>
            </a:pPr>
            <a:fld id="{4717AFD8-754C-4FFB-BCEF-BD0045FE4A6F}" type="slidenum">
              <a:rPr lang="de-DE" sz="1200">
                <a:solidFill>
                  <a:prstClr val="black"/>
                </a:solidFill>
              </a:rPr>
              <a:pPr algn="r">
                <a:defRPr/>
              </a:pPr>
              <a:t>44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297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ln/>
        </p:spPr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1813"/>
            <a:ext cx="5484813" cy="4114800"/>
          </a:xfrm>
          <a:noFill/>
          <a:ln/>
        </p:spPr>
        <p:txBody>
          <a:bodyPr/>
          <a:lstStyle/>
          <a:p>
            <a:pPr eaLnBrk="1" hangingPunct="1"/>
            <a:endParaRPr lang="de-DE" smtClean="0"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315212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8AEB4-A11F-4768-8805-D94414DCFEF7}" type="slidenum">
              <a:rPr lang="de-DE" smtClean="0"/>
              <a:pPr/>
              <a:t>48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4009756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084388" y="296863"/>
            <a:ext cx="6823075" cy="5353050"/>
            <a:chOff x="1313" y="187"/>
            <a:chExt cx="4298" cy="3372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2194" y="601"/>
              <a:ext cx="596" cy="447"/>
              <a:chOff x="0" y="0"/>
              <a:chExt cx="768" cy="576"/>
            </a:xfrm>
          </p:grpSpPr>
          <p:sp>
            <p:nvSpPr>
              <p:cNvPr id="135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algn="ctr">
                  <a:defRPr/>
                </a:pPr>
                <a:endParaRPr lang="de-DE" sz="4000" b="1">
                  <a:solidFill>
                    <a:srgbClr val="FFCC00"/>
                  </a:solidFill>
                  <a:latin typeface="+mn-lt"/>
                </a:endParaRPr>
              </a:p>
            </p:txBody>
          </p:sp>
          <p:sp>
            <p:nvSpPr>
              <p:cNvPr id="136" name="Oval 5"/>
              <p:cNvSpPr>
                <a:spLocks noChangeArrowheads="1"/>
              </p:cNvSpPr>
              <p:nvPr/>
            </p:nvSpPr>
            <p:spPr bwMode="hidden">
              <a:xfrm>
                <a:off x="276" y="253"/>
                <a:ext cx="186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algn="ctr">
                  <a:defRPr/>
                </a:pPr>
                <a:endParaRPr lang="de-DE" sz="4000" b="1">
                  <a:solidFill>
                    <a:srgbClr val="FFCC00"/>
                  </a:solidFill>
                  <a:latin typeface="+mn-lt"/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1313" y="187"/>
              <a:ext cx="4298" cy="3372"/>
              <a:chOff x="0" y="0"/>
              <a:chExt cx="5533" cy="4341"/>
            </a:xfrm>
          </p:grpSpPr>
          <p:grpSp>
            <p:nvGrpSpPr>
              <p:cNvPr id="22" name="Group 7"/>
              <p:cNvGrpSpPr>
                <a:grpSpLocks/>
              </p:cNvGrpSpPr>
              <p:nvPr/>
            </p:nvGrpSpPr>
            <p:grpSpPr bwMode="auto">
              <a:xfrm>
                <a:off x="0" y="0"/>
                <a:ext cx="5470" cy="4341"/>
                <a:chOff x="0" y="0"/>
                <a:chExt cx="5470" cy="4341"/>
              </a:xfrm>
            </p:grpSpPr>
            <p:grpSp>
              <p:nvGrpSpPr>
                <p:cNvPr id="33" name="Group 8"/>
                <p:cNvGrpSpPr>
                  <a:grpSpLocks/>
                </p:cNvGrpSpPr>
                <p:nvPr/>
              </p:nvGrpSpPr>
              <p:grpSpPr bwMode="auto">
                <a:xfrm>
                  <a:off x="1339" y="786"/>
                  <a:ext cx="2919" cy="2151"/>
                  <a:chOff x="1265" y="814"/>
                  <a:chExt cx="2919" cy="2151"/>
                </a:xfrm>
              </p:grpSpPr>
              <p:sp>
                <p:nvSpPr>
                  <p:cNvPr id="133" name="Oval 9"/>
                  <p:cNvSpPr>
                    <a:spLocks noChangeArrowheads="1"/>
                  </p:cNvSpPr>
                  <p:nvPr/>
                </p:nvSpPr>
                <p:spPr bwMode="hidden">
                  <a:xfrm>
                    <a:off x="1265" y="815"/>
                    <a:ext cx="2920" cy="215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/>
                      </a:gs>
                      <a:gs pos="10000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algn="ctr">
                      <a:defRPr/>
                    </a:pPr>
                    <a:endParaRPr lang="de-DE" sz="4000" b="1">
                      <a:solidFill>
                        <a:srgbClr val="FFCC00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34" name="Oval 10"/>
                  <p:cNvSpPr>
                    <a:spLocks noChangeArrowheads="1"/>
                  </p:cNvSpPr>
                  <p:nvPr/>
                </p:nvSpPr>
                <p:spPr bwMode="hidden">
                  <a:xfrm>
                    <a:off x="2380" y="1601"/>
                    <a:ext cx="579" cy="40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algn="ctr">
                      <a:defRPr/>
                    </a:pPr>
                    <a:endParaRPr lang="de-DE" sz="4000" b="1">
                      <a:solidFill>
                        <a:srgbClr val="FFCC00"/>
                      </a:solidFill>
                      <a:latin typeface="+mn-lt"/>
                    </a:endParaRPr>
                  </a:p>
                </p:txBody>
              </p:sp>
            </p:grpSp>
            <p:grpSp>
              <p:nvGrpSpPr>
                <p:cNvPr id="34" name="Group 11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5470" cy="4341"/>
                  <a:chOff x="0" y="0"/>
                  <a:chExt cx="5470" cy="4341"/>
                </a:xfrm>
              </p:grpSpPr>
              <p:grpSp>
                <p:nvGrpSpPr>
                  <p:cNvPr id="35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3545" y="1502"/>
                    <a:ext cx="1258" cy="2327"/>
                    <a:chOff x="3471" y="1530"/>
                    <a:chExt cx="1258" cy="2327"/>
                  </a:xfrm>
                </p:grpSpPr>
                <p:sp>
                  <p:nvSpPr>
                    <p:cNvPr id="131" name="Freeform 13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2765" y="2236"/>
                      <a:ext cx="1724" cy="312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/>
                  </p:spPr>
                  <p:txBody>
                    <a:bodyPr wrap="none" anchor="ctr"/>
                    <a:lstStyle/>
                    <a:p>
                      <a:pPr algn="ctr">
                        <a:defRPr/>
                      </a:pPr>
                      <a:endParaRPr lang="de-DE" sz="4000" b="1">
                        <a:solidFill>
                          <a:srgbClr val="FFCC00"/>
                        </a:solidFill>
                        <a:latin typeface="+mn-lt"/>
                      </a:endParaRPr>
                    </a:p>
                  </p:txBody>
                </p:sp>
                <p:sp>
                  <p:nvSpPr>
                    <p:cNvPr id="132" name="Freeform 14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4022" y="3149"/>
                      <a:ext cx="924" cy="490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/>
                  </p:spPr>
                  <p:txBody>
                    <a:bodyPr wrap="none" anchor="ctr"/>
                    <a:lstStyle/>
                    <a:p>
                      <a:pPr algn="ctr">
                        <a:defRPr/>
                      </a:pPr>
                      <a:endParaRPr lang="de-DE" sz="4000" b="1">
                        <a:solidFill>
                          <a:srgbClr val="FFCC00"/>
                        </a:solidFill>
                        <a:latin typeface="+mn-lt"/>
                      </a:endParaRPr>
                    </a:p>
                  </p:txBody>
                </p:sp>
              </p:grpSp>
              <p:grpSp>
                <p:nvGrpSpPr>
                  <p:cNvPr id="36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2938" y="1991"/>
                    <a:ext cx="2463" cy="1332"/>
                    <a:chOff x="2864" y="2019"/>
                    <a:chExt cx="2463" cy="1332"/>
                  </a:xfrm>
                </p:grpSpPr>
                <p:sp>
                  <p:nvSpPr>
                    <p:cNvPr id="129" name="Freeform 16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2864" y="2020"/>
                      <a:ext cx="1814" cy="346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/>
                  </p:spPr>
                  <p:txBody>
                    <a:bodyPr wrap="none" anchor="ctr"/>
                    <a:lstStyle/>
                    <a:p>
                      <a:pPr algn="ctr">
                        <a:defRPr/>
                      </a:pPr>
                      <a:endParaRPr lang="de-DE" sz="4000" b="1">
                        <a:solidFill>
                          <a:srgbClr val="FFCC00"/>
                        </a:solidFill>
                        <a:latin typeface="+mn-lt"/>
                      </a:endParaRPr>
                    </a:p>
                  </p:txBody>
                </p:sp>
                <p:sp>
                  <p:nvSpPr>
                    <p:cNvPr id="130" name="Freeform 17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4352" y="2806"/>
                      <a:ext cx="975" cy="545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/>
                  </p:spPr>
                  <p:txBody>
                    <a:bodyPr wrap="none" anchor="ctr"/>
                    <a:lstStyle/>
                    <a:p>
                      <a:pPr algn="ctr">
                        <a:defRPr/>
                      </a:pPr>
                      <a:endParaRPr lang="de-DE" sz="4000" b="1">
                        <a:solidFill>
                          <a:srgbClr val="FFCC00"/>
                        </a:solidFill>
                        <a:latin typeface="+mn-lt"/>
                      </a:endParaRPr>
                    </a:p>
                  </p:txBody>
                </p:sp>
              </p:grpSp>
              <p:grpSp>
                <p:nvGrpSpPr>
                  <p:cNvPr id="37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2971" y="1804"/>
                    <a:ext cx="2477" cy="1064"/>
                    <a:chOff x="2897" y="1832"/>
                    <a:chExt cx="2477" cy="1064"/>
                  </a:xfrm>
                </p:grpSpPr>
                <p:sp>
                  <p:nvSpPr>
                    <p:cNvPr id="127" name="Freeform 19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2897" y="1832"/>
                      <a:ext cx="1735" cy="304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/>
                  </p:spPr>
                  <p:txBody>
                    <a:bodyPr wrap="none" anchor="ctr"/>
                    <a:lstStyle/>
                    <a:p>
                      <a:pPr algn="ctr">
                        <a:defRPr/>
                      </a:pPr>
                      <a:endParaRPr lang="de-DE" sz="4000" b="1">
                        <a:solidFill>
                          <a:srgbClr val="FFCC00"/>
                        </a:solidFill>
                        <a:latin typeface="+mn-lt"/>
                      </a:endParaRPr>
                    </a:p>
                  </p:txBody>
                </p:sp>
                <p:sp>
                  <p:nvSpPr>
                    <p:cNvPr id="128" name="Freeform 20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4442" y="2420"/>
                      <a:ext cx="932" cy="476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/>
                  </p:spPr>
                  <p:txBody>
                    <a:bodyPr wrap="none" anchor="ctr"/>
                    <a:lstStyle/>
                    <a:p>
                      <a:pPr algn="ctr">
                        <a:defRPr/>
                      </a:pPr>
                      <a:endParaRPr lang="de-DE" sz="4000" b="1">
                        <a:solidFill>
                          <a:srgbClr val="FFCC00"/>
                        </a:solidFill>
                        <a:latin typeface="+mn-lt"/>
                      </a:endParaRPr>
                    </a:p>
                  </p:txBody>
                </p:sp>
              </p:grpSp>
              <p:grpSp>
                <p:nvGrpSpPr>
                  <p:cNvPr id="38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2998" y="1608"/>
                    <a:ext cx="2472" cy="927"/>
                    <a:chOff x="2924" y="1636"/>
                    <a:chExt cx="2472" cy="927"/>
                  </a:xfrm>
                </p:grpSpPr>
                <p:sp>
                  <p:nvSpPr>
                    <p:cNvPr id="125" name="Freeform 22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2924" y="1636"/>
                      <a:ext cx="1677" cy="33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/>
                  </p:spPr>
                  <p:txBody>
                    <a:bodyPr wrap="none" anchor="ctr"/>
                    <a:lstStyle/>
                    <a:p>
                      <a:pPr algn="ctr">
                        <a:defRPr/>
                      </a:pPr>
                      <a:endParaRPr lang="de-DE" sz="4000" b="1">
                        <a:solidFill>
                          <a:srgbClr val="FFCC00"/>
                        </a:solidFill>
                        <a:latin typeface="+mn-lt"/>
                      </a:endParaRPr>
                    </a:p>
                  </p:txBody>
                </p:sp>
                <p:sp>
                  <p:nvSpPr>
                    <p:cNvPr id="126" name="Freeform 23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4495" y="2036"/>
                      <a:ext cx="901" cy="527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/>
                  </p:spPr>
                  <p:txBody>
                    <a:bodyPr wrap="none" anchor="ctr"/>
                    <a:lstStyle/>
                    <a:p>
                      <a:pPr algn="ctr">
                        <a:defRPr/>
                      </a:pPr>
                      <a:endParaRPr lang="de-DE" sz="4000" b="1">
                        <a:solidFill>
                          <a:srgbClr val="FFCC00"/>
                        </a:solidFill>
                        <a:latin typeface="+mn-lt"/>
                      </a:endParaRPr>
                    </a:p>
                  </p:txBody>
                </p:sp>
              </p:grpSp>
              <p:grpSp>
                <p:nvGrpSpPr>
                  <p:cNvPr id="39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3032" y="1386"/>
                    <a:ext cx="2342" cy="657"/>
                    <a:chOff x="2958" y="1414"/>
                    <a:chExt cx="2342" cy="657"/>
                  </a:xfrm>
                </p:grpSpPr>
                <p:sp>
                  <p:nvSpPr>
                    <p:cNvPr id="123" name="Freeform 25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2958" y="1414"/>
                      <a:ext cx="1545" cy="312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/>
                  </p:spPr>
                  <p:txBody>
                    <a:bodyPr wrap="none" anchor="ctr"/>
                    <a:lstStyle/>
                    <a:p>
                      <a:pPr algn="ctr">
                        <a:defRPr/>
                      </a:pPr>
                      <a:endParaRPr lang="de-DE" sz="4000" b="1">
                        <a:solidFill>
                          <a:srgbClr val="FFCC00"/>
                        </a:solidFill>
                        <a:latin typeface="+mn-lt"/>
                      </a:endParaRPr>
                    </a:p>
                  </p:txBody>
                </p:sp>
                <p:sp>
                  <p:nvSpPr>
                    <p:cNvPr id="124" name="Freeform 26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4469" y="1582"/>
                      <a:ext cx="830" cy="489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/>
                  </p:spPr>
                  <p:txBody>
                    <a:bodyPr wrap="none" anchor="ctr"/>
                    <a:lstStyle/>
                    <a:p>
                      <a:pPr algn="ctr">
                        <a:defRPr/>
                      </a:pPr>
                      <a:endParaRPr lang="de-DE" sz="4000" b="1">
                        <a:solidFill>
                          <a:srgbClr val="FFCC00"/>
                        </a:solidFill>
                        <a:latin typeface="+mn-lt"/>
                      </a:endParaRPr>
                    </a:p>
                  </p:txBody>
                </p:sp>
              </p:grpSp>
              <p:grpSp>
                <p:nvGrpSpPr>
                  <p:cNvPr id="40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3057" y="1241"/>
                    <a:ext cx="2150" cy="343"/>
                    <a:chOff x="2983" y="1269"/>
                    <a:chExt cx="2150" cy="343"/>
                  </a:xfrm>
                </p:grpSpPr>
                <p:sp>
                  <p:nvSpPr>
                    <p:cNvPr id="121" name="Freeform 28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2983" y="1290"/>
                      <a:ext cx="1404" cy="218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/>
                  </p:spPr>
                  <p:txBody>
                    <a:bodyPr wrap="none" anchor="ctr"/>
                    <a:lstStyle/>
                    <a:p>
                      <a:pPr algn="ctr">
                        <a:defRPr/>
                      </a:pPr>
                      <a:endParaRPr lang="de-DE" sz="4000" b="1">
                        <a:solidFill>
                          <a:srgbClr val="FFCC00"/>
                        </a:solidFill>
                        <a:latin typeface="+mn-lt"/>
                      </a:endParaRPr>
                    </a:p>
                  </p:txBody>
                </p:sp>
                <p:sp>
                  <p:nvSpPr>
                    <p:cNvPr id="122" name="Freeform 29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4379" y="1269"/>
                      <a:ext cx="754" cy="342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/>
                  </p:spPr>
                  <p:txBody>
                    <a:bodyPr wrap="none" anchor="ctr"/>
                    <a:lstStyle/>
                    <a:p>
                      <a:pPr algn="ctr">
                        <a:defRPr/>
                      </a:pPr>
                      <a:endParaRPr lang="de-DE" sz="4000" b="1">
                        <a:solidFill>
                          <a:srgbClr val="FFCC00"/>
                        </a:solidFill>
                        <a:latin typeface="+mn-lt"/>
                      </a:endParaRPr>
                    </a:p>
                  </p:txBody>
                </p:sp>
              </p:grpSp>
              <p:grpSp>
                <p:nvGrpSpPr>
                  <p:cNvPr id="41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3012" y="889"/>
                    <a:ext cx="1879" cy="427"/>
                    <a:chOff x="2938" y="917"/>
                    <a:chExt cx="1879" cy="427"/>
                  </a:xfrm>
                </p:grpSpPr>
                <p:sp>
                  <p:nvSpPr>
                    <p:cNvPr id="119" name="Freeform 31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2938" y="1129"/>
                      <a:ext cx="1232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/>
                  </p:spPr>
                  <p:txBody>
                    <a:bodyPr wrap="none" anchor="ctr"/>
                    <a:lstStyle/>
                    <a:p>
                      <a:pPr algn="ctr">
                        <a:defRPr/>
                      </a:pPr>
                      <a:endParaRPr lang="de-DE" sz="4000" b="1">
                        <a:solidFill>
                          <a:srgbClr val="FFCC00"/>
                        </a:solidFill>
                        <a:latin typeface="+mn-lt"/>
                      </a:endParaRPr>
                    </a:p>
                  </p:txBody>
                </p:sp>
                <p:sp>
                  <p:nvSpPr>
                    <p:cNvPr id="120" name="Freeform 32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4155" y="918"/>
                      <a:ext cx="662" cy="337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/>
                  </p:spPr>
                  <p:txBody>
                    <a:bodyPr wrap="none" anchor="ctr"/>
                    <a:lstStyle/>
                    <a:p>
                      <a:pPr algn="ctr">
                        <a:defRPr/>
                      </a:pPr>
                      <a:endParaRPr lang="de-DE" sz="4000" b="1">
                        <a:solidFill>
                          <a:srgbClr val="FFCC00"/>
                        </a:solidFill>
                        <a:latin typeface="+mn-lt"/>
                      </a:endParaRPr>
                    </a:p>
                  </p:txBody>
                </p:sp>
              </p:grpSp>
              <p:grpSp>
                <p:nvGrpSpPr>
                  <p:cNvPr id="42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711" y="1625"/>
                    <a:ext cx="1257" cy="2326"/>
                    <a:chOff x="637" y="1653"/>
                    <a:chExt cx="1257" cy="2326"/>
                  </a:xfrm>
                </p:grpSpPr>
                <p:sp>
                  <p:nvSpPr>
                    <p:cNvPr id="117" name="Freeform 34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876" y="2358"/>
                      <a:ext cx="1724" cy="313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/>
                  </p:spPr>
                  <p:txBody>
                    <a:bodyPr wrap="none" anchor="ctr"/>
                    <a:lstStyle/>
                    <a:p>
                      <a:pPr algn="ctr">
                        <a:defRPr/>
                      </a:pPr>
                      <a:endParaRPr lang="de-DE" sz="4000" b="1">
                        <a:solidFill>
                          <a:srgbClr val="FFCC00"/>
                        </a:solidFill>
                        <a:latin typeface="+mn-lt"/>
                      </a:endParaRPr>
                    </a:p>
                  </p:txBody>
                </p:sp>
                <p:sp>
                  <p:nvSpPr>
                    <p:cNvPr id="118" name="Freeform 35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419" y="3271"/>
                      <a:ext cx="926" cy="490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/>
                  </p:spPr>
                  <p:txBody>
                    <a:bodyPr wrap="none" anchor="ctr"/>
                    <a:lstStyle/>
                    <a:p>
                      <a:pPr algn="ctr">
                        <a:defRPr/>
                      </a:pPr>
                      <a:endParaRPr lang="de-DE" sz="4000" b="1">
                        <a:solidFill>
                          <a:srgbClr val="FFCC00"/>
                        </a:solidFill>
                        <a:latin typeface="+mn-lt"/>
                      </a:endParaRPr>
                    </a:p>
                  </p:txBody>
                </p:sp>
              </p:grpSp>
              <p:grpSp>
                <p:nvGrpSpPr>
                  <p:cNvPr id="43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69" y="2168"/>
                    <a:ext cx="2463" cy="1332"/>
                    <a:chOff x="-5" y="2196"/>
                    <a:chExt cx="2463" cy="1332"/>
                  </a:xfrm>
                </p:grpSpPr>
                <p:sp>
                  <p:nvSpPr>
                    <p:cNvPr id="115" name="Freeform 37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644" y="2196"/>
                      <a:ext cx="1814" cy="348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/>
                  </p:spPr>
                  <p:txBody>
                    <a:bodyPr wrap="none" anchor="ctr"/>
                    <a:lstStyle/>
                    <a:p>
                      <a:pPr algn="ctr">
                        <a:defRPr/>
                      </a:pPr>
                      <a:endParaRPr lang="de-DE" sz="4000" b="1">
                        <a:solidFill>
                          <a:srgbClr val="FFCC00"/>
                        </a:solidFill>
                        <a:latin typeface="+mn-lt"/>
                      </a:endParaRPr>
                    </a:p>
                  </p:txBody>
                </p:sp>
                <p:sp>
                  <p:nvSpPr>
                    <p:cNvPr id="116" name="Freeform 38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-4" y="2984"/>
                      <a:ext cx="975" cy="545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/>
                  </p:spPr>
                  <p:txBody>
                    <a:bodyPr wrap="none" anchor="ctr"/>
                    <a:lstStyle/>
                    <a:p>
                      <a:pPr algn="ctr">
                        <a:defRPr/>
                      </a:pPr>
                      <a:endParaRPr lang="de-DE" sz="4000" b="1">
                        <a:solidFill>
                          <a:srgbClr val="FFCC00"/>
                        </a:solidFill>
                        <a:latin typeface="+mn-lt"/>
                      </a:endParaRPr>
                    </a:p>
                  </p:txBody>
                </p:sp>
              </p:grpSp>
              <p:grpSp>
                <p:nvGrpSpPr>
                  <p:cNvPr id="44" name="Group 39"/>
                  <p:cNvGrpSpPr>
                    <a:grpSpLocks/>
                  </p:cNvGrpSpPr>
                  <p:nvPr/>
                </p:nvGrpSpPr>
                <p:grpSpPr bwMode="auto">
                  <a:xfrm>
                    <a:off x="22" y="1981"/>
                    <a:ext cx="2477" cy="1064"/>
                    <a:chOff x="-52" y="2009"/>
                    <a:chExt cx="2477" cy="1064"/>
                  </a:xfrm>
                </p:grpSpPr>
                <p:sp>
                  <p:nvSpPr>
                    <p:cNvPr id="113" name="Freeform 40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689" y="2009"/>
                      <a:ext cx="1735" cy="304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/>
                  </p:spPr>
                  <p:txBody>
                    <a:bodyPr wrap="none" anchor="ctr"/>
                    <a:lstStyle/>
                    <a:p>
                      <a:pPr algn="ctr">
                        <a:defRPr/>
                      </a:pPr>
                      <a:endParaRPr lang="de-DE" sz="4000" b="1">
                        <a:solidFill>
                          <a:srgbClr val="FFCC00"/>
                        </a:solidFill>
                        <a:latin typeface="+mn-lt"/>
                      </a:endParaRPr>
                    </a:p>
                  </p:txBody>
                </p:sp>
                <p:sp>
                  <p:nvSpPr>
                    <p:cNvPr id="114" name="Freeform 41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-52" y="2596"/>
                      <a:ext cx="932" cy="476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/>
                  </p:spPr>
                  <p:txBody>
                    <a:bodyPr wrap="none" anchor="ctr"/>
                    <a:lstStyle/>
                    <a:p>
                      <a:pPr algn="ctr">
                        <a:defRPr/>
                      </a:pPr>
                      <a:endParaRPr lang="de-DE" sz="4000" b="1">
                        <a:solidFill>
                          <a:srgbClr val="FFCC00"/>
                        </a:solidFill>
                        <a:latin typeface="+mn-lt"/>
                      </a:endParaRPr>
                    </a:p>
                  </p:txBody>
                </p:sp>
              </p:grpSp>
              <p:grpSp>
                <p:nvGrpSpPr>
                  <p:cNvPr id="45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0" y="1785"/>
                    <a:ext cx="2472" cy="927"/>
                    <a:chOff x="-74" y="1813"/>
                    <a:chExt cx="2472" cy="927"/>
                  </a:xfrm>
                </p:grpSpPr>
                <p:sp>
                  <p:nvSpPr>
                    <p:cNvPr id="111" name="Freeform 43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720" y="1814"/>
                      <a:ext cx="1677" cy="33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/>
                  </p:spPr>
                  <p:txBody>
                    <a:bodyPr wrap="none" anchor="ctr"/>
                    <a:lstStyle/>
                    <a:p>
                      <a:pPr algn="ctr">
                        <a:defRPr/>
                      </a:pPr>
                      <a:endParaRPr lang="de-DE" sz="4000" b="1">
                        <a:solidFill>
                          <a:srgbClr val="FFCC00"/>
                        </a:solidFill>
                        <a:latin typeface="+mn-lt"/>
                      </a:endParaRPr>
                    </a:p>
                  </p:txBody>
                </p:sp>
                <p:sp>
                  <p:nvSpPr>
                    <p:cNvPr id="112" name="Freeform 44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-74" y="2214"/>
                      <a:ext cx="901" cy="527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/>
                  </p:spPr>
                  <p:txBody>
                    <a:bodyPr wrap="none" anchor="ctr"/>
                    <a:lstStyle/>
                    <a:p>
                      <a:pPr algn="ctr">
                        <a:defRPr/>
                      </a:pPr>
                      <a:endParaRPr lang="de-DE" sz="4000" b="1">
                        <a:solidFill>
                          <a:srgbClr val="FFCC00"/>
                        </a:solidFill>
                        <a:latin typeface="+mn-lt"/>
                      </a:endParaRPr>
                    </a:p>
                  </p:txBody>
                </p:sp>
              </p:grpSp>
              <p:grpSp>
                <p:nvGrpSpPr>
                  <p:cNvPr id="46" name="Group 45"/>
                  <p:cNvGrpSpPr>
                    <a:grpSpLocks/>
                  </p:cNvGrpSpPr>
                  <p:nvPr/>
                </p:nvGrpSpPr>
                <p:grpSpPr bwMode="auto">
                  <a:xfrm>
                    <a:off x="96" y="1563"/>
                    <a:ext cx="2342" cy="657"/>
                    <a:chOff x="22" y="1591"/>
                    <a:chExt cx="2342" cy="657"/>
                  </a:xfrm>
                </p:grpSpPr>
                <p:sp>
                  <p:nvSpPr>
                    <p:cNvPr id="109" name="Freeform 46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819" y="1591"/>
                      <a:ext cx="1545" cy="312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/>
                  </p:spPr>
                  <p:txBody>
                    <a:bodyPr wrap="none" anchor="ctr"/>
                    <a:lstStyle/>
                    <a:p>
                      <a:pPr algn="ctr">
                        <a:defRPr/>
                      </a:pPr>
                      <a:endParaRPr lang="de-DE" sz="4000" b="1">
                        <a:solidFill>
                          <a:srgbClr val="FFCC00"/>
                        </a:solidFill>
                        <a:latin typeface="+mn-lt"/>
                      </a:endParaRPr>
                    </a:p>
                  </p:txBody>
                </p:sp>
                <p:sp>
                  <p:nvSpPr>
                    <p:cNvPr id="110" name="Freeform 47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23" y="1758"/>
                      <a:ext cx="830" cy="489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/>
                  </p:spPr>
                  <p:txBody>
                    <a:bodyPr wrap="none" anchor="ctr"/>
                    <a:lstStyle/>
                    <a:p>
                      <a:pPr algn="ctr">
                        <a:defRPr/>
                      </a:pPr>
                      <a:endParaRPr lang="de-DE" sz="4000" b="1">
                        <a:solidFill>
                          <a:srgbClr val="FFCC00"/>
                        </a:solidFill>
                        <a:latin typeface="+mn-lt"/>
                      </a:endParaRPr>
                    </a:p>
                  </p:txBody>
                </p:sp>
              </p:grpSp>
              <p:grpSp>
                <p:nvGrpSpPr>
                  <p:cNvPr id="47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263" y="1418"/>
                    <a:ext cx="2150" cy="343"/>
                    <a:chOff x="189" y="1446"/>
                    <a:chExt cx="2150" cy="343"/>
                  </a:xfrm>
                </p:grpSpPr>
                <p:sp>
                  <p:nvSpPr>
                    <p:cNvPr id="107" name="Freeform 49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934" y="1466"/>
                      <a:ext cx="1404" cy="219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/>
                  </p:spPr>
                  <p:txBody>
                    <a:bodyPr wrap="none" anchor="ctr"/>
                    <a:lstStyle/>
                    <a:p>
                      <a:pPr algn="ctr">
                        <a:defRPr/>
                      </a:pPr>
                      <a:endParaRPr lang="de-DE" sz="4000" b="1">
                        <a:solidFill>
                          <a:srgbClr val="FFCC00"/>
                        </a:solidFill>
                        <a:latin typeface="+mn-lt"/>
                      </a:endParaRPr>
                    </a:p>
                  </p:txBody>
                </p:sp>
                <p:sp>
                  <p:nvSpPr>
                    <p:cNvPr id="108" name="Freeform 50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189" y="1445"/>
                      <a:ext cx="754" cy="344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/>
                  </p:spPr>
                  <p:txBody>
                    <a:bodyPr wrap="none" anchor="ctr"/>
                    <a:lstStyle/>
                    <a:p>
                      <a:pPr algn="ctr">
                        <a:defRPr/>
                      </a:pPr>
                      <a:endParaRPr lang="de-DE" sz="4000" b="1">
                        <a:solidFill>
                          <a:srgbClr val="FFCC00"/>
                        </a:solidFill>
                        <a:latin typeface="+mn-lt"/>
                      </a:endParaRPr>
                    </a:p>
                  </p:txBody>
                </p:sp>
              </p:grpSp>
              <p:grpSp>
                <p:nvGrpSpPr>
                  <p:cNvPr id="48" name="Group 51"/>
                  <p:cNvGrpSpPr>
                    <a:grpSpLocks/>
                  </p:cNvGrpSpPr>
                  <p:nvPr/>
                </p:nvGrpSpPr>
                <p:grpSpPr bwMode="auto">
                  <a:xfrm>
                    <a:off x="579" y="1066"/>
                    <a:ext cx="1879" cy="427"/>
                    <a:chOff x="505" y="1094"/>
                    <a:chExt cx="1879" cy="427"/>
                  </a:xfrm>
                </p:grpSpPr>
                <p:sp>
                  <p:nvSpPr>
                    <p:cNvPr id="105" name="Freeform 52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1152" y="1306"/>
                      <a:ext cx="1232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/>
                  </p:spPr>
                  <p:txBody>
                    <a:bodyPr wrap="none" anchor="ctr"/>
                    <a:lstStyle/>
                    <a:p>
                      <a:pPr algn="ctr">
                        <a:defRPr/>
                      </a:pPr>
                      <a:endParaRPr lang="de-DE" sz="4000" b="1">
                        <a:solidFill>
                          <a:srgbClr val="FFCC00"/>
                        </a:solidFill>
                        <a:latin typeface="+mn-lt"/>
                      </a:endParaRPr>
                    </a:p>
                  </p:txBody>
                </p:sp>
                <p:sp>
                  <p:nvSpPr>
                    <p:cNvPr id="106" name="Freeform 53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505" y="1094"/>
                      <a:ext cx="662" cy="339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/>
                  </p:spPr>
                  <p:txBody>
                    <a:bodyPr wrap="none" anchor="ctr"/>
                    <a:lstStyle/>
                    <a:p>
                      <a:pPr algn="ctr">
                        <a:defRPr/>
                      </a:pPr>
                      <a:endParaRPr lang="de-DE" sz="4000" b="1">
                        <a:solidFill>
                          <a:srgbClr val="FFCC00"/>
                        </a:solidFill>
                        <a:latin typeface="+mn-lt"/>
                      </a:endParaRPr>
                    </a:p>
                  </p:txBody>
                </p:sp>
              </p:grpSp>
              <p:grpSp>
                <p:nvGrpSpPr>
                  <p:cNvPr id="49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690" y="871"/>
                    <a:ext cx="1850" cy="554"/>
                    <a:chOff x="616" y="899"/>
                    <a:chExt cx="1850" cy="554"/>
                  </a:xfrm>
                </p:grpSpPr>
                <p:sp>
                  <p:nvSpPr>
                    <p:cNvPr id="103" name="Freeform 55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1233" y="1238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/>
                  </p:spPr>
                  <p:txBody>
                    <a:bodyPr wrap="none" anchor="ctr"/>
                    <a:lstStyle/>
                    <a:p>
                      <a:pPr algn="ctr">
                        <a:defRPr/>
                      </a:pPr>
                      <a:endParaRPr lang="de-DE" sz="4000" b="1">
                        <a:solidFill>
                          <a:srgbClr val="FFCC00"/>
                        </a:solidFill>
                        <a:latin typeface="+mn-lt"/>
                      </a:endParaRPr>
                    </a:p>
                  </p:txBody>
                </p:sp>
                <p:sp>
                  <p:nvSpPr>
                    <p:cNvPr id="104" name="Freeform 56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616" y="900"/>
                      <a:ext cx="662" cy="337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/>
                  </p:spPr>
                  <p:txBody>
                    <a:bodyPr wrap="none" anchor="ctr"/>
                    <a:lstStyle/>
                    <a:p>
                      <a:pPr algn="ctr">
                        <a:defRPr/>
                      </a:pPr>
                      <a:endParaRPr lang="de-DE" sz="4000" b="1">
                        <a:solidFill>
                          <a:srgbClr val="FFCC00"/>
                        </a:solidFill>
                        <a:latin typeface="+mn-lt"/>
                      </a:endParaRPr>
                    </a:p>
                  </p:txBody>
                </p:sp>
              </p:grpSp>
              <p:grpSp>
                <p:nvGrpSpPr>
                  <p:cNvPr id="50" name="Group 57"/>
                  <p:cNvGrpSpPr>
                    <a:grpSpLocks/>
                  </p:cNvGrpSpPr>
                  <p:nvPr/>
                </p:nvGrpSpPr>
                <p:grpSpPr bwMode="auto">
                  <a:xfrm>
                    <a:off x="911" y="589"/>
                    <a:ext cx="1767" cy="743"/>
                    <a:chOff x="911" y="589"/>
                    <a:chExt cx="1767" cy="743"/>
                  </a:xfrm>
                </p:grpSpPr>
                <p:sp>
                  <p:nvSpPr>
                    <p:cNvPr id="101" name="Freeform 58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1446" y="1117"/>
                      <a:ext cx="1232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/>
                  </p:spPr>
                  <p:txBody>
                    <a:bodyPr wrap="none" anchor="ctr"/>
                    <a:lstStyle/>
                    <a:p>
                      <a:pPr algn="ctr">
                        <a:defRPr/>
                      </a:pPr>
                      <a:endParaRPr lang="de-DE" sz="4000" b="1">
                        <a:solidFill>
                          <a:srgbClr val="FFCC00"/>
                        </a:solidFill>
                        <a:latin typeface="+mn-lt"/>
                      </a:endParaRPr>
                    </a:p>
                  </p:txBody>
                </p:sp>
                <p:sp>
                  <p:nvSpPr>
                    <p:cNvPr id="102" name="Freeform 59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911" y="590"/>
                      <a:ext cx="662" cy="337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/>
                  </p:spPr>
                  <p:txBody>
                    <a:bodyPr wrap="none" anchor="ctr"/>
                    <a:lstStyle/>
                    <a:p>
                      <a:pPr algn="ctr">
                        <a:defRPr/>
                      </a:pPr>
                      <a:endParaRPr lang="de-DE" sz="4000" b="1">
                        <a:solidFill>
                          <a:srgbClr val="FFCC00"/>
                        </a:solidFill>
                        <a:latin typeface="+mn-lt"/>
                      </a:endParaRPr>
                    </a:p>
                  </p:txBody>
                </p:sp>
              </p:grpSp>
              <p:grpSp>
                <p:nvGrpSpPr>
                  <p:cNvPr id="51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1120" y="300"/>
                    <a:ext cx="1693" cy="892"/>
                    <a:chOff x="1120" y="300"/>
                    <a:chExt cx="1693" cy="892"/>
                  </a:xfrm>
                </p:grpSpPr>
                <p:sp>
                  <p:nvSpPr>
                    <p:cNvPr id="99" name="Freeform 61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562" y="977"/>
                      <a:ext cx="1251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/>
                  </p:spPr>
                  <p:txBody>
                    <a:bodyPr wrap="none" anchor="ctr"/>
                    <a:lstStyle/>
                    <a:p>
                      <a:pPr algn="ctr">
                        <a:defRPr/>
                      </a:pPr>
                      <a:endParaRPr lang="de-DE" sz="4000" b="1">
                        <a:solidFill>
                          <a:srgbClr val="FFCC00"/>
                        </a:solidFill>
                        <a:latin typeface="+mn-lt"/>
                      </a:endParaRPr>
                    </a:p>
                  </p:txBody>
                </p:sp>
                <p:sp>
                  <p:nvSpPr>
                    <p:cNvPr id="100" name="Freeform 62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120" y="300"/>
                      <a:ext cx="672" cy="339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/>
                  </p:spPr>
                  <p:txBody>
                    <a:bodyPr wrap="none" anchor="ctr"/>
                    <a:lstStyle/>
                    <a:p>
                      <a:pPr algn="ctr">
                        <a:defRPr/>
                      </a:pPr>
                      <a:endParaRPr lang="de-DE" sz="4000" b="1">
                        <a:solidFill>
                          <a:srgbClr val="FFCC00"/>
                        </a:solidFill>
                        <a:latin typeface="+mn-lt"/>
                      </a:endParaRPr>
                    </a:p>
                  </p:txBody>
                </p:sp>
              </p:grpSp>
              <p:grpSp>
                <p:nvGrpSpPr>
                  <p:cNvPr id="52" name="Group 63"/>
                  <p:cNvGrpSpPr>
                    <a:grpSpLocks/>
                  </p:cNvGrpSpPr>
                  <p:nvPr/>
                </p:nvGrpSpPr>
                <p:grpSpPr bwMode="auto">
                  <a:xfrm>
                    <a:off x="1707" y="76"/>
                    <a:ext cx="778" cy="1512"/>
                    <a:chOff x="1633" y="104"/>
                    <a:chExt cx="778" cy="1512"/>
                  </a:xfrm>
                </p:grpSpPr>
                <p:sp>
                  <p:nvSpPr>
                    <p:cNvPr id="97" name="Freeform 64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753" y="959"/>
                      <a:ext cx="1101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/>
                  </p:spPr>
                  <p:txBody>
                    <a:bodyPr wrap="none" anchor="ctr"/>
                    <a:lstStyle/>
                    <a:p>
                      <a:pPr algn="ctr">
                        <a:defRPr/>
                      </a:pPr>
                      <a:endParaRPr lang="de-DE" sz="4000" b="1">
                        <a:solidFill>
                          <a:srgbClr val="FFCC00"/>
                        </a:solidFill>
                        <a:latin typeface="+mn-lt"/>
                      </a:endParaRPr>
                    </a:p>
                  </p:txBody>
                </p:sp>
                <p:sp>
                  <p:nvSpPr>
                    <p:cNvPr id="98" name="Freeform 65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506" y="231"/>
                      <a:ext cx="591" cy="337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/>
                  </p:spPr>
                  <p:txBody>
                    <a:bodyPr wrap="none" anchor="ctr"/>
                    <a:lstStyle/>
                    <a:p>
                      <a:pPr algn="ctr">
                        <a:defRPr/>
                      </a:pPr>
                      <a:endParaRPr lang="de-DE" sz="4000" b="1">
                        <a:solidFill>
                          <a:srgbClr val="FFCC00"/>
                        </a:solidFill>
                        <a:latin typeface="+mn-lt"/>
                      </a:endParaRPr>
                    </a:p>
                  </p:txBody>
                </p:sp>
              </p:grpSp>
              <p:grpSp>
                <p:nvGrpSpPr>
                  <p:cNvPr id="53" name="Group 66"/>
                  <p:cNvGrpSpPr>
                    <a:grpSpLocks/>
                  </p:cNvGrpSpPr>
                  <p:nvPr/>
                </p:nvGrpSpPr>
                <p:grpSpPr bwMode="auto">
                  <a:xfrm>
                    <a:off x="2009" y="0"/>
                    <a:ext cx="634" cy="1534"/>
                    <a:chOff x="1935" y="28"/>
                    <a:chExt cx="634" cy="1534"/>
                  </a:xfrm>
                </p:grpSpPr>
                <p:sp>
                  <p:nvSpPr>
                    <p:cNvPr id="95" name="Freeform 67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931" y="925"/>
                      <a:ext cx="1061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/>
                  </p:spPr>
                  <p:txBody>
                    <a:bodyPr wrap="none" anchor="ctr"/>
                    <a:lstStyle/>
                    <a:p>
                      <a:pPr algn="ctr">
                        <a:defRPr/>
                      </a:pPr>
                      <a:endParaRPr lang="de-DE" sz="4000" b="1">
                        <a:solidFill>
                          <a:srgbClr val="FFCC00"/>
                        </a:solidFill>
                        <a:latin typeface="+mn-lt"/>
                      </a:endParaRPr>
                    </a:p>
                  </p:txBody>
                </p:sp>
                <p:sp>
                  <p:nvSpPr>
                    <p:cNvPr id="96" name="Freeform 68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819" y="145"/>
                      <a:ext cx="570" cy="337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/>
                  </p:spPr>
                  <p:txBody>
                    <a:bodyPr wrap="none" anchor="ctr"/>
                    <a:lstStyle/>
                    <a:p>
                      <a:pPr algn="ctr">
                        <a:defRPr/>
                      </a:pPr>
                      <a:endParaRPr lang="de-DE" sz="4000" b="1">
                        <a:solidFill>
                          <a:srgbClr val="FFCC00"/>
                        </a:solidFill>
                        <a:latin typeface="+mn-lt"/>
                      </a:endParaRPr>
                    </a:p>
                  </p:txBody>
                </p:sp>
              </p:grpSp>
              <p:grpSp>
                <p:nvGrpSpPr>
                  <p:cNvPr id="54" name="Group 69"/>
                  <p:cNvGrpSpPr>
                    <a:grpSpLocks/>
                  </p:cNvGrpSpPr>
                  <p:nvPr/>
                </p:nvGrpSpPr>
                <p:grpSpPr bwMode="auto">
                  <a:xfrm>
                    <a:off x="2896" y="644"/>
                    <a:ext cx="1845" cy="566"/>
                    <a:chOff x="2822" y="672"/>
                    <a:chExt cx="1845" cy="566"/>
                  </a:xfrm>
                </p:grpSpPr>
                <p:sp>
                  <p:nvSpPr>
                    <p:cNvPr id="93" name="Freeform 70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2823" y="1023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/>
                  </p:spPr>
                  <p:txBody>
                    <a:bodyPr wrap="none" anchor="ctr"/>
                    <a:lstStyle/>
                    <a:p>
                      <a:pPr algn="ctr">
                        <a:defRPr/>
                      </a:pPr>
                      <a:endParaRPr lang="de-DE" sz="4000" b="1">
                        <a:solidFill>
                          <a:srgbClr val="FFCC00"/>
                        </a:solidFill>
                        <a:latin typeface="+mn-lt"/>
                      </a:endParaRPr>
                    </a:p>
                  </p:txBody>
                </p:sp>
                <p:sp>
                  <p:nvSpPr>
                    <p:cNvPr id="94" name="Freeform 71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4006" y="672"/>
                      <a:ext cx="662" cy="339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/>
                  </p:spPr>
                  <p:txBody>
                    <a:bodyPr wrap="none" anchor="ctr"/>
                    <a:lstStyle/>
                    <a:p>
                      <a:pPr algn="ctr">
                        <a:defRPr/>
                      </a:pPr>
                      <a:endParaRPr lang="de-DE" sz="4000" b="1">
                        <a:solidFill>
                          <a:srgbClr val="FFCC00"/>
                        </a:solidFill>
                        <a:latin typeface="+mn-lt"/>
                      </a:endParaRPr>
                    </a:p>
                  </p:txBody>
                </p:sp>
              </p:grpSp>
              <p:grpSp>
                <p:nvGrpSpPr>
                  <p:cNvPr id="55" name="Group 72"/>
                  <p:cNvGrpSpPr>
                    <a:grpSpLocks/>
                  </p:cNvGrpSpPr>
                  <p:nvPr/>
                </p:nvGrpSpPr>
                <p:grpSpPr bwMode="auto">
                  <a:xfrm>
                    <a:off x="2757" y="417"/>
                    <a:ext cx="1781" cy="717"/>
                    <a:chOff x="2683" y="445"/>
                    <a:chExt cx="1781" cy="717"/>
                  </a:xfrm>
                </p:grpSpPr>
                <p:sp>
                  <p:nvSpPr>
                    <p:cNvPr id="91" name="Freeform 73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2683" y="947"/>
                      <a:ext cx="1232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/>
                  </p:spPr>
                  <p:txBody>
                    <a:bodyPr wrap="none" anchor="ctr"/>
                    <a:lstStyle/>
                    <a:p>
                      <a:pPr algn="ctr">
                        <a:defRPr/>
                      </a:pPr>
                      <a:endParaRPr lang="de-DE" sz="4000" b="1">
                        <a:solidFill>
                          <a:srgbClr val="FFCC00"/>
                        </a:solidFill>
                        <a:latin typeface="+mn-lt"/>
                      </a:endParaRPr>
                    </a:p>
                  </p:txBody>
                </p:sp>
                <p:sp>
                  <p:nvSpPr>
                    <p:cNvPr id="92" name="Freeform 74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3802" y="445"/>
                      <a:ext cx="662" cy="339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/>
                  </p:spPr>
                  <p:txBody>
                    <a:bodyPr wrap="none" anchor="ctr"/>
                    <a:lstStyle/>
                    <a:p>
                      <a:pPr algn="ctr">
                        <a:defRPr/>
                      </a:pPr>
                      <a:endParaRPr lang="de-DE" sz="4000" b="1">
                        <a:solidFill>
                          <a:srgbClr val="FFCC00"/>
                        </a:solidFill>
                        <a:latin typeface="+mn-lt"/>
                      </a:endParaRPr>
                    </a:p>
                  </p:txBody>
                </p:sp>
              </p:grpSp>
              <p:sp>
                <p:nvSpPr>
                  <p:cNvPr id="56" name="Freeform 75"/>
                  <p:cNvSpPr>
                    <a:spLocks/>
                  </p:cNvSpPr>
                  <p:nvPr/>
                </p:nvSpPr>
                <p:spPr bwMode="hidden">
                  <a:xfrm rot="4578755" flipH="1">
                    <a:off x="2176" y="949"/>
                    <a:ext cx="1026" cy="14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algn="ctr">
                      <a:defRPr/>
                    </a:pPr>
                    <a:endParaRPr lang="de-DE" sz="4000" b="1">
                      <a:solidFill>
                        <a:srgbClr val="FFCC00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57" name="Freeform 76"/>
                  <p:cNvSpPr>
                    <a:spLocks/>
                  </p:cNvSpPr>
                  <p:nvPr/>
                </p:nvSpPr>
                <p:spPr bwMode="hidden">
                  <a:xfrm rot="4578755" flipH="1">
                    <a:off x="2198" y="196"/>
                    <a:ext cx="552" cy="22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algn="ctr">
                      <a:defRPr/>
                    </a:pPr>
                    <a:endParaRPr lang="de-DE" sz="4000" b="1">
                      <a:solidFill>
                        <a:srgbClr val="FFCC00"/>
                      </a:solidFill>
                      <a:latin typeface="+mn-lt"/>
                    </a:endParaRPr>
                  </a:p>
                </p:txBody>
              </p:sp>
              <p:grpSp>
                <p:nvGrpSpPr>
                  <p:cNvPr id="58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2874" y="13"/>
                    <a:ext cx="640" cy="1520"/>
                    <a:chOff x="2800" y="41"/>
                    <a:chExt cx="640" cy="1520"/>
                  </a:xfrm>
                </p:grpSpPr>
                <p:sp>
                  <p:nvSpPr>
                    <p:cNvPr id="89" name="Freeform 78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2360" y="938"/>
                      <a:ext cx="1062" cy="184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/>
                  </p:spPr>
                  <p:txBody>
                    <a:bodyPr wrap="none" anchor="ctr"/>
                    <a:lstStyle/>
                    <a:p>
                      <a:pPr algn="ctr">
                        <a:defRPr/>
                      </a:pPr>
                      <a:endParaRPr lang="de-DE" sz="4000" b="1">
                        <a:solidFill>
                          <a:srgbClr val="FFCC00"/>
                        </a:solidFill>
                        <a:latin typeface="+mn-lt"/>
                      </a:endParaRPr>
                    </a:p>
                  </p:txBody>
                </p:sp>
                <p:sp>
                  <p:nvSpPr>
                    <p:cNvPr id="90" name="Freeform 79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3010" y="181"/>
                      <a:ext cx="570" cy="290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/>
                  </p:spPr>
                  <p:txBody>
                    <a:bodyPr wrap="none" anchor="ctr"/>
                    <a:lstStyle/>
                    <a:p>
                      <a:pPr algn="ctr">
                        <a:defRPr/>
                      </a:pPr>
                      <a:endParaRPr lang="de-DE" sz="4000" b="1">
                        <a:solidFill>
                          <a:srgbClr val="FFCC00"/>
                        </a:solidFill>
                        <a:latin typeface="+mn-lt"/>
                      </a:endParaRPr>
                    </a:p>
                  </p:txBody>
                </p:sp>
              </p:grpSp>
              <p:grpSp>
                <p:nvGrpSpPr>
                  <p:cNvPr id="59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3008" y="135"/>
                    <a:ext cx="1017" cy="1464"/>
                    <a:chOff x="2934" y="163"/>
                    <a:chExt cx="1017" cy="1464"/>
                  </a:xfrm>
                </p:grpSpPr>
                <p:sp>
                  <p:nvSpPr>
                    <p:cNvPr id="87" name="Freeform 81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2492" y="914"/>
                      <a:ext cx="1155" cy="270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/>
                  </p:spPr>
                  <p:txBody>
                    <a:bodyPr wrap="none" anchor="ctr"/>
                    <a:lstStyle/>
                    <a:p>
                      <a:pPr algn="ctr">
                        <a:defRPr/>
                      </a:pPr>
                      <a:endParaRPr lang="de-DE" sz="4000" b="1">
                        <a:solidFill>
                          <a:srgbClr val="FFCC00"/>
                        </a:solidFill>
                        <a:latin typeface="+mn-lt"/>
                      </a:endParaRPr>
                    </a:p>
                  </p:txBody>
                </p:sp>
                <p:sp>
                  <p:nvSpPr>
                    <p:cNvPr id="88" name="Freeform 82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3429" y="262"/>
                      <a:ext cx="621" cy="424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/>
                  </p:spPr>
                  <p:txBody>
                    <a:bodyPr wrap="none" anchor="ctr"/>
                    <a:lstStyle/>
                    <a:p>
                      <a:pPr algn="ctr">
                        <a:defRPr/>
                      </a:pPr>
                      <a:endParaRPr lang="de-DE" sz="4000" b="1">
                        <a:solidFill>
                          <a:srgbClr val="FFCC00"/>
                        </a:solidFill>
                        <a:latin typeface="+mn-lt"/>
                      </a:endParaRPr>
                    </a:p>
                  </p:txBody>
                </p:sp>
              </p:grpSp>
              <p:grpSp>
                <p:nvGrpSpPr>
                  <p:cNvPr id="60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2804" y="4"/>
                    <a:ext cx="243" cy="1448"/>
                    <a:chOff x="2730" y="32"/>
                    <a:chExt cx="243" cy="1448"/>
                  </a:xfrm>
                </p:grpSpPr>
                <p:sp>
                  <p:nvSpPr>
                    <p:cNvPr id="85" name="Freeform 84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296" y="960"/>
                      <a:ext cx="954" cy="86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/>
                  </p:spPr>
                  <p:txBody>
                    <a:bodyPr wrap="none" anchor="ctr"/>
                    <a:lstStyle/>
                    <a:p>
                      <a:pPr algn="ctr">
                        <a:defRPr/>
                      </a:pPr>
                      <a:endParaRPr lang="de-DE" sz="4000" b="1">
                        <a:solidFill>
                          <a:srgbClr val="FFCC00"/>
                        </a:solidFill>
                        <a:latin typeface="+mn-lt"/>
                      </a:endParaRPr>
                    </a:p>
                  </p:txBody>
                </p:sp>
                <p:sp>
                  <p:nvSpPr>
                    <p:cNvPr id="86" name="Freeform 85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649" y="220"/>
                      <a:ext cx="512" cy="135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/>
                  </p:spPr>
                  <p:txBody>
                    <a:bodyPr wrap="none" anchor="ctr"/>
                    <a:lstStyle/>
                    <a:p>
                      <a:pPr algn="ctr">
                        <a:defRPr/>
                      </a:pPr>
                      <a:endParaRPr lang="de-DE" sz="4000" b="1">
                        <a:solidFill>
                          <a:srgbClr val="FFCC00"/>
                        </a:solidFill>
                        <a:latin typeface="+mn-lt"/>
                      </a:endParaRPr>
                    </a:p>
                  </p:txBody>
                </p:sp>
              </p:grpSp>
              <p:grpSp>
                <p:nvGrpSpPr>
                  <p:cNvPr id="61" name="Group 86"/>
                  <p:cNvGrpSpPr>
                    <a:grpSpLocks/>
                  </p:cNvGrpSpPr>
                  <p:nvPr/>
                </p:nvGrpSpPr>
                <p:grpSpPr bwMode="auto">
                  <a:xfrm>
                    <a:off x="1017" y="1741"/>
                    <a:ext cx="1085" cy="2450"/>
                    <a:chOff x="943" y="1769"/>
                    <a:chExt cx="1085" cy="2450"/>
                  </a:xfrm>
                </p:grpSpPr>
                <p:sp>
                  <p:nvSpPr>
                    <p:cNvPr id="83" name="Freeform 87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1011" y="2475"/>
                      <a:ext cx="1724" cy="312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/>
                  </p:spPr>
                  <p:txBody>
                    <a:bodyPr wrap="none" anchor="ctr"/>
                    <a:lstStyle/>
                    <a:p>
                      <a:pPr algn="ctr">
                        <a:defRPr/>
                      </a:pPr>
                      <a:endParaRPr lang="de-DE" sz="4000" b="1">
                        <a:solidFill>
                          <a:srgbClr val="FFCC00"/>
                        </a:solidFill>
                        <a:latin typeface="+mn-lt"/>
                      </a:endParaRPr>
                    </a:p>
                  </p:txBody>
                </p:sp>
                <p:sp>
                  <p:nvSpPr>
                    <p:cNvPr id="84" name="Freeform 88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726" y="3511"/>
                      <a:ext cx="924" cy="490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/>
                  </p:spPr>
                  <p:txBody>
                    <a:bodyPr wrap="none" anchor="ctr"/>
                    <a:lstStyle/>
                    <a:p>
                      <a:pPr algn="ctr">
                        <a:defRPr/>
                      </a:pPr>
                      <a:endParaRPr lang="de-DE" sz="4000" b="1">
                        <a:solidFill>
                          <a:srgbClr val="FFCC00"/>
                        </a:solidFill>
                        <a:latin typeface="+mn-lt"/>
                      </a:endParaRPr>
                    </a:p>
                  </p:txBody>
                </p:sp>
              </p:grpSp>
              <p:grpSp>
                <p:nvGrpSpPr>
                  <p:cNvPr id="62" name="Group 89"/>
                  <p:cNvGrpSpPr>
                    <a:grpSpLocks/>
                  </p:cNvGrpSpPr>
                  <p:nvPr/>
                </p:nvGrpSpPr>
                <p:grpSpPr bwMode="auto">
                  <a:xfrm>
                    <a:off x="1529" y="1908"/>
                    <a:ext cx="766" cy="2373"/>
                    <a:chOff x="1455" y="1936"/>
                    <a:chExt cx="766" cy="2373"/>
                  </a:xfrm>
                </p:grpSpPr>
                <p:sp>
                  <p:nvSpPr>
                    <p:cNvPr id="81" name="Freeform 90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68" y="2578"/>
                      <a:ext cx="1595" cy="312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/>
                  </p:spPr>
                  <p:txBody>
                    <a:bodyPr wrap="none" anchor="ctr"/>
                    <a:lstStyle/>
                    <a:p>
                      <a:pPr algn="ctr">
                        <a:defRPr/>
                      </a:pPr>
                      <a:endParaRPr lang="de-DE" sz="4000" b="1">
                        <a:solidFill>
                          <a:srgbClr val="FFCC00"/>
                        </a:solidFill>
                        <a:latin typeface="+mn-lt"/>
                      </a:endParaRPr>
                    </a:p>
                  </p:txBody>
                </p:sp>
                <p:sp>
                  <p:nvSpPr>
                    <p:cNvPr id="82" name="Freeform 91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73" y="3635"/>
                      <a:ext cx="856" cy="490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/>
                  </p:spPr>
                  <p:txBody>
                    <a:bodyPr wrap="none" anchor="ctr"/>
                    <a:lstStyle/>
                    <a:p>
                      <a:pPr algn="ctr">
                        <a:defRPr/>
                      </a:pPr>
                      <a:endParaRPr lang="de-DE" sz="4000" b="1">
                        <a:solidFill>
                          <a:srgbClr val="FFCC00"/>
                        </a:solidFill>
                        <a:latin typeface="+mn-lt"/>
                      </a:endParaRPr>
                    </a:p>
                  </p:txBody>
                </p:sp>
              </p:grpSp>
              <p:grpSp>
                <p:nvGrpSpPr>
                  <p:cNvPr id="63" name="Group 92"/>
                  <p:cNvGrpSpPr>
                    <a:grpSpLocks/>
                  </p:cNvGrpSpPr>
                  <p:nvPr/>
                </p:nvGrpSpPr>
                <p:grpSpPr bwMode="auto">
                  <a:xfrm rot="88588">
                    <a:off x="2061" y="1962"/>
                    <a:ext cx="459" cy="2329"/>
                    <a:chOff x="1956" y="1990"/>
                    <a:chExt cx="492" cy="2604"/>
                  </a:xfrm>
                </p:grpSpPr>
                <p:sp>
                  <p:nvSpPr>
                    <p:cNvPr id="79" name="Freeform 93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440" y="2694"/>
                      <a:ext cx="1711" cy="301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/>
                  </p:spPr>
                  <p:txBody>
                    <a:bodyPr wrap="none" anchor="ctr"/>
                    <a:lstStyle/>
                    <a:p>
                      <a:pPr algn="ctr">
                        <a:defRPr/>
                      </a:pPr>
                      <a:endParaRPr lang="de-DE" sz="4000" b="1">
                        <a:solidFill>
                          <a:srgbClr val="FFCC00"/>
                        </a:solidFill>
                        <a:latin typeface="+mn-lt"/>
                      </a:endParaRPr>
                    </a:p>
                  </p:txBody>
                </p:sp>
                <p:sp>
                  <p:nvSpPr>
                    <p:cNvPr id="80" name="Freeform 94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732" y="3898"/>
                      <a:ext cx="918" cy="472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/>
                  </p:spPr>
                  <p:txBody>
                    <a:bodyPr wrap="none" anchor="ctr"/>
                    <a:lstStyle/>
                    <a:p>
                      <a:pPr algn="ctr">
                        <a:defRPr/>
                      </a:pPr>
                      <a:endParaRPr lang="de-DE" sz="4000" b="1">
                        <a:solidFill>
                          <a:srgbClr val="FFCC00"/>
                        </a:solidFill>
                        <a:latin typeface="+mn-lt"/>
                      </a:endParaRPr>
                    </a:p>
                  </p:txBody>
                </p:sp>
              </p:grpSp>
              <p:grpSp>
                <p:nvGrpSpPr>
                  <p:cNvPr id="64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3408" y="1689"/>
                    <a:ext cx="1125" cy="2426"/>
                    <a:chOff x="3334" y="1717"/>
                    <a:chExt cx="1125" cy="2426"/>
                  </a:xfrm>
                </p:grpSpPr>
                <p:sp>
                  <p:nvSpPr>
                    <p:cNvPr id="77" name="Freeform 96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2627" y="2423"/>
                      <a:ext cx="1724" cy="312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/>
                  </p:spPr>
                  <p:txBody>
                    <a:bodyPr wrap="none" anchor="ctr"/>
                    <a:lstStyle/>
                    <a:p>
                      <a:pPr algn="ctr">
                        <a:defRPr/>
                      </a:pPr>
                      <a:endParaRPr lang="de-DE" sz="4000" b="1">
                        <a:solidFill>
                          <a:srgbClr val="FFCC00"/>
                        </a:solidFill>
                        <a:latin typeface="+mn-lt"/>
                      </a:endParaRPr>
                    </a:p>
                  </p:txBody>
                </p:sp>
                <p:sp>
                  <p:nvSpPr>
                    <p:cNvPr id="78" name="Freeform 97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3751" y="3435"/>
                      <a:ext cx="924" cy="490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/>
                  </p:spPr>
                  <p:txBody>
                    <a:bodyPr wrap="none" anchor="ctr"/>
                    <a:lstStyle/>
                    <a:p>
                      <a:pPr algn="ctr">
                        <a:defRPr/>
                      </a:pPr>
                      <a:endParaRPr lang="de-DE" sz="4000" b="1">
                        <a:solidFill>
                          <a:srgbClr val="FFCC00"/>
                        </a:solidFill>
                        <a:latin typeface="+mn-lt"/>
                      </a:endParaRPr>
                    </a:p>
                  </p:txBody>
                </p:sp>
              </p:grpSp>
              <p:grpSp>
                <p:nvGrpSpPr>
                  <p:cNvPr id="65" name="Group 98"/>
                  <p:cNvGrpSpPr>
                    <a:grpSpLocks/>
                  </p:cNvGrpSpPr>
                  <p:nvPr/>
                </p:nvGrpSpPr>
                <p:grpSpPr bwMode="auto">
                  <a:xfrm>
                    <a:off x="3255" y="1838"/>
                    <a:ext cx="883" cy="2426"/>
                    <a:chOff x="3181" y="1866"/>
                    <a:chExt cx="883" cy="2426"/>
                  </a:xfrm>
                </p:grpSpPr>
                <p:sp>
                  <p:nvSpPr>
                    <p:cNvPr id="75" name="Freeform 99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2505" y="2542"/>
                      <a:ext cx="1649" cy="299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/>
                  </p:spPr>
                  <p:txBody>
                    <a:bodyPr wrap="none" anchor="ctr"/>
                    <a:lstStyle/>
                    <a:p>
                      <a:pPr algn="ctr">
                        <a:defRPr/>
                      </a:pPr>
                      <a:endParaRPr lang="de-DE" sz="4000" b="1">
                        <a:solidFill>
                          <a:srgbClr val="FFCC00"/>
                        </a:solidFill>
                        <a:latin typeface="+mn-lt"/>
                      </a:endParaRPr>
                    </a:p>
                  </p:txBody>
                </p:sp>
                <p:sp>
                  <p:nvSpPr>
                    <p:cNvPr id="76" name="Freeform 100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3387" y="3615"/>
                      <a:ext cx="884" cy="469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/>
                  </p:spPr>
                  <p:txBody>
                    <a:bodyPr wrap="none" anchor="ctr"/>
                    <a:lstStyle/>
                    <a:p>
                      <a:pPr algn="ctr">
                        <a:defRPr/>
                      </a:pPr>
                      <a:endParaRPr lang="de-DE" sz="4000" b="1">
                        <a:solidFill>
                          <a:srgbClr val="FFCC00"/>
                        </a:solidFill>
                        <a:latin typeface="+mn-lt"/>
                      </a:endParaRPr>
                    </a:p>
                  </p:txBody>
                </p:sp>
              </p:grpSp>
              <p:grpSp>
                <p:nvGrpSpPr>
                  <p:cNvPr id="66" name="Group 101"/>
                  <p:cNvGrpSpPr>
                    <a:grpSpLocks/>
                  </p:cNvGrpSpPr>
                  <p:nvPr/>
                </p:nvGrpSpPr>
                <p:grpSpPr bwMode="auto">
                  <a:xfrm>
                    <a:off x="3080" y="1955"/>
                    <a:ext cx="619" cy="2386"/>
                    <a:chOff x="3006" y="1983"/>
                    <a:chExt cx="619" cy="2386"/>
                  </a:xfrm>
                </p:grpSpPr>
                <p:sp>
                  <p:nvSpPr>
                    <p:cNvPr id="73" name="Freeform 102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2328" y="2661"/>
                      <a:ext cx="1600" cy="246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/>
                  </p:spPr>
                  <p:txBody>
                    <a:bodyPr wrap="none" anchor="ctr"/>
                    <a:lstStyle/>
                    <a:p>
                      <a:pPr algn="ctr">
                        <a:defRPr/>
                      </a:pPr>
                      <a:endParaRPr lang="de-DE" sz="4000" b="1">
                        <a:solidFill>
                          <a:srgbClr val="FFCC00"/>
                        </a:solidFill>
                        <a:latin typeface="+mn-lt"/>
                      </a:endParaRPr>
                    </a:p>
                  </p:txBody>
                </p:sp>
                <p:sp>
                  <p:nvSpPr>
                    <p:cNvPr id="74" name="Freeform 103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3002" y="3747"/>
                      <a:ext cx="859" cy="386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/>
                  </p:spPr>
                  <p:txBody>
                    <a:bodyPr wrap="none" anchor="ctr"/>
                    <a:lstStyle/>
                    <a:p>
                      <a:pPr algn="ctr">
                        <a:defRPr/>
                      </a:pPr>
                      <a:endParaRPr lang="de-DE" sz="4000" b="1">
                        <a:solidFill>
                          <a:srgbClr val="FFCC00"/>
                        </a:solidFill>
                        <a:latin typeface="+mn-lt"/>
                      </a:endParaRPr>
                    </a:p>
                  </p:txBody>
                </p:sp>
              </p:grpSp>
              <p:grpSp>
                <p:nvGrpSpPr>
                  <p:cNvPr id="67" name="Group 104"/>
                  <p:cNvGrpSpPr>
                    <a:grpSpLocks/>
                  </p:cNvGrpSpPr>
                  <p:nvPr/>
                </p:nvGrpSpPr>
                <p:grpSpPr bwMode="auto">
                  <a:xfrm>
                    <a:off x="2893" y="2073"/>
                    <a:ext cx="405" cy="2219"/>
                    <a:chOff x="2819" y="2101"/>
                    <a:chExt cx="405" cy="2219"/>
                  </a:xfrm>
                </p:grpSpPr>
                <p:sp>
                  <p:nvSpPr>
                    <p:cNvPr id="71" name="Freeform 105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206" y="2713"/>
                      <a:ext cx="1471" cy="246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/>
                  </p:spPr>
                  <p:txBody>
                    <a:bodyPr wrap="none" anchor="ctr"/>
                    <a:lstStyle/>
                    <a:p>
                      <a:pPr algn="ctr">
                        <a:defRPr/>
                      </a:pPr>
                      <a:endParaRPr lang="de-DE" sz="4000" b="1">
                        <a:solidFill>
                          <a:srgbClr val="FFCC00"/>
                        </a:solidFill>
                        <a:latin typeface="+mn-lt"/>
                      </a:endParaRPr>
                    </a:p>
                  </p:txBody>
                </p:sp>
                <p:sp>
                  <p:nvSpPr>
                    <p:cNvPr id="72" name="Freeform 106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636" y="3732"/>
                      <a:ext cx="790" cy="386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/>
                  </p:spPr>
                  <p:txBody>
                    <a:bodyPr wrap="none" anchor="ctr"/>
                    <a:lstStyle/>
                    <a:p>
                      <a:pPr algn="ctr">
                        <a:defRPr/>
                      </a:pPr>
                      <a:endParaRPr lang="de-DE" sz="4000" b="1">
                        <a:solidFill>
                          <a:srgbClr val="FFCC00"/>
                        </a:solidFill>
                        <a:latin typeface="+mn-lt"/>
                      </a:endParaRPr>
                    </a:p>
                  </p:txBody>
                </p:sp>
              </p:grpSp>
              <p:grpSp>
                <p:nvGrpSpPr>
                  <p:cNvPr id="68" name="Group 107"/>
                  <p:cNvGrpSpPr>
                    <a:grpSpLocks/>
                  </p:cNvGrpSpPr>
                  <p:nvPr/>
                </p:nvGrpSpPr>
                <p:grpSpPr bwMode="auto">
                  <a:xfrm>
                    <a:off x="2372" y="2107"/>
                    <a:ext cx="426" cy="2185"/>
                    <a:chOff x="2287" y="2135"/>
                    <a:chExt cx="426" cy="2185"/>
                  </a:xfrm>
                </p:grpSpPr>
                <p:sp>
                  <p:nvSpPr>
                    <p:cNvPr id="69" name="Freeform 108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1900" y="2760"/>
                      <a:ext cx="1437" cy="188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/>
                  </p:spPr>
                  <p:txBody>
                    <a:bodyPr wrap="none" anchor="ctr"/>
                    <a:lstStyle/>
                    <a:p>
                      <a:pPr algn="ctr">
                        <a:defRPr/>
                      </a:pPr>
                      <a:endParaRPr lang="de-DE" sz="4000" b="1">
                        <a:solidFill>
                          <a:srgbClr val="FFCC00"/>
                        </a:solidFill>
                        <a:latin typeface="+mn-lt"/>
                      </a:endParaRPr>
                    </a:p>
                  </p:txBody>
                </p:sp>
                <p:sp>
                  <p:nvSpPr>
                    <p:cNvPr id="70" name="Freeform 109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2049" y="3787"/>
                      <a:ext cx="771" cy="295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/>
                  </p:spPr>
                  <p:txBody>
                    <a:bodyPr wrap="none" anchor="ctr"/>
                    <a:lstStyle/>
                    <a:p>
                      <a:pPr algn="ctr">
                        <a:defRPr/>
                      </a:pPr>
                      <a:endParaRPr lang="de-DE" sz="4000" b="1">
                        <a:solidFill>
                          <a:srgbClr val="FFCC00"/>
                        </a:solidFill>
                        <a:latin typeface="+mn-lt"/>
                      </a:endParaRPr>
                    </a:p>
                  </p:txBody>
                </p:sp>
              </p:grpSp>
            </p:grpSp>
          </p:grpSp>
          <p:grpSp>
            <p:nvGrpSpPr>
              <p:cNvPr id="23" name="Group 110"/>
              <p:cNvGrpSpPr>
                <a:grpSpLocks/>
              </p:cNvGrpSpPr>
              <p:nvPr/>
            </p:nvGrpSpPr>
            <p:grpSpPr bwMode="auto">
              <a:xfrm>
                <a:off x="74" y="313"/>
                <a:ext cx="5459" cy="3667"/>
                <a:chOff x="74" y="313"/>
                <a:chExt cx="5459" cy="3667"/>
              </a:xfrm>
            </p:grpSpPr>
            <p:grpSp>
              <p:nvGrpSpPr>
                <p:cNvPr id="24" name="Group 111"/>
                <p:cNvGrpSpPr>
                  <a:grpSpLocks/>
                </p:cNvGrpSpPr>
                <p:nvPr/>
              </p:nvGrpSpPr>
              <p:grpSpPr bwMode="auto">
                <a:xfrm>
                  <a:off x="74" y="313"/>
                  <a:ext cx="5459" cy="3667"/>
                  <a:chOff x="74" y="313"/>
                  <a:chExt cx="5459" cy="3667"/>
                </a:xfrm>
              </p:grpSpPr>
              <p:sp>
                <p:nvSpPr>
                  <p:cNvPr id="26" name="Arc 112"/>
                  <p:cNvSpPr>
                    <a:spLocks/>
                  </p:cNvSpPr>
                  <p:nvPr/>
                </p:nvSpPr>
                <p:spPr bwMode="hidden">
                  <a:xfrm flipV="1">
                    <a:off x="2966" y="456"/>
                    <a:ext cx="2567" cy="2047"/>
                  </a:xfrm>
                  <a:custGeom>
                    <a:avLst/>
                    <a:gdLst>
                      <a:gd name="G0" fmla="+- 17826 0 0"/>
                      <a:gd name="G1" fmla="+- 0 0 0"/>
                      <a:gd name="G2" fmla="+- 21600 0 0"/>
                      <a:gd name="T0" fmla="*/ 36729 w 36729"/>
                      <a:gd name="T1" fmla="*/ 10451 h 21600"/>
                      <a:gd name="T2" fmla="*/ 0 w 36729"/>
                      <a:gd name="T3" fmla="*/ 12197 h 21600"/>
                      <a:gd name="T4" fmla="*/ 17826 w 36729"/>
                      <a:gd name="T5" fmla="*/ 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729" h="21600" fill="none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</a:path>
                      <a:path w="36729" h="21600" stroke="0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  <a:lnTo>
                          <a:pt x="17826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algn="ctr">
                      <a:defRPr/>
                    </a:pPr>
                    <a:endParaRPr lang="de-DE" sz="4000" b="1">
                      <a:solidFill>
                        <a:srgbClr val="FFCC00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27" name="Arc 113"/>
                  <p:cNvSpPr>
                    <a:spLocks/>
                  </p:cNvSpPr>
                  <p:nvPr/>
                </p:nvSpPr>
                <p:spPr bwMode="hidden">
                  <a:xfrm flipH="1">
                    <a:off x="387" y="1601"/>
                    <a:ext cx="2016" cy="2379"/>
                  </a:xfrm>
                  <a:custGeom>
                    <a:avLst/>
                    <a:gdLst>
                      <a:gd name="G0" fmla="+- 8873 0 0"/>
                      <a:gd name="G1" fmla="+- 21600 0 0"/>
                      <a:gd name="G2" fmla="+- 21600 0 0"/>
                      <a:gd name="T0" fmla="*/ 0 w 30473"/>
                      <a:gd name="T1" fmla="*/ 1907 h 22305"/>
                      <a:gd name="T2" fmla="*/ 30462 w 30473"/>
                      <a:gd name="T3" fmla="*/ 22305 h 22305"/>
                      <a:gd name="T4" fmla="*/ 8873 w 30473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0473" h="22305" fill="none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</a:path>
                      <a:path w="30473" h="22305" stroke="0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  <a:lnTo>
                          <a:pt x="8873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algn="ctr">
                      <a:defRPr/>
                    </a:pPr>
                    <a:endParaRPr lang="de-DE" sz="4000" b="1">
                      <a:solidFill>
                        <a:srgbClr val="FFCC00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28" name="Arc 114"/>
                  <p:cNvSpPr>
                    <a:spLocks/>
                  </p:cNvSpPr>
                  <p:nvPr/>
                </p:nvSpPr>
                <p:spPr bwMode="hidden">
                  <a:xfrm>
                    <a:off x="3029" y="1181"/>
                    <a:ext cx="1426" cy="2380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4812"/>
                      <a:gd name="T1" fmla="*/ 4512 h 22305"/>
                      <a:gd name="T2" fmla="*/ 34801 w 34812"/>
                      <a:gd name="T3" fmla="*/ 22305 h 22305"/>
                      <a:gd name="T4" fmla="*/ 13212 w 34812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4812" h="22305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</a:path>
                      <a:path w="34812" h="22305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algn="ctr">
                      <a:defRPr/>
                    </a:pPr>
                    <a:endParaRPr lang="de-DE" sz="4000" b="1">
                      <a:solidFill>
                        <a:srgbClr val="FFCC00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29" name="Arc 115"/>
                  <p:cNvSpPr>
                    <a:spLocks/>
                  </p:cNvSpPr>
                  <p:nvPr/>
                </p:nvSpPr>
                <p:spPr bwMode="hidden">
                  <a:xfrm flipH="1">
                    <a:off x="73" y="812"/>
                    <a:ext cx="2540" cy="2380"/>
                  </a:xfrm>
                  <a:custGeom>
                    <a:avLst/>
                    <a:gdLst>
                      <a:gd name="G0" fmla="+- 15230 0 0"/>
                      <a:gd name="G1" fmla="+- 21600 0 0"/>
                      <a:gd name="G2" fmla="+- 21600 0 0"/>
                      <a:gd name="T0" fmla="*/ 0 w 36830"/>
                      <a:gd name="T1" fmla="*/ 6283 h 22305"/>
                      <a:gd name="T2" fmla="*/ 36819 w 36830"/>
                      <a:gd name="T3" fmla="*/ 22305 h 22305"/>
                      <a:gd name="T4" fmla="*/ 15230 w 36830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830" h="22305" fill="none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</a:path>
                      <a:path w="36830" h="22305" stroke="0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  <a:lnTo>
                          <a:pt x="1523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algn="ctr">
                      <a:defRPr/>
                    </a:pPr>
                    <a:endParaRPr lang="de-DE" sz="4000" b="1">
                      <a:solidFill>
                        <a:srgbClr val="FFCC00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30" name="Arc 116"/>
                  <p:cNvSpPr>
                    <a:spLocks/>
                  </p:cNvSpPr>
                  <p:nvPr/>
                </p:nvSpPr>
                <p:spPr bwMode="hidden">
                  <a:xfrm flipH="1">
                    <a:off x="789" y="313"/>
                    <a:ext cx="1850" cy="2304"/>
                  </a:xfrm>
                  <a:custGeom>
                    <a:avLst/>
                    <a:gdLst>
                      <a:gd name="G0" fmla="+- 18231 0 0"/>
                      <a:gd name="G1" fmla="+- 21600 0 0"/>
                      <a:gd name="G2" fmla="+- 21600 0 0"/>
                      <a:gd name="T0" fmla="*/ 0 w 31881"/>
                      <a:gd name="T1" fmla="*/ 10016 h 21600"/>
                      <a:gd name="T2" fmla="*/ 31881 w 31881"/>
                      <a:gd name="T3" fmla="*/ 4860 h 21600"/>
                      <a:gd name="T4" fmla="*/ 18231 w 3188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881" h="21600" fill="none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</a:path>
                      <a:path w="31881" h="21600" stroke="0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  <a:lnTo>
                          <a:pt x="18231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algn="ctr">
                      <a:defRPr/>
                    </a:pPr>
                    <a:endParaRPr lang="de-DE" sz="4000" b="1">
                      <a:solidFill>
                        <a:srgbClr val="FFCC00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31" name="Arc 117"/>
                  <p:cNvSpPr>
                    <a:spLocks/>
                  </p:cNvSpPr>
                  <p:nvPr/>
                </p:nvSpPr>
                <p:spPr bwMode="hidden">
                  <a:xfrm>
                    <a:off x="2763" y="1281"/>
                    <a:ext cx="765" cy="2304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1146"/>
                      <a:gd name="T1" fmla="*/ 4512 h 21600"/>
                      <a:gd name="T2" fmla="*/ 31146 w 31146"/>
                      <a:gd name="T3" fmla="*/ 9561 h 21600"/>
                      <a:gd name="T4" fmla="*/ 13212 w 31146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146" h="21600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</a:path>
                      <a:path w="31146" h="21600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algn="ctr">
                      <a:defRPr/>
                    </a:pPr>
                    <a:endParaRPr lang="de-DE" sz="4000" b="1">
                      <a:solidFill>
                        <a:srgbClr val="FFCC00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32" name="Freeform 118"/>
                  <p:cNvSpPr>
                    <a:spLocks/>
                  </p:cNvSpPr>
                  <p:nvPr/>
                </p:nvSpPr>
                <p:spPr bwMode="hidden">
                  <a:xfrm flipH="1">
                    <a:off x="1800" y="438"/>
                    <a:ext cx="418" cy="1524"/>
                  </a:xfrm>
                  <a:custGeom>
                    <a:avLst/>
                    <a:gdLst>
                      <a:gd name="T0" fmla="*/ 0 w 776"/>
                      <a:gd name="T1" fmla="*/ 64 h 2368"/>
                      <a:gd name="T2" fmla="*/ 240 w 776"/>
                      <a:gd name="T3" fmla="*/ 16 h 2368"/>
                      <a:gd name="T4" fmla="*/ 96 w 776"/>
                      <a:gd name="T5" fmla="*/ 160 h 2368"/>
                      <a:gd name="T6" fmla="*/ 336 w 776"/>
                      <a:gd name="T7" fmla="*/ 160 h 2368"/>
                      <a:gd name="T8" fmla="*/ 192 w 776"/>
                      <a:gd name="T9" fmla="*/ 304 h 2368"/>
                      <a:gd name="T10" fmla="*/ 384 w 776"/>
                      <a:gd name="T11" fmla="*/ 352 h 2368"/>
                      <a:gd name="T12" fmla="*/ 288 w 776"/>
                      <a:gd name="T13" fmla="*/ 448 h 2368"/>
                      <a:gd name="T14" fmla="*/ 480 w 776"/>
                      <a:gd name="T15" fmla="*/ 496 h 2368"/>
                      <a:gd name="T16" fmla="*/ 384 w 776"/>
                      <a:gd name="T17" fmla="*/ 592 h 2368"/>
                      <a:gd name="T18" fmla="*/ 528 w 776"/>
                      <a:gd name="T19" fmla="*/ 640 h 2368"/>
                      <a:gd name="T20" fmla="*/ 480 w 776"/>
                      <a:gd name="T21" fmla="*/ 736 h 2368"/>
                      <a:gd name="T22" fmla="*/ 576 w 776"/>
                      <a:gd name="T23" fmla="*/ 832 h 2368"/>
                      <a:gd name="T24" fmla="*/ 576 w 776"/>
                      <a:gd name="T25" fmla="*/ 928 h 2368"/>
                      <a:gd name="T26" fmla="*/ 672 w 776"/>
                      <a:gd name="T27" fmla="*/ 1072 h 2368"/>
                      <a:gd name="T28" fmla="*/ 624 w 776"/>
                      <a:gd name="T29" fmla="*/ 1216 h 2368"/>
                      <a:gd name="T30" fmla="*/ 720 w 776"/>
                      <a:gd name="T31" fmla="*/ 1312 h 2368"/>
                      <a:gd name="T32" fmla="*/ 672 w 776"/>
                      <a:gd name="T33" fmla="*/ 1456 h 2368"/>
                      <a:gd name="T34" fmla="*/ 720 w 776"/>
                      <a:gd name="T35" fmla="*/ 1600 h 2368"/>
                      <a:gd name="T36" fmla="*/ 672 w 776"/>
                      <a:gd name="T37" fmla="*/ 1696 h 2368"/>
                      <a:gd name="T38" fmla="*/ 768 w 776"/>
                      <a:gd name="T39" fmla="*/ 1840 h 2368"/>
                      <a:gd name="T40" fmla="*/ 720 w 776"/>
                      <a:gd name="T41" fmla="*/ 1984 h 2368"/>
                      <a:gd name="T42" fmla="*/ 768 w 776"/>
                      <a:gd name="T43" fmla="*/ 2176 h 2368"/>
                      <a:gd name="T44" fmla="*/ 720 w 776"/>
                      <a:gd name="T45" fmla="*/ 2224 h 2368"/>
                      <a:gd name="T46" fmla="*/ 768 w 776"/>
                      <a:gd name="T47" fmla="*/ 2368 h 23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</a:cxnLst>
                    <a:rect l="0" t="0" r="r" b="b"/>
                    <a:pathLst>
                      <a:path w="776" h="2368">
                        <a:moveTo>
                          <a:pt x="0" y="64"/>
                        </a:moveTo>
                        <a:cubicBezTo>
                          <a:pt x="112" y="32"/>
                          <a:pt x="224" y="0"/>
                          <a:pt x="240" y="16"/>
                        </a:cubicBezTo>
                        <a:cubicBezTo>
                          <a:pt x="256" y="32"/>
                          <a:pt x="80" y="136"/>
                          <a:pt x="96" y="160"/>
                        </a:cubicBezTo>
                        <a:cubicBezTo>
                          <a:pt x="112" y="184"/>
                          <a:pt x="320" y="136"/>
                          <a:pt x="336" y="160"/>
                        </a:cubicBezTo>
                        <a:cubicBezTo>
                          <a:pt x="352" y="184"/>
                          <a:pt x="184" y="272"/>
                          <a:pt x="192" y="304"/>
                        </a:cubicBezTo>
                        <a:cubicBezTo>
                          <a:pt x="200" y="336"/>
                          <a:pt x="368" y="328"/>
                          <a:pt x="384" y="352"/>
                        </a:cubicBezTo>
                        <a:cubicBezTo>
                          <a:pt x="400" y="376"/>
                          <a:pt x="272" y="424"/>
                          <a:pt x="288" y="448"/>
                        </a:cubicBezTo>
                        <a:cubicBezTo>
                          <a:pt x="304" y="472"/>
                          <a:pt x="464" y="472"/>
                          <a:pt x="480" y="496"/>
                        </a:cubicBezTo>
                        <a:cubicBezTo>
                          <a:pt x="496" y="520"/>
                          <a:pt x="376" y="568"/>
                          <a:pt x="384" y="592"/>
                        </a:cubicBezTo>
                        <a:cubicBezTo>
                          <a:pt x="392" y="616"/>
                          <a:pt x="512" y="616"/>
                          <a:pt x="528" y="640"/>
                        </a:cubicBezTo>
                        <a:cubicBezTo>
                          <a:pt x="544" y="664"/>
                          <a:pt x="472" y="704"/>
                          <a:pt x="480" y="736"/>
                        </a:cubicBezTo>
                        <a:cubicBezTo>
                          <a:pt x="488" y="768"/>
                          <a:pt x="560" y="800"/>
                          <a:pt x="576" y="832"/>
                        </a:cubicBezTo>
                        <a:cubicBezTo>
                          <a:pt x="592" y="864"/>
                          <a:pt x="560" y="888"/>
                          <a:pt x="576" y="928"/>
                        </a:cubicBezTo>
                        <a:cubicBezTo>
                          <a:pt x="592" y="968"/>
                          <a:pt x="664" y="1024"/>
                          <a:pt x="672" y="1072"/>
                        </a:cubicBezTo>
                        <a:cubicBezTo>
                          <a:pt x="680" y="1120"/>
                          <a:pt x="616" y="1176"/>
                          <a:pt x="624" y="1216"/>
                        </a:cubicBezTo>
                        <a:cubicBezTo>
                          <a:pt x="632" y="1256"/>
                          <a:pt x="712" y="1272"/>
                          <a:pt x="720" y="1312"/>
                        </a:cubicBezTo>
                        <a:cubicBezTo>
                          <a:pt x="728" y="1352"/>
                          <a:pt x="672" y="1408"/>
                          <a:pt x="672" y="1456"/>
                        </a:cubicBezTo>
                        <a:cubicBezTo>
                          <a:pt x="672" y="1504"/>
                          <a:pt x="720" y="1560"/>
                          <a:pt x="720" y="1600"/>
                        </a:cubicBezTo>
                        <a:cubicBezTo>
                          <a:pt x="720" y="1640"/>
                          <a:pt x="664" y="1656"/>
                          <a:pt x="672" y="1696"/>
                        </a:cubicBezTo>
                        <a:cubicBezTo>
                          <a:pt x="680" y="1736"/>
                          <a:pt x="760" y="1792"/>
                          <a:pt x="768" y="1840"/>
                        </a:cubicBezTo>
                        <a:cubicBezTo>
                          <a:pt x="776" y="1888"/>
                          <a:pt x="720" y="1928"/>
                          <a:pt x="720" y="1984"/>
                        </a:cubicBezTo>
                        <a:cubicBezTo>
                          <a:pt x="720" y="2040"/>
                          <a:pt x="768" y="2136"/>
                          <a:pt x="768" y="2176"/>
                        </a:cubicBezTo>
                        <a:cubicBezTo>
                          <a:pt x="768" y="2216"/>
                          <a:pt x="720" y="2192"/>
                          <a:pt x="720" y="2224"/>
                        </a:cubicBezTo>
                        <a:cubicBezTo>
                          <a:pt x="720" y="2256"/>
                          <a:pt x="744" y="2312"/>
                          <a:pt x="768" y="236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algn="ctr">
                      <a:defRPr/>
                    </a:pPr>
                    <a:endParaRPr lang="de-DE" sz="4000" b="1">
                      <a:solidFill>
                        <a:srgbClr val="FFCC00"/>
                      </a:solidFill>
                      <a:latin typeface="+mn-lt"/>
                    </a:endParaRPr>
                  </a:p>
                </p:txBody>
              </p:sp>
            </p:grpSp>
            <p:sp>
              <p:nvSpPr>
                <p:cNvPr id="25" name="Freeform 119"/>
                <p:cNvSpPr>
                  <a:spLocks/>
                </p:cNvSpPr>
                <p:nvPr/>
              </p:nvSpPr>
              <p:spPr bwMode="hidden">
                <a:xfrm rot="20253369">
                  <a:off x="3280" y="1529"/>
                  <a:ext cx="442" cy="837"/>
                </a:xfrm>
                <a:custGeom>
                  <a:avLst/>
                  <a:gdLst>
                    <a:gd name="T0" fmla="*/ 0 w 776"/>
                    <a:gd name="T1" fmla="*/ 64 h 2368"/>
                    <a:gd name="T2" fmla="*/ 240 w 776"/>
                    <a:gd name="T3" fmla="*/ 16 h 2368"/>
                    <a:gd name="T4" fmla="*/ 96 w 776"/>
                    <a:gd name="T5" fmla="*/ 160 h 2368"/>
                    <a:gd name="T6" fmla="*/ 336 w 776"/>
                    <a:gd name="T7" fmla="*/ 160 h 2368"/>
                    <a:gd name="T8" fmla="*/ 192 w 776"/>
                    <a:gd name="T9" fmla="*/ 304 h 2368"/>
                    <a:gd name="T10" fmla="*/ 384 w 776"/>
                    <a:gd name="T11" fmla="*/ 352 h 2368"/>
                    <a:gd name="T12" fmla="*/ 288 w 776"/>
                    <a:gd name="T13" fmla="*/ 448 h 2368"/>
                    <a:gd name="T14" fmla="*/ 480 w 776"/>
                    <a:gd name="T15" fmla="*/ 496 h 2368"/>
                    <a:gd name="T16" fmla="*/ 384 w 776"/>
                    <a:gd name="T17" fmla="*/ 592 h 2368"/>
                    <a:gd name="T18" fmla="*/ 528 w 776"/>
                    <a:gd name="T19" fmla="*/ 640 h 2368"/>
                    <a:gd name="T20" fmla="*/ 480 w 776"/>
                    <a:gd name="T21" fmla="*/ 736 h 2368"/>
                    <a:gd name="T22" fmla="*/ 576 w 776"/>
                    <a:gd name="T23" fmla="*/ 832 h 2368"/>
                    <a:gd name="T24" fmla="*/ 576 w 776"/>
                    <a:gd name="T25" fmla="*/ 928 h 2368"/>
                    <a:gd name="T26" fmla="*/ 672 w 776"/>
                    <a:gd name="T27" fmla="*/ 1072 h 2368"/>
                    <a:gd name="T28" fmla="*/ 624 w 776"/>
                    <a:gd name="T29" fmla="*/ 1216 h 2368"/>
                    <a:gd name="T30" fmla="*/ 720 w 776"/>
                    <a:gd name="T31" fmla="*/ 1312 h 2368"/>
                    <a:gd name="T32" fmla="*/ 672 w 776"/>
                    <a:gd name="T33" fmla="*/ 1456 h 2368"/>
                    <a:gd name="T34" fmla="*/ 720 w 776"/>
                    <a:gd name="T35" fmla="*/ 1600 h 2368"/>
                    <a:gd name="T36" fmla="*/ 672 w 776"/>
                    <a:gd name="T37" fmla="*/ 1696 h 2368"/>
                    <a:gd name="T38" fmla="*/ 768 w 776"/>
                    <a:gd name="T39" fmla="*/ 1840 h 2368"/>
                    <a:gd name="T40" fmla="*/ 720 w 776"/>
                    <a:gd name="T41" fmla="*/ 1984 h 2368"/>
                    <a:gd name="T42" fmla="*/ 768 w 776"/>
                    <a:gd name="T43" fmla="*/ 2176 h 2368"/>
                    <a:gd name="T44" fmla="*/ 720 w 776"/>
                    <a:gd name="T45" fmla="*/ 2224 h 2368"/>
                    <a:gd name="T46" fmla="*/ 768 w 776"/>
                    <a:gd name="T47" fmla="*/ 2368 h 23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776" h="2368">
                      <a:moveTo>
                        <a:pt x="0" y="64"/>
                      </a:moveTo>
                      <a:cubicBezTo>
                        <a:pt x="112" y="32"/>
                        <a:pt x="224" y="0"/>
                        <a:pt x="240" y="16"/>
                      </a:cubicBezTo>
                      <a:cubicBezTo>
                        <a:pt x="256" y="32"/>
                        <a:pt x="80" y="136"/>
                        <a:pt x="96" y="160"/>
                      </a:cubicBezTo>
                      <a:cubicBezTo>
                        <a:pt x="112" y="184"/>
                        <a:pt x="320" y="136"/>
                        <a:pt x="336" y="160"/>
                      </a:cubicBezTo>
                      <a:cubicBezTo>
                        <a:pt x="352" y="184"/>
                        <a:pt x="184" y="272"/>
                        <a:pt x="192" y="304"/>
                      </a:cubicBezTo>
                      <a:cubicBezTo>
                        <a:pt x="200" y="336"/>
                        <a:pt x="368" y="328"/>
                        <a:pt x="384" y="352"/>
                      </a:cubicBezTo>
                      <a:cubicBezTo>
                        <a:pt x="400" y="376"/>
                        <a:pt x="272" y="424"/>
                        <a:pt x="288" y="448"/>
                      </a:cubicBezTo>
                      <a:cubicBezTo>
                        <a:pt x="304" y="472"/>
                        <a:pt x="464" y="472"/>
                        <a:pt x="480" y="496"/>
                      </a:cubicBezTo>
                      <a:cubicBezTo>
                        <a:pt x="496" y="520"/>
                        <a:pt x="376" y="568"/>
                        <a:pt x="384" y="592"/>
                      </a:cubicBezTo>
                      <a:cubicBezTo>
                        <a:pt x="392" y="616"/>
                        <a:pt x="512" y="616"/>
                        <a:pt x="528" y="640"/>
                      </a:cubicBezTo>
                      <a:cubicBezTo>
                        <a:pt x="544" y="664"/>
                        <a:pt x="472" y="704"/>
                        <a:pt x="480" y="736"/>
                      </a:cubicBezTo>
                      <a:cubicBezTo>
                        <a:pt x="488" y="768"/>
                        <a:pt x="560" y="800"/>
                        <a:pt x="576" y="832"/>
                      </a:cubicBezTo>
                      <a:cubicBezTo>
                        <a:pt x="592" y="864"/>
                        <a:pt x="560" y="888"/>
                        <a:pt x="576" y="928"/>
                      </a:cubicBezTo>
                      <a:cubicBezTo>
                        <a:pt x="592" y="968"/>
                        <a:pt x="664" y="1024"/>
                        <a:pt x="672" y="1072"/>
                      </a:cubicBezTo>
                      <a:cubicBezTo>
                        <a:pt x="680" y="1120"/>
                        <a:pt x="616" y="1176"/>
                        <a:pt x="624" y="1216"/>
                      </a:cubicBezTo>
                      <a:cubicBezTo>
                        <a:pt x="632" y="1256"/>
                        <a:pt x="712" y="1272"/>
                        <a:pt x="720" y="1312"/>
                      </a:cubicBezTo>
                      <a:cubicBezTo>
                        <a:pt x="728" y="1352"/>
                        <a:pt x="672" y="1408"/>
                        <a:pt x="672" y="1456"/>
                      </a:cubicBezTo>
                      <a:cubicBezTo>
                        <a:pt x="672" y="1504"/>
                        <a:pt x="720" y="1560"/>
                        <a:pt x="720" y="1600"/>
                      </a:cubicBezTo>
                      <a:cubicBezTo>
                        <a:pt x="720" y="1640"/>
                        <a:pt x="664" y="1656"/>
                        <a:pt x="672" y="1696"/>
                      </a:cubicBezTo>
                      <a:cubicBezTo>
                        <a:pt x="680" y="1736"/>
                        <a:pt x="760" y="1792"/>
                        <a:pt x="768" y="1840"/>
                      </a:cubicBezTo>
                      <a:cubicBezTo>
                        <a:pt x="776" y="1888"/>
                        <a:pt x="720" y="1928"/>
                        <a:pt x="720" y="1984"/>
                      </a:cubicBezTo>
                      <a:cubicBezTo>
                        <a:pt x="720" y="2040"/>
                        <a:pt x="768" y="2136"/>
                        <a:pt x="768" y="2176"/>
                      </a:cubicBezTo>
                      <a:cubicBezTo>
                        <a:pt x="768" y="2216"/>
                        <a:pt x="720" y="2192"/>
                        <a:pt x="720" y="2224"/>
                      </a:cubicBezTo>
                      <a:cubicBezTo>
                        <a:pt x="720" y="2256"/>
                        <a:pt x="744" y="2312"/>
                        <a:pt x="768" y="2368"/>
                      </a:cubicBezTo>
                    </a:path>
                  </a:pathLst>
                </a:cu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de-DE" sz="4000" b="1">
                    <a:solidFill>
                      <a:srgbClr val="FFCC00"/>
                    </a:solidFill>
                    <a:latin typeface="+mn-lt"/>
                  </a:endParaRPr>
                </a:p>
              </p:txBody>
            </p:sp>
          </p:grpSp>
        </p:grpSp>
        <p:grpSp>
          <p:nvGrpSpPr>
            <p:cNvPr id="7" name="Group 120"/>
            <p:cNvGrpSpPr>
              <a:grpSpLocks/>
            </p:cNvGrpSpPr>
            <p:nvPr/>
          </p:nvGrpSpPr>
          <p:grpSpPr bwMode="auto">
            <a:xfrm>
              <a:off x="1476" y="449"/>
              <a:ext cx="4038" cy="2966"/>
              <a:chOff x="210" y="337"/>
              <a:chExt cx="5198" cy="3818"/>
            </a:xfrm>
          </p:grpSpPr>
          <p:sp>
            <p:nvSpPr>
              <p:cNvPr id="8" name="Freeform 121"/>
              <p:cNvSpPr>
                <a:spLocks/>
              </p:cNvSpPr>
              <p:nvPr/>
            </p:nvSpPr>
            <p:spPr bwMode="hidden">
              <a:xfrm flipH="1">
                <a:off x="1934" y="2382"/>
                <a:ext cx="485" cy="147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>
                  <a:defRPr/>
                </a:pPr>
                <a:endParaRPr lang="de-DE" sz="4000" b="1">
                  <a:solidFill>
                    <a:srgbClr val="FFCC00"/>
                  </a:solidFill>
                  <a:latin typeface="+mn-lt"/>
                </a:endParaRPr>
              </a:p>
            </p:txBody>
          </p:sp>
          <p:sp>
            <p:nvSpPr>
              <p:cNvPr id="9" name="Arc 122"/>
              <p:cNvSpPr>
                <a:spLocks/>
              </p:cNvSpPr>
              <p:nvPr/>
            </p:nvSpPr>
            <p:spPr bwMode="hidden">
              <a:xfrm flipH="1">
                <a:off x="1054" y="1851"/>
                <a:ext cx="2121" cy="2304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>
                  <a:defRPr/>
                </a:pPr>
                <a:endParaRPr lang="de-DE" sz="4000" b="1">
                  <a:solidFill>
                    <a:srgbClr val="FFCC00"/>
                  </a:solidFill>
                  <a:latin typeface="+mn-lt"/>
                </a:endParaRPr>
              </a:p>
            </p:txBody>
          </p:sp>
          <p:sp>
            <p:nvSpPr>
              <p:cNvPr id="10" name="Arc 123"/>
              <p:cNvSpPr>
                <a:spLocks/>
              </p:cNvSpPr>
              <p:nvPr/>
            </p:nvSpPr>
            <p:spPr bwMode="hidden">
              <a:xfrm flipH="1">
                <a:off x="1266" y="1480"/>
                <a:ext cx="1245" cy="2379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>
                  <a:defRPr/>
                </a:pPr>
                <a:endParaRPr lang="de-DE" sz="4000" b="1">
                  <a:solidFill>
                    <a:srgbClr val="FFCC00"/>
                  </a:solidFill>
                  <a:latin typeface="+mn-lt"/>
                </a:endParaRPr>
              </a:p>
            </p:txBody>
          </p:sp>
          <p:sp>
            <p:nvSpPr>
              <p:cNvPr id="11" name="Arc 124"/>
              <p:cNvSpPr>
                <a:spLocks/>
              </p:cNvSpPr>
              <p:nvPr/>
            </p:nvSpPr>
            <p:spPr bwMode="hidden">
              <a:xfrm flipH="1">
                <a:off x="210" y="1169"/>
                <a:ext cx="2376" cy="2379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>
                  <a:defRPr/>
                </a:pPr>
                <a:endParaRPr lang="de-DE" sz="4000" b="1">
                  <a:solidFill>
                    <a:srgbClr val="FFCC00"/>
                  </a:solidFill>
                  <a:latin typeface="+mn-lt"/>
                </a:endParaRPr>
              </a:p>
            </p:txBody>
          </p:sp>
          <p:sp>
            <p:nvSpPr>
              <p:cNvPr id="12" name="Arc 125"/>
              <p:cNvSpPr>
                <a:spLocks/>
              </p:cNvSpPr>
              <p:nvPr/>
            </p:nvSpPr>
            <p:spPr bwMode="hidden">
              <a:xfrm>
                <a:off x="2840" y="1503"/>
                <a:ext cx="381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>
                  <a:defRPr/>
                </a:pPr>
                <a:endParaRPr lang="de-DE" sz="4000" b="1">
                  <a:solidFill>
                    <a:srgbClr val="FFCC00"/>
                  </a:solidFill>
                  <a:latin typeface="+mn-lt"/>
                </a:endParaRPr>
              </a:p>
            </p:txBody>
          </p:sp>
          <p:sp>
            <p:nvSpPr>
              <p:cNvPr id="13" name="Arc 126"/>
              <p:cNvSpPr>
                <a:spLocks/>
              </p:cNvSpPr>
              <p:nvPr/>
            </p:nvSpPr>
            <p:spPr bwMode="hidden">
              <a:xfrm>
                <a:off x="2940" y="1492"/>
                <a:ext cx="1004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>
                  <a:defRPr/>
                </a:pPr>
                <a:endParaRPr lang="de-DE" sz="4000" b="1">
                  <a:solidFill>
                    <a:srgbClr val="FFCC00"/>
                  </a:solidFill>
                  <a:latin typeface="+mn-lt"/>
                </a:endParaRPr>
              </a:p>
            </p:txBody>
          </p:sp>
          <p:sp>
            <p:nvSpPr>
              <p:cNvPr id="14" name="Freeform 127"/>
              <p:cNvSpPr>
                <a:spLocks/>
              </p:cNvSpPr>
              <p:nvPr/>
            </p:nvSpPr>
            <p:spPr bwMode="hidden">
              <a:xfrm>
                <a:off x="3301" y="2635"/>
                <a:ext cx="485" cy="147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>
                  <a:defRPr/>
                </a:pPr>
                <a:endParaRPr lang="de-DE" sz="4000" b="1">
                  <a:solidFill>
                    <a:srgbClr val="FFCC00"/>
                  </a:solidFill>
                  <a:latin typeface="+mn-lt"/>
                </a:endParaRPr>
              </a:p>
            </p:txBody>
          </p:sp>
          <p:sp>
            <p:nvSpPr>
              <p:cNvPr id="15" name="Freeform 128"/>
              <p:cNvSpPr>
                <a:spLocks/>
              </p:cNvSpPr>
              <p:nvPr/>
            </p:nvSpPr>
            <p:spPr bwMode="hidden">
              <a:xfrm rot="19660755" flipV="1">
                <a:off x="2546" y="2149"/>
                <a:ext cx="442" cy="83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>
                  <a:defRPr/>
                </a:pPr>
                <a:endParaRPr lang="de-DE" sz="4000" b="1">
                  <a:solidFill>
                    <a:srgbClr val="FFCC00"/>
                  </a:solidFill>
                  <a:latin typeface="+mn-lt"/>
                </a:endParaRPr>
              </a:p>
            </p:txBody>
          </p:sp>
          <p:sp>
            <p:nvSpPr>
              <p:cNvPr id="16" name="Freeform 129"/>
              <p:cNvSpPr>
                <a:spLocks/>
              </p:cNvSpPr>
              <p:nvPr/>
            </p:nvSpPr>
            <p:spPr bwMode="hidden">
              <a:xfrm flipH="1">
                <a:off x="489" y="2503"/>
                <a:ext cx="1085" cy="1524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>
                  <a:defRPr/>
                </a:pPr>
                <a:endParaRPr lang="de-DE" sz="4000" b="1">
                  <a:solidFill>
                    <a:srgbClr val="FFCC00"/>
                  </a:solidFill>
                  <a:latin typeface="+mn-lt"/>
                </a:endParaRPr>
              </a:p>
            </p:txBody>
          </p:sp>
          <p:sp>
            <p:nvSpPr>
              <p:cNvPr id="17" name="Freeform 130"/>
              <p:cNvSpPr>
                <a:spLocks/>
              </p:cNvSpPr>
              <p:nvPr/>
            </p:nvSpPr>
            <p:spPr bwMode="hidden">
              <a:xfrm flipH="1">
                <a:off x="1000" y="893"/>
                <a:ext cx="695" cy="1524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>
                  <a:defRPr/>
                </a:pPr>
                <a:endParaRPr lang="de-DE" sz="4000" b="1">
                  <a:solidFill>
                    <a:srgbClr val="FFCC00"/>
                  </a:solidFill>
                  <a:latin typeface="+mn-lt"/>
                </a:endParaRPr>
              </a:p>
            </p:txBody>
          </p:sp>
          <p:sp>
            <p:nvSpPr>
              <p:cNvPr id="18" name="Freeform 131"/>
              <p:cNvSpPr>
                <a:spLocks/>
              </p:cNvSpPr>
              <p:nvPr/>
            </p:nvSpPr>
            <p:spPr bwMode="hidden">
              <a:xfrm>
                <a:off x="4401" y="2279"/>
                <a:ext cx="1007" cy="1601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>
                  <a:defRPr/>
                </a:pPr>
                <a:endParaRPr lang="de-DE" sz="4000" b="1">
                  <a:solidFill>
                    <a:srgbClr val="FFCC00"/>
                  </a:solidFill>
                  <a:latin typeface="+mn-lt"/>
                </a:endParaRPr>
              </a:p>
            </p:txBody>
          </p:sp>
          <p:sp>
            <p:nvSpPr>
              <p:cNvPr id="19" name="Freeform 132"/>
              <p:cNvSpPr>
                <a:spLocks/>
              </p:cNvSpPr>
              <p:nvPr/>
            </p:nvSpPr>
            <p:spPr bwMode="hidden">
              <a:xfrm>
                <a:off x="3877" y="1470"/>
                <a:ext cx="1519" cy="106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>
                  <a:defRPr/>
                </a:pPr>
                <a:endParaRPr lang="de-DE" sz="4000" b="1">
                  <a:solidFill>
                    <a:srgbClr val="FFCC00"/>
                  </a:solidFill>
                  <a:latin typeface="+mn-lt"/>
                </a:endParaRPr>
              </a:p>
            </p:txBody>
          </p:sp>
          <p:sp>
            <p:nvSpPr>
              <p:cNvPr id="20" name="Freeform 133"/>
              <p:cNvSpPr>
                <a:spLocks/>
              </p:cNvSpPr>
              <p:nvPr/>
            </p:nvSpPr>
            <p:spPr bwMode="hidden">
              <a:xfrm>
                <a:off x="3934" y="337"/>
                <a:ext cx="663" cy="1434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>
                  <a:defRPr/>
                </a:pPr>
                <a:endParaRPr lang="de-DE" sz="4000" b="1">
                  <a:solidFill>
                    <a:srgbClr val="FFCC00"/>
                  </a:solidFill>
                  <a:latin typeface="+mn-lt"/>
                </a:endParaRPr>
              </a:p>
            </p:txBody>
          </p:sp>
          <p:sp>
            <p:nvSpPr>
              <p:cNvPr id="21" name="Freeform 134"/>
              <p:cNvSpPr>
                <a:spLocks/>
              </p:cNvSpPr>
              <p:nvPr/>
            </p:nvSpPr>
            <p:spPr bwMode="hidden">
              <a:xfrm rot="1346631" flipH="1">
                <a:off x="1702" y="1506"/>
                <a:ext cx="442" cy="83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>
                  <a:defRPr/>
                </a:pPr>
                <a:endParaRPr lang="de-DE" sz="4000" b="1">
                  <a:solidFill>
                    <a:srgbClr val="FFCC00"/>
                  </a:solidFill>
                  <a:latin typeface="+mn-lt"/>
                </a:endParaRPr>
              </a:p>
            </p:txBody>
          </p:sp>
        </p:grpSp>
      </p:grpSp>
      <p:sp>
        <p:nvSpPr>
          <p:cNvPr id="5255" name="Rectangle 13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7213"/>
            <a:ext cx="7772400" cy="16271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noProof="0" smtClean="0"/>
              <a:t>Titelmasterformat durch Klicken bearbeiten</a:t>
            </a:r>
          </a:p>
        </p:txBody>
      </p:sp>
      <p:sp>
        <p:nvSpPr>
          <p:cNvPr id="5256" name="Rectangle 1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</a:p>
        </p:txBody>
      </p:sp>
      <p:sp>
        <p:nvSpPr>
          <p:cNvPr id="137" name="Rectangle 13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38" name="Rectangle 1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de-DE" smtClean="0"/>
              <a:t>v.gehmlich@hs-osnabrueck.de</a:t>
            </a:r>
            <a:endParaRPr lang="de-DE"/>
          </a:p>
        </p:txBody>
      </p:sp>
      <p:sp>
        <p:nvSpPr>
          <p:cNvPr id="139" name="Rectangle 13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274C3F1-3ADC-4453-BBA1-720BF521D66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de-DE" smtClean="0"/>
              <a:t>v.gehmlich@hs-osnabrueck.de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D2D2ACF-A73F-4721-82EA-0654AE727D5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0" y="301625"/>
            <a:ext cx="1943100" cy="579437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301625"/>
            <a:ext cx="5676900" cy="579437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de-DE" smtClean="0"/>
              <a:t>v.gehmlich@hs-osnabrueck.de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6C4C3AC-3462-4302-B1BA-DA0841DC9F8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v.gehmlich@hs-osnabrueck.de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490602-96E8-4203-9FA4-AAE238A4C25F}" type="slidenum">
              <a:rPr lang="de-DE" smtClean="0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2353175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v.gehmlich@hs-osnabrueck.de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70D15E-8142-436E-B3F9-EBC117EAB776}" type="slidenum">
              <a:rPr lang="de-DE" smtClean="0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4244610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v.gehmlich@hs-osnabrueck.de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93F3FF-C1EF-4AFF-AC90-F0F509606BBD}" type="slidenum">
              <a:rPr lang="de-DE" smtClean="0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54981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v.gehmlich@hs-osnabrueck.de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E4B71A-36C9-4227-AD26-B3C94C82E26B}" type="slidenum">
              <a:rPr lang="de-DE" smtClean="0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16491676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v.gehmlich@hs-osnabrueck.de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833B3A-F1FC-4C2A-AEE3-18726CF76F39}" type="slidenum">
              <a:rPr lang="de-DE" smtClean="0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8583315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v.gehmlich@hs-osnabrueck.de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445E59-FD3F-4A4E-8006-CEE05467D1BB}" type="slidenum">
              <a:rPr lang="de-DE" smtClean="0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41555631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v.gehmlich@hs-osnabrueck.de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DEB334-86C6-468C-8176-C72859063E34}" type="slidenum">
              <a:rPr lang="de-DE" smtClean="0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1792387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v.gehmlich@hs-osnabrueck.de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147649-5DFA-46DA-8958-31088E945092}" type="slidenum">
              <a:rPr lang="de-DE" smtClean="0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4122592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de-DE" smtClean="0"/>
              <a:t>v.gehmlich@hs-osnabrueck.de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B598992-F58E-4E29-9F52-2E3D72EA798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v.gehmlich@hs-osnabrueck.de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7A2363-D158-468E-9946-8D59D4130311}" type="slidenum">
              <a:rPr lang="de-DE" smtClean="0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0635274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v.gehmlich@hs-osnabrueck.de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A927CD-A4AA-47F5-9B37-008C487FFB66}" type="slidenum">
              <a:rPr lang="de-DE" smtClean="0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6372145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v.gehmlich@hs-osnabrueck.de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B061B1-4D2C-464F-84F3-3D387FBFD6F4}" type="slidenum">
              <a:rPr lang="de-DE" smtClean="0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8637519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v.gehmlich@hs-osnabrueck.de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4C63D7-26F1-4A7E-9BA8-D66929065129}" type="slidenum">
              <a:rPr lang="de-DE" smtClean="0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2353175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v.gehmlich@hs-osnabrueck.de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44695B-7348-42DC-8E81-8A5CC7ABD77E}" type="slidenum">
              <a:rPr lang="de-DE" smtClean="0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4244610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v.gehmlich@hs-osnabrueck.de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86CEEC-5C4C-4A81-889D-934A46B139F0}" type="slidenum">
              <a:rPr lang="de-DE" smtClean="0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54981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v.gehmlich@hs-osnabrueck.de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1BD8E7-7717-406F-8369-13863B9C61EB}" type="slidenum">
              <a:rPr lang="de-DE" smtClean="0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16491676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v.gehmlich@hs-osnabrueck.de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44600D-EC56-491F-B604-172B39AF4230}" type="slidenum">
              <a:rPr lang="de-DE" smtClean="0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8583315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v.gehmlich@hs-osnabrueck.de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882E41-07DB-4FD2-821F-8C4943A24002}" type="slidenum">
              <a:rPr lang="de-DE" smtClean="0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41555631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v.gehmlich@hs-osnabrueck.de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546BC9-41FA-4ACF-9D02-A5148B833871}" type="slidenum">
              <a:rPr lang="de-DE" smtClean="0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179238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de-DE" smtClean="0"/>
              <a:t>v.gehmlich@hs-osnabrueck.de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62C4A31-A1E7-47E0-A4CB-B9AC8203674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v.gehmlich@hs-osnabrueck.de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B2518E-667C-4326-B4C5-3C3573C2DBA7}" type="slidenum">
              <a:rPr lang="de-DE" smtClean="0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41225926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v.gehmlich@hs-osnabrueck.de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35FA43-ED95-43D1-A105-F3DB4EE9428C}" type="slidenum">
              <a:rPr lang="de-DE" smtClean="0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0635274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v.gehmlich@hs-osnabrueck.de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985DCA-2E07-403F-9C2A-52B5D3BEEAAB}" type="slidenum">
              <a:rPr lang="de-DE" smtClean="0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6372145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v.gehmlich@hs-osnabrueck.de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342ACD-6F02-4093-937A-4BE9492F12CF}" type="slidenum">
              <a:rPr lang="de-DE" smtClean="0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8637519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3F1FC-046E-4455-A975-582A9DDECBE4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19.04.2017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E2ABC-973B-42E5-9853-0AEADEB12BC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75210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D98C7-E78B-4C77-81C2-335D38344FDD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19.04.2017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E2ABC-973B-42E5-9853-0AEADEB12BC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800200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9DEA0-C022-42A1-BEC4-B4EA87D573C7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19.04.2017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E2ABC-973B-42E5-9853-0AEADEB12BC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284825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ED023-46EC-4729-BA66-174B3067697D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19.04.2017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E2ABC-973B-42E5-9853-0AEADEB12BC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75750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B7E98-53D2-4271-B4A2-6D85CF07387C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19.04.2017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E2ABC-973B-42E5-9853-0AEADEB12BC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738581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E1061-8C50-41ED-A0CE-51B9E3AA85F8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19.04.2017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E2ABC-973B-42E5-9853-0AEADEB12BC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23111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de-DE" smtClean="0"/>
              <a:t>v.gehmlich@hs-osnabrueck.de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85BBE7D-13AE-4DDE-8186-4B994E8306F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308D3-49C3-4001-B728-33EEC16BAECE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19.04.2017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E2ABC-973B-42E5-9853-0AEADEB12BC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8752638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1C6F4-440F-4367-BBFA-82EE61E5808F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19.04.2017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E2ABC-973B-42E5-9853-0AEADEB12BC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001869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8E352-779E-413C-9166-0C389F4E63CC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19.04.2017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E2ABC-973B-42E5-9853-0AEADEB12BC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461620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F6CE4-416D-4623-B388-20D635421CB3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19.04.2017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E2ABC-973B-42E5-9853-0AEADEB12BC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035789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E938A-C958-45E9-BD55-3DE5F4A7C079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19.04.2017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E2ABC-973B-42E5-9853-0AEADEB12BC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6808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de-DE" smtClean="0"/>
              <a:t>v.gehmlich@hs-osnabrueck.de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7F6E245-56C8-49C6-A2F4-3B22F3981C8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de-DE" smtClean="0"/>
              <a:t>v.gehmlich@hs-osnabrueck.de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72C0FAD-1216-4394-AFEA-A13F384FD14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de-DE" smtClean="0"/>
              <a:t>v.gehmlich@hs-osnabrueck.de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0D2E0E6-4004-4FC7-B981-A6EC4A2B110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de-DE" smtClean="0"/>
              <a:t>v.gehmlich@hs-osnabrueck.de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842675E-F850-4204-A02A-8125DC02071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de-DE" smtClean="0"/>
              <a:t>v.gehmlich@hs-osnabrueck.de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2EF546E-630F-4F9B-80D2-4419533D81A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4" name="Group 2"/>
          <p:cNvGrpSpPr>
            <a:grpSpLocks/>
          </p:cNvGrpSpPr>
          <p:nvPr/>
        </p:nvGrpSpPr>
        <p:grpSpPr bwMode="auto">
          <a:xfrm>
            <a:off x="6303963" y="0"/>
            <a:ext cx="2840037" cy="3254375"/>
            <a:chOff x="3115" y="0"/>
            <a:chExt cx="2170" cy="2486"/>
          </a:xfrm>
        </p:grpSpPr>
        <p:grpSp>
          <p:nvGrpSpPr>
            <p:cNvPr id="38920" name="Group 3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4100" name="Oval 4"/>
              <p:cNvSpPr>
                <a:spLocks noChangeArrowheads="1"/>
              </p:cNvSpPr>
              <p:nvPr/>
            </p:nvSpPr>
            <p:spPr bwMode="hidden">
              <a:xfrm>
                <a:off x="1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algn="ctr">
                  <a:defRPr/>
                </a:pPr>
                <a:endParaRPr lang="de-DE" sz="4000" b="1">
                  <a:solidFill>
                    <a:srgbClr val="FFCC00"/>
                  </a:solidFill>
                  <a:latin typeface="+mn-lt"/>
                </a:endParaRPr>
              </a:p>
            </p:txBody>
          </p:sp>
          <p:sp>
            <p:nvSpPr>
              <p:cNvPr id="4101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6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algn="ctr">
                  <a:defRPr/>
                </a:pPr>
                <a:endParaRPr lang="de-DE" sz="4000" b="1">
                  <a:solidFill>
                    <a:srgbClr val="FFCC00"/>
                  </a:solidFill>
                  <a:latin typeface="+mn-lt"/>
                </a:endParaRPr>
              </a:p>
            </p:txBody>
          </p:sp>
        </p:grpSp>
        <p:grpSp>
          <p:nvGrpSpPr>
            <p:cNvPr id="38921" name="Group 6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4103" name="Oval 7"/>
              <p:cNvSpPr>
                <a:spLocks noChangeArrowheads="1"/>
              </p:cNvSpPr>
              <p:nvPr/>
            </p:nvSpPr>
            <p:spPr bwMode="hidden">
              <a:xfrm>
                <a:off x="-1" y="1"/>
                <a:ext cx="769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algn="ctr">
                  <a:defRPr/>
                </a:pPr>
                <a:endParaRPr lang="de-DE" sz="4000" b="1">
                  <a:solidFill>
                    <a:srgbClr val="FFCC00"/>
                  </a:solidFill>
                  <a:latin typeface="+mn-lt"/>
                </a:endParaRPr>
              </a:p>
            </p:txBody>
          </p:sp>
          <p:sp>
            <p:nvSpPr>
              <p:cNvPr id="4104" name="Oval 8"/>
              <p:cNvSpPr>
                <a:spLocks noChangeArrowheads="1"/>
              </p:cNvSpPr>
              <p:nvPr/>
            </p:nvSpPr>
            <p:spPr bwMode="hidden">
              <a:xfrm>
                <a:off x="276" y="253"/>
                <a:ext cx="186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algn="ctr">
                  <a:defRPr/>
                </a:pPr>
                <a:endParaRPr lang="de-DE" sz="4000" b="1">
                  <a:solidFill>
                    <a:srgbClr val="FFCC00"/>
                  </a:solidFill>
                  <a:latin typeface="+mn-lt"/>
                </a:endParaRPr>
              </a:p>
            </p:txBody>
          </p:sp>
        </p:grpSp>
        <p:grpSp>
          <p:nvGrpSpPr>
            <p:cNvPr id="38922" name="Group 9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4106" name="Oval 10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algn="ctr">
                  <a:defRPr/>
                </a:pPr>
                <a:endParaRPr lang="de-DE" sz="4000" b="1">
                  <a:solidFill>
                    <a:srgbClr val="FFCC00"/>
                  </a:solidFill>
                  <a:latin typeface="+mn-lt"/>
                </a:endParaRPr>
              </a:p>
            </p:txBody>
          </p:sp>
          <p:sp>
            <p:nvSpPr>
              <p:cNvPr id="4107" name="Oval 11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6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algn="ctr">
                  <a:defRPr/>
                </a:pPr>
                <a:endParaRPr lang="de-DE" sz="4000" b="1">
                  <a:solidFill>
                    <a:srgbClr val="FFCC00"/>
                  </a:solidFill>
                  <a:latin typeface="+mn-lt"/>
                </a:endParaRPr>
              </a:p>
            </p:txBody>
          </p:sp>
        </p:grpSp>
        <p:grpSp>
          <p:nvGrpSpPr>
            <p:cNvPr id="38923" name="Group 12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38924" name="Group 13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4110" name="Oval 14"/>
                <p:cNvSpPr>
                  <a:spLocks noChangeArrowheads="1"/>
                </p:cNvSpPr>
                <p:nvPr/>
              </p:nvSpPr>
              <p:spPr bwMode="hidden">
                <a:xfrm>
                  <a:off x="1266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de-DE" sz="4000" b="1">
                    <a:solidFill>
                      <a:srgbClr val="FFCC00"/>
                    </a:solidFill>
                    <a:latin typeface="+mn-lt"/>
                  </a:endParaRPr>
                </a:p>
              </p:txBody>
            </p:sp>
            <p:sp>
              <p:nvSpPr>
                <p:cNvPr id="4111" name="Oval 15"/>
                <p:cNvSpPr>
                  <a:spLocks noChangeArrowheads="1"/>
                </p:cNvSpPr>
                <p:nvPr/>
              </p:nvSpPr>
              <p:spPr bwMode="hidden">
                <a:xfrm>
                  <a:off x="2382" y="1602"/>
                  <a:ext cx="578" cy="405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de-DE" sz="4000" b="1">
                    <a:solidFill>
                      <a:srgbClr val="FFCC00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38925" name="Group 16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38948" name="Group 17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4114" name="Freeform 18"/>
                  <p:cNvSpPr>
                    <a:spLocks/>
                  </p:cNvSpPr>
                  <p:nvPr/>
                </p:nvSpPr>
                <p:spPr bwMode="hidden">
                  <a:xfrm rot="2711884">
                    <a:off x="2767" y="2235"/>
                    <a:ext cx="1720" cy="313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algn="ctr">
                      <a:defRPr/>
                    </a:pPr>
                    <a:endParaRPr lang="de-DE" sz="4000" b="1">
                      <a:solidFill>
                        <a:srgbClr val="FFCC00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4115" name="Freeform 19"/>
                  <p:cNvSpPr>
                    <a:spLocks/>
                  </p:cNvSpPr>
                  <p:nvPr/>
                </p:nvSpPr>
                <p:spPr bwMode="hidden">
                  <a:xfrm rot="2711884">
                    <a:off x="4021" y="3148"/>
                    <a:ext cx="925" cy="4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algn="ctr">
                      <a:defRPr/>
                    </a:pPr>
                    <a:endParaRPr lang="de-DE" sz="4000" b="1">
                      <a:solidFill>
                        <a:srgbClr val="FFCC00"/>
                      </a:solidFill>
                      <a:latin typeface="+mn-lt"/>
                    </a:endParaRPr>
                  </a:p>
                </p:txBody>
              </p:sp>
            </p:grpSp>
            <p:grpSp>
              <p:nvGrpSpPr>
                <p:cNvPr id="38949" name="Group 20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4117" name="Freeform 21"/>
                  <p:cNvSpPr>
                    <a:spLocks/>
                  </p:cNvSpPr>
                  <p:nvPr/>
                </p:nvSpPr>
                <p:spPr bwMode="hidden">
                  <a:xfrm rot="2104081">
                    <a:off x="2865" y="2019"/>
                    <a:ext cx="1812" cy="347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algn="ctr">
                      <a:defRPr/>
                    </a:pPr>
                    <a:endParaRPr lang="de-DE" sz="4000" b="1">
                      <a:solidFill>
                        <a:srgbClr val="FFCC00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4118" name="Freeform 22"/>
                  <p:cNvSpPr>
                    <a:spLocks/>
                  </p:cNvSpPr>
                  <p:nvPr/>
                </p:nvSpPr>
                <p:spPr bwMode="hidden">
                  <a:xfrm rot="2104081">
                    <a:off x="4352" y="2805"/>
                    <a:ext cx="974" cy="54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algn="ctr">
                      <a:defRPr/>
                    </a:pPr>
                    <a:endParaRPr lang="de-DE" sz="4000" b="1">
                      <a:solidFill>
                        <a:srgbClr val="FFCC00"/>
                      </a:solidFill>
                      <a:latin typeface="+mn-lt"/>
                    </a:endParaRPr>
                  </a:p>
                </p:txBody>
              </p:sp>
            </p:grpSp>
            <p:grpSp>
              <p:nvGrpSpPr>
                <p:cNvPr id="38950" name="Group 23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4120" name="Freeform 24"/>
                  <p:cNvSpPr>
                    <a:spLocks/>
                  </p:cNvSpPr>
                  <p:nvPr/>
                </p:nvSpPr>
                <p:spPr bwMode="hidden">
                  <a:xfrm rot="1582915">
                    <a:off x="2896" y="1832"/>
                    <a:ext cx="1736" cy="303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algn="ctr">
                      <a:defRPr/>
                    </a:pPr>
                    <a:endParaRPr lang="de-DE" sz="4000" b="1">
                      <a:solidFill>
                        <a:srgbClr val="FFCC00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4121" name="Freeform 25"/>
                  <p:cNvSpPr>
                    <a:spLocks/>
                  </p:cNvSpPr>
                  <p:nvPr/>
                </p:nvSpPr>
                <p:spPr bwMode="hidden">
                  <a:xfrm rot="1582915">
                    <a:off x="4443" y="2420"/>
                    <a:ext cx="931" cy="477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algn="ctr">
                      <a:defRPr/>
                    </a:pPr>
                    <a:endParaRPr lang="de-DE" sz="4000" b="1">
                      <a:solidFill>
                        <a:srgbClr val="FFCC00"/>
                      </a:solidFill>
                      <a:latin typeface="+mn-lt"/>
                    </a:endParaRPr>
                  </a:p>
                </p:txBody>
              </p:sp>
            </p:grpSp>
            <p:grpSp>
              <p:nvGrpSpPr>
                <p:cNvPr id="38951" name="Group 26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4123" name="Freeform 27"/>
                  <p:cNvSpPr>
                    <a:spLocks/>
                  </p:cNvSpPr>
                  <p:nvPr/>
                </p:nvSpPr>
                <p:spPr bwMode="hidden">
                  <a:xfrm rot="1080363">
                    <a:off x="2922" y="1634"/>
                    <a:ext cx="1677" cy="33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algn="ctr">
                      <a:defRPr/>
                    </a:pPr>
                    <a:endParaRPr lang="de-DE" sz="4000" b="1">
                      <a:solidFill>
                        <a:srgbClr val="FFCC00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4124" name="Freeform 28"/>
                  <p:cNvSpPr>
                    <a:spLocks/>
                  </p:cNvSpPr>
                  <p:nvPr/>
                </p:nvSpPr>
                <p:spPr bwMode="hidden">
                  <a:xfrm rot="1080363">
                    <a:off x="4494" y="2036"/>
                    <a:ext cx="900" cy="52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algn="ctr">
                      <a:defRPr/>
                    </a:pPr>
                    <a:endParaRPr lang="de-DE" sz="4000" b="1">
                      <a:solidFill>
                        <a:srgbClr val="FFCC00"/>
                      </a:solidFill>
                      <a:latin typeface="+mn-lt"/>
                    </a:endParaRPr>
                  </a:p>
                </p:txBody>
              </p:sp>
            </p:grpSp>
            <p:grpSp>
              <p:nvGrpSpPr>
                <p:cNvPr id="38952" name="Group 29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4126" name="Freeform 30"/>
                  <p:cNvSpPr>
                    <a:spLocks/>
                  </p:cNvSpPr>
                  <p:nvPr/>
                </p:nvSpPr>
                <p:spPr bwMode="hidden">
                  <a:xfrm rot="463793">
                    <a:off x="2957" y="1415"/>
                    <a:ext cx="154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algn="ctr">
                      <a:defRPr/>
                    </a:pPr>
                    <a:endParaRPr lang="de-DE" sz="4000" b="1">
                      <a:solidFill>
                        <a:srgbClr val="FFCC00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4127" name="Freeform 31"/>
                  <p:cNvSpPr>
                    <a:spLocks/>
                  </p:cNvSpPr>
                  <p:nvPr/>
                </p:nvSpPr>
                <p:spPr bwMode="hidden">
                  <a:xfrm rot="463793">
                    <a:off x="4470" y="1581"/>
                    <a:ext cx="829" cy="48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algn="ctr">
                      <a:defRPr/>
                    </a:pPr>
                    <a:endParaRPr lang="de-DE" sz="4000" b="1">
                      <a:solidFill>
                        <a:srgbClr val="FFCC00"/>
                      </a:solidFill>
                      <a:latin typeface="+mn-lt"/>
                    </a:endParaRPr>
                  </a:p>
                </p:txBody>
              </p:sp>
            </p:grpSp>
            <p:grpSp>
              <p:nvGrpSpPr>
                <p:cNvPr id="38953" name="Group 32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4129" name="Freeform 33"/>
                  <p:cNvSpPr>
                    <a:spLocks/>
                  </p:cNvSpPr>
                  <p:nvPr/>
                </p:nvSpPr>
                <p:spPr bwMode="hidden">
                  <a:xfrm rot="-84182">
                    <a:off x="2982" y="1286"/>
                    <a:ext cx="1404" cy="220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algn="ctr">
                      <a:defRPr/>
                    </a:pPr>
                    <a:endParaRPr lang="de-DE" sz="4000" b="1">
                      <a:solidFill>
                        <a:srgbClr val="FFCC00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4130" name="Freeform 34"/>
                  <p:cNvSpPr>
                    <a:spLocks/>
                  </p:cNvSpPr>
                  <p:nvPr/>
                </p:nvSpPr>
                <p:spPr bwMode="hidden">
                  <a:xfrm rot="-84182">
                    <a:off x="4377" y="1267"/>
                    <a:ext cx="755" cy="34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algn="ctr">
                      <a:defRPr/>
                    </a:pPr>
                    <a:endParaRPr lang="de-DE" sz="4000" b="1">
                      <a:solidFill>
                        <a:srgbClr val="FFCC00"/>
                      </a:solidFill>
                      <a:latin typeface="+mn-lt"/>
                    </a:endParaRPr>
                  </a:p>
                </p:txBody>
              </p:sp>
            </p:grpSp>
            <p:grpSp>
              <p:nvGrpSpPr>
                <p:cNvPr id="38954" name="Group 35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4132" name="Freeform 36"/>
                  <p:cNvSpPr>
                    <a:spLocks/>
                  </p:cNvSpPr>
                  <p:nvPr/>
                </p:nvSpPr>
                <p:spPr bwMode="hidden">
                  <a:xfrm rot="-802576">
                    <a:off x="2936" y="1128"/>
                    <a:ext cx="1234" cy="21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algn="ctr">
                      <a:defRPr/>
                    </a:pPr>
                    <a:endParaRPr lang="de-DE" sz="4000" b="1">
                      <a:solidFill>
                        <a:srgbClr val="FFCC00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4133" name="Freeform 37"/>
                  <p:cNvSpPr>
                    <a:spLocks/>
                  </p:cNvSpPr>
                  <p:nvPr/>
                </p:nvSpPr>
                <p:spPr bwMode="hidden">
                  <a:xfrm rot="-802576">
                    <a:off x="4154" y="918"/>
                    <a:ext cx="662" cy="33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algn="ctr">
                      <a:defRPr/>
                    </a:pPr>
                    <a:endParaRPr lang="de-DE" sz="4000" b="1">
                      <a:solidFill>
                        <a:srgbClr val="FFCC00"/>
                      </a:solidFill>
                      <a:latin typeface="+mn-lt"/>
                    </a:endParaRPr>
                  </a:p>
                </p:txBody>
              </p:sp>
            </p:grpSp>
            <p:grpSp>
              <p:nvGrpSpPr>
                <p:cNvPr id="38955" name="Group 38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4135" name="Freeform 39"/>
                  <p:cNvSpPr>
                    <a:spLocks/>
                  </p:cNvSpPr>
                  <p:nvPr/>
                </p:nvSpPr>
                <p:spPr bwMode="hidden">
                  <a:xfrm rot="18888116" flipH="1">
                    <a:off x="875" y="2357"/>
                    <a:ext cx="1723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algn="ctr">
                      <a:defRPr/>
                    </a:pPr>
                    <a:endParaRPr lang="de-DE" sz="4000" b="1">
                      <a:solidFill>
                        <a:srgbClr val="FFCC00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4136" name="Freeform 40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1"/>
                    <a:ext cx="925" cy="4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algn="ctr">
                      <a:defRPr/>
                    </a:pPr>
                    <a:endParaRPr lang="de-DE" sz="4000" b="1">
                      <a:solidFill>
                        <a:srgbClr val="FFCC00"/>
                      </a:solidFill>
                      <a:latin typeface="+mn-lt"/>
                    </a:endParaRPr>
                  </a:p>
                </p:txBody>
              </p:sp>
            </p:grpSp>
            <p:grpSp>
              <p:nvGrpSpPr>
                <p:cNvPr id="38956" name="Group 41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4138" name="Freeform 42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2" cy="347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algn="ctr">
                      <a:defRPr/>
                    </a:pPr>
                    <a:endParaRPr lang="de-DE" sz="4000" b="1">
                      <a:solidFill>
                        <a:srgbClr val="FFCC00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4139" name="Freeform 43"/>
                  <p:cNvSpPr>
                    <a:spLocks/>
                  </p:cNvSpPr>
                  <p:nvPr/>
                </p:nvSpPr>
                <p:spPr bwMode="hidden">
                  <a:xfrm rot="19495919" flipH="1">
                    <a:off x="-6" y="2982"/>
                    <a:ext cx="974" cy="54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algn="ctr">
                      <a:defRPr/>
                    </a:pPr>
                    <a:endParaRPr lang="de-DE" sz="4000" b="1">
                      <a:solidFill>
                        <a:srgbClr val="FFCC00"/>
                      </a:solidFill>
                      <a:latin typeface="+mn-lt"/>
                    </a:endParaRPr>
                  </a:p>
                </p:txBody>
              </p:sp>
            </p:grpSp>
            <p:grpSp>
              <p:nvGrpSpPr>
                <p:cNvPr id="38957" name="Group 44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4141" name="Freeform 45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10"/>
                    <a:ext cx="1736" cy="303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algn="ctr">
                      <a:defRPr/>
                    </a:pPr>
                    <a:endParaRPr lang="de-DE" sz="4000" b="1">
                      <a:solidFill>
                        <a:srgbClr val="FFCC00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4142" name="Freeform 46"/>
                  <p:cNvSpPr>
                    <a:spLocks/>
                  </p:cNvSpPr>
                  <p:nvPr/>
                </p:nvSpPr>
                <p:spPr bwMode="hidden">
                  <a:xfrm rot="20017085" flipH="1">
                    <a:off x="-53" y="2598"/>
                    <a:ext cx="931" cy="47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algn="ctr">
                      <a:defRPr/>
                    </a:pPr>
                    <a:endParaRPr lang="de-DE" sz="4000" b="1">
                      <a:solidFill>
                        <a:srgbClr val="FFCC00"/>
                      </a:solidFill>
                      <a:latin typeface="+mn-lt"/>
                    </a:endParaRPr>
                  </a:p>
                </p:txBody>
              </p:sp>
            </p:grpSp>
            <p:grpSp>
              <p:nvGrpSpPr>
                <p:cNvPr id="38958" name="Group 47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4144" name="Freeform 48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2"/>
                    <a:ext cx="1677" cy="33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algn="ctr">
                      <a:defRPr/>
                    </a:pPr>
                    <a:endParaRPr lang="de-DE" sz="4000" b="1">
                      <a:solidFill>
                        <a:srgbClr val="FFCC00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4145" name="Freeform 49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2"/>
                    <a:ext cx="900" cy="52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algn="ctr">
                      <a:defRPr/>
                    </a:pPr>
                    <a:endParaRPr lang="de-DE" sz="4000" b="1">
                      <a:solidFill>
                        <a:srgbClr val="FFCC00"/>
                      </a:solidFill>
                      <a:latin typeface="+mn-lt"/>
                    </a:endParaRPr>
                  </a:p>
                </p:txBody>
              </p:sp>
            </p:grpSp>
            <p:grpSp>
              <p:nvGrpSpPr>
                <p:cNvPr id="38959" name="Group 50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4147" name="Freeform 51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89"/>
                    <a:ext cx="1544" cy="313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algn="ctr">
                      <a:defRPr/>
                    </a:pPr>
                    <a:endParaRPr lang="de-DE" sz="4000" b="1">
                      <a:solidFill>
                        <a:srgbClr val="FFCC00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4148" name="Freeform 52"/>
                  <p:cNvSpPr>
                    <a:spLocks/>
                  </p:cNvSpPr>
                  <p:nvPr/>
                </p:nvSpPr>
                <p:spPr bwMode="hidden">
                  <a:xfrm rot="21136207" flipH="1">
                    <a:off x="21" y="1757"/>
                    <a:ext cx="829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algn="ctr">
                      <a:defRPr/>
                    </a:pPr>
                    <a:endParaRPr lang="de-DE" sz="4000" b="1">
                      <a:solidFill>
                        <a:srgbClr val="FFCC00"/>
                      </a:solidFill>
                      <a:latin typeface="+mn-lt"/>
                    </a:endParaRPr>
                  </a:p>
                </p:txBody>
              </p:sp>
            </p:grpSp>
            <p:grpSp>
              <p:nvGrpSpPr>
                <p:cNvPr id="38960" name="Group 53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4150" name="Freeform 54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3"/>
                    <a:ext cx="1404" cy="220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algn="ctr">
                      <a:defRPr/>
                    </a:pPr>
                    <a:endParaRPr lang="de-DE" sz="4000" b="1">
                      <a:solidFill>
                        <a:srgbClr val="FFCC00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4151" name="Freeform 55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4"/>
                    <a:ext cx="755" cy="34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algn="ctr">
                      <a:defRPr/>
                    </a:pPr>
                    <a:endParaRPr lang="de-DE" sz="4000" b="1">
                      <a:solidFill>
                        <a:srgbClr val="FFCC00"/>
                      </a:solidFill>
                      <a:latin typeface="+mn-lt"/>
                    </a:endParaRPr>
                  </a:p>
                </p:txBody>
              </p:sp>
            </p:grpSp>
            <p:grpSp>
              <p:nvGrpSpPr>
                <p:cNvPr id="38961" name="Group 56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4153" name="Freeform 57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4" cy="21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algn="ctr">
                      <a:defRPr/>
                    </a:pPr>
                    <a:endParaRPr lang="de-DE" sz="4000" b="1">
                      <a:solidFill>
                        <a:srgbClr val="FFCC00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4154" name="Freeform 58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5"/>
                    <a:ext cx="662" cy="33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algn="ctr">
                      <a:defRPr/>
                    </a:pPr>
                    <a:endParaRPr lang="de-DE" sz="4000" b="1">
                      <a:solidFill>
                        <a:srgbClr val="FFCC00"/>
                      </a:solidFill>
                      <a:latin typeface="+mn-lt"/>
                    </a:endParaRPr>
                  </a:p>
                </p:txBody>
              </p:sp>
            </p:grpSp>
            <p:grpSp>
              <p:nvGrpSpPr>
                <p:cNvPr id="38962" name="Group 59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4156" name="Freeform 60"/>
                  <p:cNvSpPr>
                    <a:spLocks/>
                  </p:cNvSpPr>
                  <p:nvPr/>
                </p:nvSpPr>
                <p:spPr bwMode="hidden">
                  <a:xfrm rot="1277471" flipH="1">
                    <a:off x="1231" y="1237"/>
                    <a:ext cx="1235" cy="21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algn="ctr">
                      <a:defRPr/>
                    </a:pPr>
                    <a:endParaRPr lang="de-DE" sz="4000" b="1">
                      <a:solidFill>
                        <a:srgbClr val="FFCC00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4157" name="Freeform 61"/>
                  <p:cNvSpPr>
                    <a:spLocks/>
                  </p:cNvSpPr>
                  <p:nvPr/>
                </p:nvSpPr>
                <p:spPr bwMode="hidden">
                  <a:xfrm rot="1277471" flipH="1">
                    <a:off x="615" y="898"/>
                    <a:ext cx="662" cy="33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algn="ctr">
                      <a:defRPr/>
                    </a:pPr>
                    <a:endParaRPr lang="de-DE" sz="4000" b="1">
                      <a:solidFill>
                        <a:srgbClr val="FFCC00"/>
                      </a:solidFill>
                      <a:latin typeface="+mn-lt"/>
                    </a:endParaRPr>
                  </a:p>
                </p:txBody>
              </p:sp>
            </p:grpSp>
            <p:grpSp>
              <p:nvGrpSpPr>
                <p:cNvPr id="38963" name="Group 62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4159" name="Freeform 63"/>
                  <p:cNvSpPr>
                    <a:spLocks/>
                  </p:cNvSpPr>
                  <p:nvPr/>
                </p:nvSpPr>
                <p:spPr bwMode="hidden">
                  <a:xfrm rot="2028410" flipH="1">
                    <a:off x="3680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algn="ctr">
                      <a:defRPr/>
                    </a:pPr>
                    <a:endParaRPr lang="de-DE" sz="4000" b="1">
                      <a:solidFill>
                        <a:srgbClr val="FFCC00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4160" name="Freeform 64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0"/>
                    <a:ext cx="260" cy="132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algn="ctr">
                      <a:defRPr/>
                    </a:pPr>
                    <a:endParaRPr lang="de-DE" sz="4000" b="1">
                      <a:solidFill>
                        <a:srgbClr val="FFCC00"/>
                      </a:solidFill>
                      <a:latin typeface="+mn-lt"/>
                    </a:endParaRPr>
                  </a:p>
                </p:txBody>
              </p:sp>
            </p:grpSp>
            <p:grpSp>
              <p:nvGrpSpPr>
                <p:cNvPr id="38964" name="Group 65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4162" name="Freeform 66"/>
                  <p:cNvSpPr>
                    <a:spLocks/>
                  </p:cNvSpPr>
                  <p:nvPr/>
                </p:nvSpPr>
                <p:spPr bwMode="hidden">
                  <a:xfrm rot="2664424" flipH="1">
                    <a:off x="3728" y="383"/>
                    <a:ext cx="490" cy="8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algn="ctr">
                      <a:defRPr/>
                    </a:pPr>
                    <a:endParaRPr lang="de-DE" sz="4000" b="1">
                      <a:solidFill>
                        <a:srgbClr val="FFCC00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4163" name="Freeform 67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3" cy="132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algn="ctr">
                      <a:defRPr/>
                    </a:pPr>
                    <a:endParaRPr lang="de-DE" sz="4000" b="1">
                      <a:solidFill>
                        <a:srgbClr val="FFCC00"/>
                      </a:solidFill>
                      <a:latin typeface="+mn-lt"/>
                    </a:endParaRPr>
                  </a:p>
                </p:txBody>
              </p:sp>
            </p:grpSp>
            <p:grpSp>
              <p:nvGrpSpPr>
                <p:cNvPr id="38965" name="Group 68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4165" name="Freeform 69"/>
                  <p:cNvSpPr>
                    <a:spLocks/>
                  </p:cNvSpPr>
                  <p:nvPr/>
                </p:nvSpPr>
                <p:spPr bwMode="hidden">
                  <a:xfrm rot="3473776" flipH="1">
                    <a:off x="1752" y="958"/>
                    <a:ext cx="1101" cy="217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algn="ctr">
                      <a:defRPr/>
                    </a:pPr>
                    <a:endParaRPr lang="de-DE" sz="4000" b="1">
                      <a:solidFill>
                        <a:srgbClr val="FFCC00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4166" name="Freeform 70"/>
                  <p:cNvSpPr>
                    <a:spLocks/>
                  </p:cNvSpPr>
                  <p:nvPr/>
                </p:nvSpPr>
                <p:spPr bwMode="hidden">
                  <a:xfrm rot="3473776" flipH="1">
                    <a:off x="1505" y="231"/>
                    <a:ext cx="591" cy="337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algn="ctr">
                      <a:defRPr/>
                    </a:pPr>
                    <a:endParaRPr lang="de-DE" sz="4000" b="1">
                      <a:solidFill>
                        <a:srgbClr val="FFCC00"/>
                      </a:solidFill>
                      <a:latin typeface="+mn-lt"/>
                    </a:endParaRPr>
                  </a:p>
                </p:txBody>
              </p:sp>
            </p:grpSp>
            <p:grpSp>
              <p:nvGrpSpPr>
                <p:cNvPr id="38966" name="Group 71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4168" name="Freeform 72"/>
                  <p:cNvSpPr>
                    <a:spLocks/>
                  </p:cNvSpPr>
                  <p:nvPr/>
                </p:nvSpPr>
                <p:spPr bwMode="hidden">
                  <a:xfrm rot="4126480" flipH="1">
                    <a:off x="1932" y="924"/>
                    <a:ext cx="1059" cy="21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algn="ctr">
                      <a:defRPr/>
                    </a:pPr>
                    <a:endParaRPr lang="de-DE" sz="4000" b="1">
                      <a:solidFill>
                        <a:srgbClr val="FFCC00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4169" name="Freeform 73"/>
                  <p:cNvSpPr>
                    <a:spLocks/>
                  </p:cNvSpPr>
                  <p:nvPr/>
                </p:nvSpPr>
                <p:spPr bwMode="hidden">
                  <a:xfrm rot="4126480" flipH="1">
                    <a:off x="1820" y="144"/>
                    <a:ext cx="570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algn="ctr">
                      <a:defRPr/>
                    </a:pPr>
                    <a:endParaRPr lang="de-DE" sz="4000" b="1">
                      <a:solidFill>
                        <a:srgbClr val="FFCC00"/>
                      </a:solidFill>
                      <a:latin typeface="+mn-lt"/>
                    </a:endParaRPr>
                  </a:p>
                </p:txBody>
              </p:sp>
            </p:grpSp>
            <p:grpSp>
              <p:nvGrpSpPr>
                <p:cNvPr id="38967" name="Group 74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4171" name="Freeform 75"/>
                  <p:cNvSpPr>
                    <a:spLocks/>
                  </p:cNvSpPr>
                  <p:nvPr/>
                </p:nvSpPr>
                <p:spPr bwMode="hidden">
                  <a:xfrm rot="-1325434">
                    <a:off x="2820" y="1022"/>
                    <a:ext cx="1232" cy="21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algn="ctr">
                      <a:defRPr/>
                    </a:pPr>
                    <a:endParaRPr lang="de-DE" sz="4000" b="1">
                      <a:solidFill>
                        <a:srgbClr val="FFCC00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4172" name="Freeform 76"/>
                  <p:cNvSpPr>
                    <a:spLocks/>
                  </p:cNvSpPr>
                  <p:nvPr/>
                </p:nvSpPr>
                <p:spPr bwMode="hidden">
                  <a:xfrm rot="-1325434">
                    <a:off x="4003" y="673"/>
                    <a:ext cx="662" cy="337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algn="ctr">
                      <a:defRPr/>
                    </a:pPr>
                    <a:endParaRPr lang="de-DE" sz="4000" b="1">
                      <a:solidFill>
                        <a:srgbClr val="FFCC00"/>
                      </a:solidFill>
                      <a:latin typeface="+mn-lt"/>
                    </a:endParaRPr>
                  </a:p>
                </p:txBody>
              </p:sp>
            </p:grpSp>
            <p:grpSp>
              <p:nvGrpSpPr>
                <p:cNvPr id="38968" name="Group 77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4174" name="Freeform 78"/>
                  <p:cNvSpPr>
                    <a:spLocks/>
                  </p:cNvSpPr>
                  <p:nvPr/>
                </p:nvSpPr>
                <p:spPr bwMode="hidden">
                  <a:xfrm rot="-1921064">
                    <a:off x="2682" y="946"/>
                    <a:ext cx="1233" cy="21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algn="ctr">
                      <a:defRPr/>
                    </a:pPr>
                    <a:endParaRPr lang="de-DE" sz="4000" b="1">
                      <a:solidFill>
                        <a:srgbClr val="FFCC00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4175" name="Freeform 79"/>
                  <p:cNvSpPr>
                    <a:spLocks/>
                  </p:cNvSpPr>
                  <p:nvPr/>
                </p:nvSpPr>
                <p:spPr bwMode="hidden">
                  <a:xfrm rot="-1921064">
                    <a:off x="3801" y="444"/>
                    <a:ext cx="661" cy="33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algn="ctr">
                      <a:defRPr/>
                    </a:pPr>
                    <a:endParaRPr lang="de-DE" sz="4000" b="1">
                      <a:solidFill>
                        <a:srgbClr val="FFCC00"/>
                      </a:solidFill>
                      <a:latin typeface="+mn-lt"/>
                    </a:endParaRPr>
                  </a:p>
                </p:txBody>
              </p:sp>
            </p:grpSp>
            <p:sp>
              <p:nvSpPr>
                <p:cNvPr id="4176" name="Freeform 80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504 h 504"/>
                    <a:gd name="T2" fmla="*/ 864 w 2736"/>
                    <a:gd name="T3" fmla="*/ 168 h 504"/>
                    <a:gd name="T4" fmla="*/ 1776 w 2736"/>
                    <a:gd name="T5" fmla="*/ 24 h 504"/>
                    <a:gd name="T6" fmla="*/ 2736 w 2736"/>
                    <a:gd name="T7" fmla="*/ 24 h 504"/>
                    <a:gd name="T8" fmla="*/ 2720 w 2736"/>
                    <a:gd name="T9" fmla="*/ 103 h 504"/>
                    <a:gd name="T10" fmla="*/ 1764 w 2736"/>
                    <a:gd name="T11" fmla="*/ 103 h 504"/>
                    <a:gd name="T12" fmla="*/ 654 w 2736"/>
                    <a:gd name="T13" fmla="*/ 292 h 504"/>
                    <a:gd name="T14" fmla="*/ 0 w 2736"/>
                    <a:gd name="T15" fmla="*/ 504 h 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de-DE" sz="4000" b="1">
                    <a:solidFill>
                      <a:srgbClr val="FFCC00"/>
                    </a:solidFill>
                    <a:latin typeface="+mn-lt"/>
                  </a:endParaRPr>
                </a:p>
              </p:txBody>
            </p:sp>
            <p:sp>
              <p:nvSpPr>
                <p:cNvPr id="4177" name="Freeform 81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1"/>
                </a:xfrm>
                <a:custGeom>
                  <a:avLst/>
                  <a:gdLst>
                    <a:gd name="T0" fmla="*/ 5 w 1769"/>
                    <a:gd name="T1" fmla="*/ 8 h 791"/>
                    <a:gd name="T2" fmla="*/ 485 w 1769"/>
                    <a:gd name="T3" fmla="*/ 56 h 791"/>
                    <a:gd name="T4" fmla="*/ 1157 w 1769"/>
                    <a:gd name="T5" fmla="*/ 200 h 791"/>
                    <a:gd name="T6" fmla="*/ 1611 w 1769"/>
                    <a:gd name="T7" fmla="*/ 432 h 791"/>
                    <a:gd name="T8" fmla="*/ 1756 w 1769"/>
                    <a:gd name="T9" fmla="*/ 609 h 791"/>
                    <a:gd name="T10" fmla="*/ 1689 w 1769"/>
                    <a:gd name="T11" fmla="*/ 787 h 791"/>
                    <a:gd name="T12" fmla="*/ 1589 w 1769"/>
                    <a:gd name="T13" fmla="*/ 632 h 791"/>
                    <a:gd name="T14" fmla="*/ 1389 w 1769"/>
                    <a:gd name="T15" fmla="*/ 454 h 791"/>
                    <a:gd name="T16" fmla="*/ 1109 w 1769"/>
                    <a:gd name="T17" fmla="*/ 296 h 791"/>
                    <a:gd name="T18" fmla="*/ 581 w 1769"/>
                    <a:gd name="T19" fmla="*/ 152 h 791"/>
                    <a:gd name="T20" fmla="*/ 0 w 1769"/>
                    <a:gd name="T21" fmla="*/ 76 h 791"/>
                    <a:gd name="T22" fmla="*/ 5 w 1769"/>
                    <a:gd name="T23" fmla="*/ 8 h 7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de-DE" sz="4000" b="1">
                    <a:solidFill>
                      <a:srgbClr val="FFCC00"/>
                    </a:solidFill>
                    <a:latin typeface="+mn-lt"/>
                  </a:endParaRPr>
                </a:p>
              </p:txBody>
            </p:sp>
            <p:grpSp>
              <p:nvGrpSpPr>
                <p:cNvPr id="38971" name="Group 82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4179" name="Freeform 83"/>
                  <p:cNvSpPr>
                    <a:spLocks/>
                  </p:cNvSpPr>
                  <p:nvPr/>
                </p:nvSpPr>
                <p:spPr bwMode="hidden">
                  <a:xfrm rot="-3857755">
                    <a:off x="2362" y="936"/>
                    <a:ext cx="1061" cy="18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algn="ctr">
                      <a:defRPr/>
                    </a:pPr>
                    <a:endParaRPr lang="de-DE" sz="4000" b="1">
                      <a:solidFill>
                        <a:srgbClr val="FFCC00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4180" name="Freeform 84"/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69" cy="28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algn="ctr">
                      <a:defRPr/>
                    </a:pPr>
                    <a:endParaRPr lang="de-DE" sz="4000" b="1">
                      <a:solidFill>
                        <a:srgbClr val="FFCC00"/>
                      </a:solidFill>
                      <a:latin typeface="+mn-lt"/>
                    </a:endParaRPr>
                  </a:p>
                </p:txBody>
              </p:sp>
            </p:grpSp>
            <p:grpSp>
              <p:nvGrpSpPr>
                <p:cNvPr id="38972" name="Group 85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4182" name="Freeform 86"/>
                  <p:cNvSpPr>
                    <a:spLocks/>
                  </p:cNvSpPr>
                  <p:nvPr/>
                </p:nvSpPr>
                <p:spPr bwMode="hidden">
                  <a:xfrm rot="-2777260">
                    <a:off x="2493" y="915"/>
                    <a:ext cx="1154" cy="270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algn="ctr">
                      <a:defRPr/>
                    </a:pPr>
                    <a:endParaRPr lang="de-DE" sz="4000" b="1">
                      <a:solidFill>
                        <a:srgbClr val="FFCC00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4183" name="Freeform 87"/>
                  <p:cNvSpPr>
                    <a:spLocks/>
                  </p:cNvSpPr>
                  <p:nvPr/>
                </p:nvSpPr>
                <p:spPr bwMode="hidden">
                  <a:xfrm rot="-2777260">
                    <a:off x="3431" y="262"/>
                    <a:ext cx="619" cy="422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algn="ctr">
                      <a:defRPr/>
                    </a:pPr>
                    <a:endParaRPr lang="de-DE" sz="4000" b="1">
                      <a:solidFill>
                        <a:srgbClr val="FFCC00"/>
                      </a:solidFill>
                      <a:latin typeface="+mn-lt"/>
                    </a:endParaRPr>
                  </a:p>
                </p:txBody>
              </p:sp>
            </p:grpSp>
            <p:grpSp>
              <p:nvGrpSpPr>
                <p:cNvPr id="38973" name="Group 88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4185" name="Freeform 89"/>
                  <p:cNvSpPr>
                    <a:spLocks/>
                  </p:cNvSpPr>
                  <p:nvPr/>
                </p:nvSpPr>
                <p:spPr bwMode="hidden">
                  <a:xfrm rot="-4903748">
                    <a:off x="2297" y="959"/>
                    <a:ext cx="954" cy="87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algn="ctr">
                      <a:defRPr/>
                    </a:pPr>
                    <a:endParaRPr lang="de-DE" sz="4000" b="1">
                      <a:solidFill>
                        <a:srgbClr val="FFCC00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4186" name="Freeform 90"/>
                  <p:cNvSpPr>
                    <a:spLocks/>
                  </p:cNvSpPr>
                  <p:nvPr/>
                </p:nvSpPr>
                <p:spPr bwMode="hidden">
                  <a:xfrm rot="-4903748">
                    <a:off x="2650" y="222"/>
                    <a:ext cx="511" cy="13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algn="ctr">
                      <a:defRPr/>
                    </a:pPr>
                    <a:endParaRPr lang="de-DE" sz="4000" b="1">
                      <a:solidFill>
                        <a:srgbClr val="FFCC00"/>
                      </a:solidFill>
                      <a:latin typeface="+mn-lt"/>
                    </a:endParaRPr>
                  </a:p>
                </p:txBody>
              </p:sp>
            </p:grpSp>
            <p:grpSp>
              <p:nvGrpSpPr>
                <p:cNvPr id="38974" name="Group 91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4188" name="Freeform 92"/>
                  <p:cNvSpPr>
                    <a:spLocks/>
                  </p:cNvSpPr>
                  <p:nvPr/>
                </p:nvSpPr>
                <p:spPr bwMode="hidden">
                  <a:xfrm rot="18335692" flipH="1">
                    <a:off x="1009" y="2474"/>
                    <a:ext cx="1724" cy="313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algn="ctr">
                      <a:defRPr/>
                    </a:pPr>
                    <a:endParaRPr lang="de-DE" sz="4000" b="1">
                      <a:solidFill>
                        <a:srgbClr val="FFCC00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4189" name="Freeform 93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09"/>
                    <a:ext cx="925" cy="4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algn="ctr">
                      <a:defRPr/>
                    </a:pPr>
                    <a:endParaRPr lang="de-DE" sz="4000" b="1">
                      <a:solidFill>
                        <a:srgbClr val="FFCC00"/>
                      </a:solidFill>
                      <a:latin typeface="+mn-lt"/>
                    </a:endParaRPr>
                  </a:p>
                </p:txBody>
              </p:sp>
            </p:grpSp>
            <p:grpSp>
              <p:nvGrpSpPr>
                <p:cNvPr id="38975" name="Group 94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4191" name="Freeform 95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8" y="2577"/>
                    <a:ext cx="1594" cy="313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algn="ctr">
                      <a:defRPr/>
                    </a:pPr>
                    <a:endParaRPr lang="de-DE" sz="4000" b="1">
                      <a:solidFill>
                        <a:srgbClr val="FFCC00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4192" name="Freeform 96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4" y="3635"/>
                    <a:ext cx="854" cy="4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algn="ctr">
                      <a:defRPr/>
                    </a:pPr>
                    <a:endParaRPr lang="de-DE" sz="4000" b="1">
                      <a:solidFill>
                        <a:srgbClr val="FFCC00"/>
                      </a:solidFill>
                      <a:latin typeface="+mn-lt"/>
                    </a:endParaRPr>
                  </a:p>
                </p:txBody>
              </p:sp>
            </p:grpSp>
            <p:grpSp>
              <p:nvGrpSpPr>
                <p:cNvPr id="38976" name="Group 97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4194" name="Freeform 98"/>
                  <p:cNvSpPr>
                    <a:spLocks/>
                  </p:cNvSpPr>
                  <p:nvPr/>
                </p:nvSpPr>
                <p:spPr bwMode="hidden">
                  <a:xfrm rot="16782062" flipH="1">
                    <a:off x="1438" y="2692"/>
                    <a:ext cx="1712" cy="30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algn="ctr">
                      <a:defRPr/>
                    </a:pPr>
                    <a:endParaRPr lang="de-DE" sz="4000" b="1">
                      <a:solidFill>
                        <a:srgbClr val="FFCC00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4195" name="Freeform 99"/>
                  <p:cNvSpPr>
                    <a:spLocks/>
                  </p:cNvSpPr>
                  <p:nvPr/>
                </p:nvSpPr>
                <p:spPr bwMode="hidden">
                  <a:xfrm rot="16782062" flipH="1">
                    <a:off x="1730" y="3897"/>
                    <a:ext cx="917" cy="471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algn="ctr">
                      <a:defRPr/>
                    </a:pPr>
                    <a:endParaRPr lang="de-DE" sz="4000" b="1">
                      <a:solidFill>
                        <a:srgbClr val="FFCC00"/>
                      </a:solidFill>
                      <a:latin typeface="+mn-lt"/>
                    </a:endParaRPr>
                  </a:p>
                </p:txBody>
              </p:sp>
            </p:grpSp>
            <p:grpSp>
              <p:nvGrpSpPr>
                <p:cNvPr id="38977" name="Group 100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4197" name="Freeform 101"/>
                  <p:cNvSpPr>
                    <a:spLocks/>
                  </p:cNvSpPr>
                  <p:nvPr/>
                </p:nvSpPr>
                <p:spPr bwMode="hidden">
                  <a:xfrm rot="3144576">
                    <a:off x="2627" y="2423"/>
                    <a:ext cx="1723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algn="ctr">
                      <a:defRPr/>
                    </a:pPr>
                    <a:endParaRPr lang="de-DE" sz="4000" b="1">
                      <a:solidFill>
                        <a:srgbClr val="FFCC00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4198" name="Freeform 102"/>
                  <p:cNvSpPr>
                    <a:spLocks/>
                  </p:cNvSpPr>
                  <p:nvPr/>
                </p:nvSpPr>
                <p:spPr bwMode="hidden">
                  <a:xfrm rot="3144576">
                    <a:off x="3752" y="3435"/>
                    <a:ext cx="925" cy="491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algn="ctr">
                      <a:defRPr/>
                    </a:pPr>
                    <a:endParaRPr lang="de-DE" sz="4000" b="1">
                      <a:solidFill>
                        <a:srgbClr val="FFCC00"/>
                      </a:solidFill>
                      <a:latin typeface="+mn-lt"/>
                    </a:endParaRPr>
                  </a:p>
                </p:txBody>
              </p:sp>
            </p:grpSp>
            <p:grpSp>
              <p:nvGrpSpPr>
                <p:cNvPr id="38978" name="Group 103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4200" name="Freeform 104"/>
                  <p:cNvSpPr>
                    <a:spLocks/>
                  </p:cNvSpPr>
                  <p:nvPr/>
                </p:nvSpPr>
                <p:spPr bwMode="hidden">
                  <a:xfrm rot="3745735">
                    <a:off x="2506" y="2539"/>
                    <a:ext cx="1649" cy="299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algn="ctr">
                      <a:defRPr/>
                    </a:pPr>
                    <a:endParaRPr lang="de-DE" sz="4000" b="1">
                      <a:solidFill>
                        <a:srgbClr val="FFCC00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4201" name="Freeform 105"/>
                  <p:cNvSpPr>
                    <a:spLocks/>
                  </p:cNvSpPr>
                  <p:nvPr/>
                </p:nvSpPr>
                <p:spPr bwMode="hidden">
                  <a:xfrm rot="3745735">
                    <a:off x="3387" y="3613"/>
                    <a:ext cx="885" cy="46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algn="ctr">
                      <a:defRPr/>
                    </a:pPr>
                    <a:endParaRPr lang="de-DE" sz="4000" b="1">
                      <a:solidFill>
                        <a:srgbClr val="FFCC00"/>
                      </a:solidFill>
                      <a:latin typeface="+mn-lt"/>
                    </a:endParaRPr>
                  </a:p>
                </p:txBody>
              </p:sp>
            </p:grpSp>
            <p:grpSp>
              <p:nvGrpSpPr>
                <p:cNvPr id="38979" name="Group 106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4203" name="Freeform 107"/>
                  <p:cNvSpPr>
                    <a:spLocks/>
                  </p:cNvSpPr>
                  <p:nvPr/>
                </p:nvSpPr>
                <p:spPr bwMode="hidden">
                  <a:xfrm rot="4286818">
                    <a:off x="2328" y="2659"/>
                    <a:ext cx="1600" cy="24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algn="ctr">
                      <a:defRPr/>
                    </a:pPr>
                    <a:endParaRPr lang="de-DE" sz="4000" b="1">
                      <a:solidFill>
                        <a:srgbClr val="FFCC00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4204" name="Freeform 108"/>
                  <p:cNvSpPr>
                    <a:spLocks/>
                  </p:cNvSpPr>
                  <p:nvPr/>
                </p:nvSpPr>
                <p:spPr bwMode="hidden">
                  <a:xfrm rot="4286818">
                    <a:off x="3001" y="3744"/>
                    <a:ext cx="860" cy="38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algn="ctr">
                      <a:defRPr/>
                    </a:pPr>
                    <a:endParaRPr lang="de-DE" sz="4000" b="1">
                      <a:solidFill>
                        <a:srgbClr val="FFCC00"/>
                      </a:solidFill>
                      <a:latin typeface="+mn-lt"/>
                    </a:endParaRPr>
                  </a:p>
                </p:txBody>
              </p:sp>
            </p:grpSp>
            <p:grpSp>
              <p:nvGrpSpPr>
                <p:cNvPr id="38980" name="Group 109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4206" name="Freeform 110"/>
                  <p:cNvSpPr>
                    <a:spLocks/>
                  </p:cNvSpPr>
                  <p:nvPr/>
                </p:nvSpPr>
                <p:spPr bwMode="hidden">
                  <a:xfrm rot="4898956">
                    <a:off x="2208" y="2711"/>
                    <a:ext cx="1469" cy="247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algn="ctr">
                      <a:defRPr/>
                    </a:pPr>
                    <a:endParaRPr lang="de-DE" sz="4000" b="1">
                      <a:solidFill>
                        <a:srgbClr val="FFCC00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4207" name="Freeform 111"/>
                  <p:cNvSpPr>
                    <a:spLocks/>
                  </p:cNvSpPr>
                  <p:nvPr/>
                </p:nvSpPr>
                <p:spPr bwMode="hidden">
                  <a:xfrm rot="4898956">
                    <a:off x="2637" y="3730"/>
                    <a:ext cx="789" cy="38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algn="ctr">
                      <a:defRPr/>
                    </a:pPr>
                    <a:endParaRPr lang="de-DE" sz="4000" b="1">
                      <a:solidFill>
                        <a:srgbClr val="FFCC00"/>
                      </a:solidFill>
                      <a:latin typeface="+mn-lt"/>
                    </a:endParaRPr>
                  </a:p>
                </p:txBody>
              </p:sp>
            </p:grpSp>
            <p:grpSp>
              <p:nvGrpSpPr>
                <p:cNvPr id="38981" name="Group 112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4209" name="Freeform 113"/>
                  <p:cNvSpPr>
                    <a:spLocks/>
                  </p:cNvSpPr>
                  <p:nvPr/>
                </p:nvSpPr>
                <p:spPr bwMode="hidden">
                  <a:xfrm rot="5755659">
                    <a:off x="1902" y="2759"/>
                    <a:ext cx="1435" cy="18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algn="ctr">
                      <a:defRPr/>
                    </a:pPr>
                    <a:endParaRPr lang="de-DE" sz="4000" b="1">
                      <a:solidFill>
                        <a:srgbClr val="FFCC00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4210" name="Freeform 114"/>
                  <p:cNvSpPr>
                    <a:spLocks/>
                  </p:cNvSpPr>
                  <p:nvPr/>
                </p:nvSpPr>
                <p:spPr bwMode="hidden">
                  <a:xfrm rot="5755659">
                    <a:off x="2050" y="3786"/>
                    <a:ext cx="770" cy="294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algn="ctr">
                      <a:defRPr/>
                    </a:pPr>
                    <a:endParaRPr lang="de-DE" sz="4000" b="1">
                      <a:solidFill>
                        <a:srgbClr val="FFCC00"/>
                      </a:solidFill>
                      <a:latin typeface="+mn-lt"/>
                    </a:endParaRPr>
                  </a:p>
                </p:txBody>
              </p:sp>
            </p:grpSp>
          </p:grpSp>
          <p:sp>
            <p:nvSpPr>
              <p:cNvPr id="4211" name="Freeform 115"/>
              <p:cNvSpPr>
                <a:spLocks/>
              </p:cNvSpPr>
              <p:nvPr/>
            </p:nvSpPr>
            <p:spPr bwMode="hidden">
              <a:xfrm flipH="1">
                <a:off x="3873" y="934"/>
                <a:ext cx="190" cy="580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>
                  <a:defRPr/>
                </a:pPr>
                <a:endParaRPr lang="de-DE" sz="4000" b="1">
                  <a:solidFill>
                    <a:srgbClr val="FFCC00"/>
                  </a:solidFill>
                  <a:latin typeface="+mn-lt"/>
                </a:endParaRPr>
              </a:p>
            </p:txBody>
          </p:sp>
          <p:sp>
            <p:nvSpPr>
              <p:cNvPr id="4212" name="Arc 116"/>
              <p:cNvSpPr>
                <a:spLocks/>
              </p:cNvSpPr>
              <p:nvPr/>
            </p:nvSpPr>
            <p:spPr bwMode="hidden">
              <a:xfrm flipH="1">
                <a:off x="3527" y="725"/>
                <a:ext cx="833" cy="903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>
                  <a:defRPr/>
                </a:pPr>
                <a:endParaRPr lang="de-DE" sz="4000" b="1">
                  <a:solidFill>
                    <a:srgbClr val="FFCC00"/>
                  </a:solidFill>
                  <a:latin typeface="+mn-lt"/>
                </a:endParaRPr>
              </a:p>
            </p:txBody>
          </p:sp>
          <p:sp>
            <p:nvSpPr>
              <p:cNvPr id="4213" name="Arc 117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G0" fmla="+- 17826 0 0"/>
                  <a:gd name="G1" fmla="+- 0 0 0"/>
                  <a:gd name="G2" fmla="+- 21600 0 0"/>
                  <a:gd name="T0" fmla="*/ 36729 w 36729"/>
                  <a:gd name="T1" fmla="*/ 10451 h 21600"/>
                  <a:gd name="T2" fmla="*/ 0 w 36729"/>
                  <a:gd name="T3" fmla="*/ 12197 h 21600"/>
                  <a:gd name="T4" fmla="*/ 17826 w 36729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>
                  <a:defRPr/>
                </a:pPr>
                <a:endParaRPr lang="de-DE" sz="4000" b="1">
                  <a:solidFill>
                    <a:srgbClr val="FFCC00"/>
                  </a:solidFill>
                  <a:latin typeface="+mn-lt"/>
                </a:endParaRPr>
              </a:p>
            </p:txBody>
          </p:sp>
          <p:sp>
            <p:nvSpPr>
              <p:cNvPr id="4214" name="Arc 118"/>
              <p:cNvSpPr>
                <a:spLocks/>
              </p:cNvSpPr>
              <p:nvPr/>
            </p:nvSpPr>
            <p:spPr bwMode="hidden">
              <a:xfrm flipH="1">
                <a:off x="3612" y="580"/>
                <a:ext cx="486" cy="933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>
                  <a:defRPr/>
                </a:pPr>
                <a:endParaRPr lang="de-DE" sz="4000" b="1">
                  <a:solidFill>
                    <a:srgbClr val="FFCC00"/>
                  </a:solidFill>
                  <a:latin typeface="+mn-lt"/>
                </a:endParaRPr>
              </a:p>
            </p:txBody>
          </p:sp>
          <p:sp>
            <p:nvSpPr>
              <p:cNvPr id="4215" name="Arc 119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1"/>
              </a:xfrm>
              <a:custGeom>
                <a:avLst/>
                <a:gdLst>
                  <a:gd name="G0" fmla="+- 8873 0 0"/>
                  <a:gd name="G1" fmla="+- 21600 0 0"/>
                  <a:gd name="G2" fmla="+- 21600 0 0"/>
                  <a:gd name="T0" fmla="*/ 0 w 30473"/>
                  <a:gd name="T1" fmla="*/ 1907 h 22305"/>
                  <a:gd name="T2" fmla="*/ 30462 w 30473"/>
                  <a:gd name="T3" fmla="*/ 22305 h 22305"/>
                  <a:gd name="T4" fmla="*/ 8873 w 30473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>
                  <a:defRPr/>
                </a:pPr>
                <a:endParaRPr lang="de-DE" sz="4000" b="1">
                  <a:solidFill>
                    <a:srgbClr val="FFCC00"/>
                  </a:solidFill>
                  <a:latin typeface="+mn-lt"/>
                </a:endParaRPr>
              </a:p>
            </p:txBody>
          </p:sp>
          <p:sp>
            <p:nvSpPr>
              <p:cNvPr id="4216" name="Arc 120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>
                  <a:defRPr/>
                </a:pPr>
                <a:endParaRPr lang="de-DE" sz="4000" b="1">
                  <a:solidFill>
                    <a:srgbClr val="FFCC00"/>
                  </a:solidFill>
                  <a:latin typeface="+mn-lt"/>
                </a:endParaRPr>
              </a:p>
            </p:txBody>
          </p:sp>
          <p:sp>
            <p:nvSpPr>
              <p:cNvPr id="4217" name="Arc 121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>
                  <a:defRPr/>
                </a:pPr>
                <a:endParaRPr lang="de-DE" sz="4000" b="1">
                  <a:solidFill>
                    <a:srgbClr val="FFCC00"/>
                  </a:solidFill>
                  <a:latin typeface="+mn-lt"/>
                </a:endParaRPr>
              </a:p>
            </p:txBody>
          </p:sp>
          <p:sp>
            <p:nvSpPr>
              <p:cNvPr id="4218" name="Arc 122"/>
              <p:cNvSpPr>
                <a:spLocks/>
              </p:cNvSpPr>
              <p:nvPr/>
            </p:nvSpPr>
            <p:spPr bwMode="hidden">
              <a:xfrm>
                <a:off x="4269" y="585"/>
                <a:ext cx="393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>
                  <a:defRPr/>
                </a:pPr>
                <a:endParaRPr lang="de-DE" sz="4000" b="1">
                  <a:solidFill>
                    <a:srgbClr val="FFCC00"/>
                  </a:solidFill>
                  <a:latin typeface="+mn-lt"/>
                </a:endParaRPr>
              </a:p>
            </p:txBody>
          </p:sp>
          <p:sp>
            <p:nvSpPr>
              <p:cNvPr id="4219" name="Arc 123"/>
              <p:cNvSpPr>
                <a:spLocks/>
              </p:cNvSpPr>
              <p:nvPr/>
            </p:nvSpPr>
            <p:spPr bwMode="hidden">
              <a:xfrm>
                <a:off x="4302" y="463"/>
                <a:ext cx="55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>
                  <a:defRPr/>
                </a:pPr>
                <a:endParaRPr lang="de-DE" sz="4000" b="1">
                  <a:solidFill>
                    <a:srgbClr val="FFCC00"/>
                  </a:solidFill>
                  <a:latin typeface="+mn-lt"/>
                </a:endParaRPr>
              </a:p>
            </p:txBody>
          </p:sp>
          <p:sp>
            <p:nvSpPr>
              <p:cNvPr id="4220" name="Freeform 124"/>
              <p:cNvSpPr>
                <a:spLocks/>
              </p:cNvSpPr>
              <p:nvPr/>
            </p:nvSpPr>
            <p:spPr bwMode="hidden">
              <a:xfrm>
                <a:off x="4410" y="1033"/>
                <a:ext cx="189" cy="580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>
                  <a:defRPr/>
                </a:pPr>
                <a:endParaRPr lang="de-DE" sz="4000" b="1">
                  <a:solidFill>
                    <a:srgbClr val="FFCC00"/>
                  </a:solidFill>
                  <a:latin typeface="+mn-lt"/>
                </a:endParaRPr>
              </a:p>
            </p:txBody>
          </p:sp>
          <p:sp>
            <p:nvSpPr>
              <p:cNvPr id="4221" name="Freeform 125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2" cy="32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>
                  <a:defRPr/>
                </a:pPr>
                <a:endParaRPr lang="de-DE" sz="4000" b="1">
                  <a:solidFill>
                    <a:srgbClr val="FFCC00"/>
                  </a:solidFill>
                  <a:latin typeface="+mn-lt"/>
                </a:endParaRPr>
              </a:p>
            </p:txBody>
          </p:sp>
          <p:sp>
            <p:nvSpPr>
              <p:cNvPr id="4222" name="Arc 126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G0" fmla="+- 15230 0 0"/>
                  <a:gd name="G1" fmla="+- 21600 0 0"/>
                  <a:gd name="G2" fmla="+- 21600 0 0"/>
                  <a:gd name="T0" fmla="*/ 0 w 36830"/>
                  <a:gd name="T1" fmla="*/ 6283 h 22305"/>
                  <a:gd name="T2" fmla="*/ 36819 w 36830"/>
                  <a:gd name="T3" fmla="*/ 22305 h 22305"/>
                  <a:gd name="T4" fmla="*/ 15230 w 3683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>
                  <a:defRPr/>
                </a:pPr>
                <a:endParaRPr lang="de-DE" sz="4000" b="1">
                  <a:solidFill>
                    <a:srgbClr val="FFCC00"/>
                  </a:solidFill>
                  <a:latin typeface="+mn-lt"/>
                </a:endParaRPr>
              </a:p>
            </p:txBody>
          </p:sp>
          <p:sp>
            <p:nvSpPr>
              <p:cNvPr id="4223" name="Arc 127"/>
              <p:cNvSpPr>
                <a:spLocks/>
              </p:cNvSpPr>
              <p:nvPr/>
            </p:nvSpPr>
            <p:spPr bwMode="hidden">
              <a:xfrm flipH="1">
                <a:off x="3426" y="122"/>
                <a:ext cx="724" cy="903"/>
              </a:xfrm>
              <a:custGeom>
                <a:avLst/>
                <a:gdLst>
                  <a:gd name="G0" fmla="+- 18231 0 0"/>
                  <a:gd name="G1" fmla="+- 21600 0 0"/>
                  <a:gd name="G2" fmla="+- 21600 0 0"/>
                  <a:gd name="T0" fmla="*/ 0 w 31881"/>
                  <a:gd name="T1" fmla="*/ 10016 h 21600"/>
                  <a:gd name="T2" fmla="*/ 31881 w 31881"/>
                  <a:gd name="T3" fmla="*/ 4860 h 21600"/>
                  <a:gd name="T4" fmla="*/ 18231 w 3188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>
                  <a:defRPr/>
                </a:pPr>
                <a:endParaRPr lang="de-DE" sz="4000" b="1">
                  <a:solidFill>
                    <a:srgbClr val="FFCC00"/>
                  </a:solidFill>
                  <a:latin typeface="+mn-lt"/>
                </a:endParaRPr>
              </a:p>
            </p:txBody>
          </p:sp>
          <p:sp>
            <p:nvSpPr>
              <p:cNvPr id="4224" name="Arc 128"/>
              <p:cNvSpPr>
                <a:spLocks/>
              </p:cNvSpPr>
              <p:nvPr/>
            </p:nvSpPr>
            <p:spPr bwMode="hidden">
              <a:xfrm>
                <a:off x="4199" y="502"/>
                <a:ext cx="298" cy="90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1146"/>
                  <a:gd name="T1" fmla="*/ 4512 h 21600"/>
                  <a:gd name="T2" fmla="*/ 31146 w 31146"/>
                  <a:gd name="T3" fmla="*/ 9561 h 21600"/>
                  <a:gd name="T4" fmla="*/ 13212 w 3114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>
                  <a:defRPr/>
                </a:pPr>
                <a:endParaRPr lang="de-DE" sz="4000" b="1">
                  <a:solidFill>
                    <a:srgbClr val="FFCC00"/>
                  </a:solidFill>
                  <a:latin typeface="+mn-lt"/>
                </a:endParaRPr>
              </a:p>
            </p:txBody>
          </p:sp>
          <p:sp>
            <p:nvSpPr>
              <p:cNvPr id="4225" name="Freeform 129"/>
              <p:cNvSpPr>
                <a:spLocks/>
              </p:cNvSpPr>
              <p:nvPr/>
            </p:nvSpPr>
            <p:spPr bwMode="hidden">
              <a:xfrm flipH="1">
                <a:off x="3307" y="981"/>
                <a:ext cx="426" cy="59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>
                  <a:defRPr/>
                </a:pPr>
                <a:endParaRPr lang="de-DE" sz="4000" b="1">
                  <a:solidFill>
                    <a:srgbClr val="FFCC00"/>
                  </a:solidFill>
                  <a:latin typeface="+mn-lt"/>
                </a:endParaRPr>
              </a:p>
            </p:txBody>
          </p:sp>
          <p:sp>
            <p:nvSpPr>
              <p:cNvPr id="4226" name="Freeform 130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>
                  <a:defRPr/>
                </a:pPr>
                <a:endParaRPr lang="de-DE" sz="4000" b="1">
                  <a:solidFill>
                    <a:srgbClr val="FFCC00"/>
                  </a:solidFill>
                  <a:latin typeface="+mn-lt"/>
                </a:endParaRPr>
              </a:p>
            </p:txBody>
          </p:sp>
          <p:sp>
            <p:nvSpPr>
              <p:cNvPr id="4227" name="Freeform 131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>
                  <a:defRPr/>
                </a:pPr>
                <a:endParaRPr lang="de-DE" sz="4000" b="1">
                  <a:solidFill>
                    <a:srgbClr val="FFCC00"/>
                  </a:solidFill>
                  <a:latin typeface="+mn-lt"/>
                </a:endParaRPr>
              </a:p>
            </p:txBody>
          </p:sp>
          <p:sp>
            <p:nvSpPr>
              <p:cNvPr id="4228" name="Freeform 132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>
                  <a:defRPr/>
                </a:pPr>
                <a:endParaRPr lang="de-DE" sz="4000" b="1">
                  <a:solidFill>
                    <a:srgbClr val="FFCC00"/>
                  </a:solidFill>
                  <a:latin typeface="+mn-lt"/>
                </a:endParaRPr>
              </a:p>
            </p:txBody>
          </p:sp>
          <p:sp>
            <p:nvSpPr>
              <p:cNvPr id="4229" name="Freeform 133"/>
              <p:cNvSpPr>
                <a:spLocks/>
              </p:cNvSpPr>
              <p:nvPr/>
            </p:nvSpPr>
            <p:spPr bwMode="hidden">
              <a:xfrm>
                <a:off x="4636" y="576"/>
                <a:ext cx="594" cy="41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>
                  <a:defRPr/>
                </a:pPr>
                <a:endParaRPr lang="de-DE" sz="4000" b="1">
                  <a:solidFill>
                    <a:srgbClr val="FFCC00"/>
                  </a:solidFill>
                  <a:latin typeface="+mn-lt"/>
                </a:endParaRPr>
              </a:p>
            </p:txBody>
          </p:sp>
          <p:sp>
            <p:nvSpPr>
              <p:cNvPr id="4230" name="Freeform 134"/>
              <p:cNvSpPr>
                <a:spLocks/>
              </p:cNvSpPr>
              <p:nvPr/>
            </p:nvSpPr>
            <p:spPr bwMode="hidden">
              <a:xfrm>
                <a:off x="4658" y="132"/>
                <a:ext cx="260" cy="561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>
                  <a:defRPr/>
                </a:pPr>
                <a:endParaRPr lang="de-DE" sz="4000" b="1">
                  <a:solidFill>
                    <a:srgbClr val="FFCC00"/>
                  </a:solidFill>
                  <a:latin typeface="+mn-lt"/>
                </a:endParaRPr>
              </a:p>
            </p:txBody>
          </p:sp>
          <p:sp>
            <p:nvSpPr>
              <p:cNvPr id="4231" name="Freeform 135"/>
              <p:cNvSpPr>
                <a:spLocks/>
              </p:cNvSpPr>
              <p:nvPr/>
            </p:nvSpPr>
            <p:spPr bwMode="hidden">
              <a:xfrm rot="20253369">
                <a:off x="4401" y="599"/>
                <a:ext cx="175" cy="32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>
                  <a:defRPr/>
                </a:pPr>
                <a:endParaRPr lang="de-DE" sz="4000" b="1">
                  <a:solidFill>
                    <a:srgbClr val="FFCC00"/>
                  </a:solidFill>
                  <a:latin typeface="+mn-lt"/>
                </a:endParaRPr>
              </a:p>
            </p:txBody>
          </p:sp>
          <p:sp>
            <p:nvSpPr>
              <p:cNvPr id="4232" name="Freeform 136"/>
              <p:cNvSpPr>
                <a:spLocks/>
              </p:cNvSpPr>
              <p:nvPr/>
            </p:nvSpPr>
            <p:spPr bwMode="hidden">
              <a:xfrm rot="1346631" flipH="1">
                <a:off x="3783" y="589"/>
                <a:ext cx="172" cy="330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>
                  <a:defRPr/>
                </a:pPr>
                <a:endParaRPr lang="de-DE" sz="4000" b="1">
                  <a:solidFill>
                    <a:srgbClr val="FFCC00"/>
                  </a:solidFill>
                  <a:latin typeface="+mn-lt"/>
                </a:endParaRPr>
              </a:p>
            </p:txBody>
          </p:sp>
        </p:grpSp>
      </p:grpSp>
      <p:sp>
        <p:nvSpPr>
          <p:cNvPr id="38915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1625"/>
            <a:ext cx="7772400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38916" name="Rectangle 1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4235" name="Rectangle 1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rgbClr val="FFCC00"/>
                </a:solidFill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236" name="Rectangle 1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FFCC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DE" smtClean="0"/>
              <a:t>v.gehmlich@hs-osnabrueck.de</a:t>
            </a:r>
            <a:endParaRPr lang="de-DE"/>
          </a:p>
        </p:txBody>
      </p:sp>
      <p:sp>
        <p:nvSpPr>
          <p:cNvPr id="4237" name="Rectangle 1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FFCC00"/>
                </a:solidFill>
                <a:latin typeface="+mn-lt"/>
              </a:defRPr>
            </a:lvl1pPr>
          </a:lstStyle>
          <a:p>
            <a:pPr>
              <a:defRPr/>
            </a:pPr>
            <a:fld id="{9720C19B-3399-4E12-B3B4-67E2077ED3F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−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de-DE" smtClean="0"/>
              <a:t>v.gehmlich@hs-osnabrueck.de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AE849CB-87E6-45B9-A4E4-FF139C711358}" type="slidenum">
              <a:rPr lang="de-DE" smtClean="0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4050643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08" r:id="rId3"/>
    <p:sldLayoutId id="2147483909" r:id="rId4"/>
    <p:sldLayoutId id="2147483910" r:id="rId5"/>
    <p:sldLayoutId id="2147483911" r:id="rId6"/>
    <p:sldLayoutId id="2147483912" r:id="rId7"/>
    <p:sldLayoutId id="2147483913" r:id="rId8"/>
    <p:sldLayoutId id="2147483914" r:id="rId9"/>
    <p:sldLayoutId id="2147483915" r:id="rId10"/>
    <p:sldLayoutId id="2147483916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de-DE" smtClean="0"/>
              <a:t>v.gehmlich@hs-osnabrueck.de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AE849CB-87E6-45B9-A4E4-FF139C711358}" type="slidenum">
              <a:rPr lang="de-DE" smtClean="0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4050643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  <p:sldLayoutId id="2147483941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3CC9BCB-3C33-4ACF-B9D3-197B38C4AAD8}" type="datetime1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19.04.2017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D6E2ABC-973B-42E5-9853-0AEADEB12BC3}" type="slidenum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19354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9" r:id="rId1"/>
    <p:sldLayoutId id="2147483970" r:id="rId2"/>
    <p:sldLayoutId id="2147483971" r:id="rId3"/>
    <p:sldLayoutId id="2147483972" r:id="rId4"/>
    <p:sldLayoutId id="2147483973" r:id="rId5"/>
    <p:sldLayoutId id="2147483974" r:id="rId6"/>
    <p:sldLayoutId id="2147483975" r:id="rId7"/>
    <p:sldLayoutId id="2147483976" r:id="rId8"/>
    <p:sldLayoutId id="2147483977" r:id="rId9"/>
    <p:sldLayoutId id="2147483978" r:id="rId10"/>
    <p:sldLayoutId id="214748397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9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tx2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Fußzeilenplatzhalt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dirty="0" smtClean="0"/>
              <a:t>v.gehmlich@hs-osnabrueck.de</a:t>
            </a:r>
            <a:endParaRPr lang="de-DE" dirty="0"/>
          </a:p>
        </p:txBody>
      </p:sp>
      <p:sp>
        <p:nvSpPr>
          <p:cNvPr id="99330" name="Foliennummernplatzhalt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7B64C3C-8612-4A65-8DD7-934EB2CFBBFF}" type="slidenum">
              <a:rPr lang="de-DE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de-DE" dirty="0"/>
          </a:p>
        </p:txBody>
      </p:sp>
      <p:sp>
        <p:nvSpPr>
          <p:cNvPr id="99332" name="Textfeld 6"/>
          <p:cNvSpPr txBox="1">
            <a:spLocks noChangeArrowheads="1"/>
          </p:cNvSpPr>
          <p:nvPr/>
        </p:nvSpPr>
        <p:spPr bwMode="auto">
          <a:xfrm>
            <a:off x="467543" y="2996952"/>
            <a:ext cx="23717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3200" b="1" dirty="0">
                <a:latin typeface="Franklin Gothic Book" pitchFamily="34" charset="0"/>
              </a:rPr>
              <a:t>Mutual Trust</a:t>
            </a:r>
          </a:p>
        </p:txBody>
      </p:sp>
      <p:pic>
        <p:nvPicPr>
          <p:cNvPr id="99331" name="Picture 4" descr="j021605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11" y="44624"/>
            <a:ext cx="9145016" cy="7154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hteck 4"/>
          <p:cNvSpPr/>
          <p:nvPr/>
        </p:nvSpPr>
        <p:spPr>
          <a:xfrm>
            <a:off x="393989" y="3765574"/>
            <a:ext cx="842493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cap="all" dirty="0">
                <a:ln w="6350"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Lucida Sans"/>
              </a:rPr>
              <a:t>Разработка НКР:     подход </a:t>
            </a:r>
            <a:r>
              <a:rPr lang="ru-RU" sz="4400" b="1" cap="all" dirty="0" smtClean="0">
                <a:ln w="6350"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Lucida Sans"/>
              </a:rPr>
              <a:t>ГЕРМАНИИ</a:t>
            </a:r>
            <a:r>
              <a:rPr lang="de-DE" sz="4400" b="1" cap="all" dirty="0" smtClean="0">
                <a:ln w="6350"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Lucida Sans"/>
              </a:rPr>
              <a:t> </a:t>
            </a:r>
            <a:endParaRPr lang="de-DE" sz="4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1047485" y="5383482"/>
            <a:ext cx="738157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/>
              <a:t>TAM семинар</a:t>
            </a:r>
          </a:p>
          <a:p>
            <a:pPr algn="ctr"/>
            <a:r>
              <a:rPr lang="ru-RU" sz="2800" dirty="0" smtClean="0"/>
              <a:t>Университет </a:t>
            </a:r>
            <a:r>
              <a:rPr lang="ru-RU" sz="2800" dirty="0" err="1" smtClean="0"/>
              <a:t>Нархоз</a:t>
            </a:r>
            <a:r>
              <a:rPr lang="ru-RU" sz="2800" dirty="0" smtClean="0"/>
              <a:t>, </a:t>
            </a:r>
            <a:r>
              <a:rPr lang="ru-RU" sz="2800" dirty="0"/>
              <a:t>г. Алматы, </a:t>
            </a:r>
            <a:r>
              <a:rPr lang="ru-RU" sz="2800" dirty="0" err="1"/>
              <a:t>Kaзахстан</a:t>
            </a:r>
            <a:endParaRPr lang="ru-RU" sz="2800" dirty="0"/>
          </a:p>
          <a:p>
            <a:pPr algn="ctr"/>
            <a:r>
              <a:rPr lang="ru-RU" sz="2800" dirty="0"/>
              <a:t>19-21апреля 2017</a:t>
            </a:r>
          </a:p>
          <a:p>
            <a:pPr algn="ctr"/>
            <a:r>
              <a:rPr lang="de-DE" sz="1600" dirty="0" smtClean="0"/>
              <a:t>Volker Gehmlich - v.gehmlich@hs-osnabrueck.de</a:t>
            </a:r>
            <a:endParaRPr lang="de-DE" sz="1600" dirty="0"/>
          </a:p>
        </p:txBody>
      </p:sp>
    </p:spTree>
    <p:extLst>
      <p:ext uri="{BB962C8B-B14F-4D97-AF65-F5344CB8AC3E}">
        <p14:creationId xmlns="" xmlns:p14="http://schemas.microsoft.com/office/powerpoint/2010/main" val="253731509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Другими </a:t>
            </a:r>
            <a:r>
              <a:rPr lang="ru-RU" dirty="0" smtClean="0"/>
              <a:t>словами </a:t>
            </a:r>
            <a:r>
              <a:rPr lang="de-DE" dirty="0" smtClean="0"/>
              <a:t>(1)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Немецкие квалификации в области высшего </a:t>
            </a:r>
            <a:r>
              <a:rPr lang="ru-RU" dirty="0" smtClean="0"/>
              <a:t>образования были</a:t>
            </a:r>
            <a:r>
              <a:rPr lang="de-DE" dirty="0" smtClean="0"/>
              <a:t> </a:t>
            </a:r>
          </a:p>
          <a:p>
            <a:pPr lvl="1"/>
            <a:r>
              <a:rPr lang="ru-RU" dirty="0" smtClean="0"/>
              <a:t>ограничены </a:t>
            </a:r>
            <a:r>
              <a:rPr lang="ru-RU" dirty="0"/>
              <a:t>тремя </a:t>
            </a:r>
            <a:r>
              <a:rPr lang="ru-RU" dirty="0" smtClean="0"/>
              <a:t>уровнями </a:t>
            </a:r>
            <a:r>
              <a:rPr lang="de-DE" dirty="0" smtClean="0"/>
              <a:t>(</a:t>
            </a:r>
            <a:r>
              <a:rPr lang="ru-RU" dirty="0" smtClean="0"/>
              <a:t>уровни степеней</a:t>
            </a:r>
            <a:r>
              <a:rPr lang="de-DE" dirty="0" smtClean="0"/>
              <a:t>),</a:t>
            </a:r>
          </a:p>
          <a:p>
            <a:pPr lvl="1"/>
            <a:r>
              <a:rPr lang="ru-RU" dirty="0"/>
              <a:t>результаты обучения </a:t>
            </a:r>
            <a:r>
              <a:rPr lang="ru-RU" dirty="0" smtClean="0"/>
              <a:t>описывались в </a:t>
            </a:r>
            <a:r>
              <a:rPr lang="ru-RU" dirty="0"/>
              <a:t>терминах </a:t>
            </a:r>
            <a:r>
              <a:rPr lang="ru-RU" dirty="0" smtClean="0"/>
              <a:t>знаний </a:t>
            </a:r>
            <a:r>
              <a:rPr lang="ru-RU" dirty="0"/>
              <a:t>и </a:t>
            </a:r>
            <a:r>
              <a:rPr lang="ru-RU" dirty="0" smtClean="0"/>
              <a:t>умений </a:t>
            </a:r>
            <a:r>
              <a:rPr lang="de-DE" dirty="0" smtClean="0"/>
              <a:t>(</a:t>
            </a:r>
            <a:r>
              <a:rPr lang="ru-RU" dirty="0" smtClean="0"/>
              <a:t>термин </a:t>
            </a:r>
            <a:r>
              <a:rPr lang="ru-RU" dirty="0"/>
              <a:t>«</a:t>
            </a:r>
            <a:r>
              <a:rPr lang="ru-RU" dirty="0" smtClean="0"/>
              <a:t>навыки» оказался </a:t>
            </a:r>
            <a:r>
              <a:rPr lang="ru-RU" dirty="0"/>
              <a:t>слишком </a:t>
            </a:r>
            <a:r>
              <a:rPr lang="ru-RU" dirty="0" smtClean="0"/>
              <a:t>узким </a:t>
            </a:r>
            <a:r>
              <a:rPr lang="ru-RU" dirty="0"/>
              <a:t>в переводе на немецкий язык</a:t>
            </a:r>
            <a:r>
              <a:rPr lang="de-DE" dirty="0" smtClean="0"/>
              <a:t>)</a:t>
            </a:r>
            <a:r>
              <a:rPr lang="ru-RU" dirty="0" smtClean="0"/>
              <a:t> </a:t>
            </a:r>
            <a:endParaRPr lang="de-DE" dirty="0" smtClean="0"/>
          </a:p>
          <a:p>
            <a:pPr lvl="1"/>
            <a:r>
              <a:rPr lang="ru-RU" dirty="0" smtClean="0"/>
              <a:t>дополнялись </a:t>
            </a:r>
            <a:r>
              <a:rPr lang="ru-RU" dirty="0"/>
              <a:t>кредитными диапазонами (исключение </a:t>
            </a:r>
            <a:r>
              <a:rPr lang="ru-RU" dirty="0" smtClean="0"/>
              <a:t>докторантура</a:t>
            </a:r>
            <a:r>
              <a:rPr lang="de-DE" dirty="0" smtClean="0"/>
              <a:t>)</a:t>
            </a:r>
          </a:p>
          <a:p>
            <a:pPr lvl="1"/>
            <a:r>
              <a:rPr lang="ru-RU" dirty="0" smtClean="0"/>
              <a:t>Определяли требования </a:t>
            </a:r>
            <a:r>
              <a:rPr lang="ru-RU" dirty="0"/>
              <a:t>к </a:t>
            </a:r>
            <a:r>
              <a:rPr lang="ru-RU" dirty="0" smtClean="0"/>
              <a:t>приему</a:t>
            </a:r>
            <a:endParaRPr lang="de-DE" dirty="0" smtClean="0"/>
          </a:p>
          <a:p>
            <a:pPr lvl="1"/>
            <a:r>
              <a:rPr lang="ru-RU" dirty="0" smtClean="0"/>
              <a:t>Перечисление эквивалентных </a:t>
            </a:r>
            <a:r>
              <a:rPr lang="ru-RU" dirty="0"/>
              <a:t>типов </a:t>
            </a:r>
            <a:r>
              <a:rPr lang="ru-RU" dirty="0" smtClean="0"/>
              <a:t>наименований бакалавра, </a:t>
            </a:r>
            <a:r>
              <a:rPr lang="ru-RU" dirty="0"/>
              <a:t>и т. </a:t>
            </a:r>
            <a:r>
              <a:rPr lang="ru-RU" dirty="0" smtClean="0"/>
              <a:t>д. на </a:t>
            </a:r>
            <a:r>
              <a:rPr lang="ru-RU" dirty="0"/>
              <a:t>соответствующем уровне </a:t>
            </a:r>
            <a:r>
              <a:rPr lang="ru-RU" dirty="0" smtClean="0"/>
              <a:t>(квалификация</a:t>
            </a:r>
            <a:r>
              <a:rPr lang="ru-RU" dirty="0"/>
              <a:t>, </a:t>
            </a:r>
            <a:r>
              <a:rPr lang="ru-RU" dirty="0" smtClean="0"/>
              <a:t>предоставляемая учреждением</a:t>
            </a:r>
            <a:r>
              <a:rPr lang="de-DE" dirty="0" smtClean="0"/>
              <a:t>).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v.gehmlich@hs-osnabrueck.de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70D15E-8142-436E-B3F9-EBC117EAB776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295750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Другими </a:t>
            </a:r>
            <a:r>
              <a:rPr lang="ru-RU" dirty="0" smtClean="0"/>
              <a:t>словами </a:t>
            </a:r>
            <a:r>
              <a:rPr lang="de-DE" dirty="0" smtClean="0"/>
              <a:t>(2)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Состоит из «обложки», таблицы, указывающей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</a:t>
            </a:r>
            <a:r>
              <a:rPr lang="de-DE" dirty="0" smtClean="0"/>
              <a:t>– </a:t>
            </a:r>
            <a:r>
              <a:rPr lang="ru-RU" dirty="0" smtClean="0"/>
              <a:t>уровень степени</a:t>
            </a:r>
            <a:endParaRPr lang="de-DE" dirty="0" smtClean="0"/>
          </a:p>
          <a:p>
            <a:pPr lvl="1"/>
            <a:r>
              <a:rPr lang="ru-RU" dirty="0" smtClean="0"/>
              <a:t>формальные аспекты</a:t>
            </a:r>
            <a:endParaRPr lang="de-DE" dirty="0" smtClean="0"/>
          </a:p>
          <a:p>
            <a:pPr lvl="1"/>
            <a:r>
              <a:rPr lang="ru-RU" dirty="0" smtClean="0"/>
              <a:t>Квалификации, предоставляемые вузами</a:t>
            </a:r>
            <a:endParaRPr lang="de-DE" dirty="0" smtClean="0"/>
          </a:p>
          <a:p>
            <a:r>
              <a:rPr lang="ru-RU" dirty="0"/>
              <a:t>и </a:t>
            </a:r>
            <a:r>
              <a:rPr lang="ru-RU" dirty="0" smtClean="0"/>
              <a:t>набора </a:t>
            </a:r>
            <a:r>
              <a:rPr lang="ru-RU" dirty="0"/>
              <a:t>таблиц, описывающих квалификацию и их уровни в соответствии с вышеприведенными критериями (дескрипторы в форме результатов </a:t>
            </a:r>
            <a:r>
              <a:rPr lang="ru-RU" dirty="0" smtClean="0"/>
              <a:t>обучения</a:t>
            </a:r>
            <a:r>
              <a:rPr lang="de-DE" dirty="0" smtClean="0"/>
              <a:t>)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v.gehmlich@hs-osnabrueck.de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70D15E-8142-436E-B3F9-EBC117EAB776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208221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Распределение квалификаций</a:t>
            </a:r>
            <a:r>
              <a:rPr lang="de-DE" dirty="0" smtClean="0"/>
              <a:t>?</a:t>
            </a:r>
            <a:endParaRPr lang="de-DE" dirty="0"/>
          </a:p>
        </p:txBody>
      </p:sp>
      <p:sp>
        <p:nvSpPr>
          <p:cNvPr id="67586" name="Inhaltsplatzhalt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Нет</a:t>
            </a:r>
            <a:r>
              <a:rPr lang="de-DE" dirty="0" smtClean="0"/>
              <a:t>!</a:t>
            </a:r>
          </a:p>
        </p:txBody>
      </p:sp>
      <p:sp>
        <p:nvSpPr>
          <p:cNvPr id="67587" name="Inhaltsplatzhalt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/>
              <a:t>Описание квалификаций на предопределенном </a:t>
            </a:r>
            <a:r>
              <a:rPr lang="ru-RU" dirty="0" smtClean="0"/>
              <a:t>уровне </a:t>
            </a:r>
            <a:r>
              <a:rPr lang="de-DE" dirty="0" smtClean="0"/>
              <a:t>– </a:t>
            </a:r>
          </a:p>
          <a:p>
            <a:r>
              <a:rPr lang="ru-RU" dirty="0" smtClean="0"/>
              <a:t>Взято </a:t>
            </a:r>
            <a:r>
              <a:rPr lang="ru-RU" dirty="0"/>
              <a:t>из Европейской </a:t>
            </a:r>
            <a:r>
              <a:rPr lang="ru-RU" dirty="0" smtClean="0"/>
              <a:t>квалификационной рамки </a:t>
            </a:r>
            <a:r>
              <a:rPr lang="ru-RU" dirty="0"/>
              <a:t>высшего образования</a:t>
            </a:r>
            <a:endParaRPr lang="de-DE" dirty="0" smtClean="0"/>
          </a:p>
        </p:txBody>
      </p:sp>
      <p:sp>
        <p:nvSpPr>
          <p:cNvPr id="67588" name="Fußzeilenplatzhalter 1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v.gehmlich@hs-osnabrueck.de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7589" name="Foliennummernplatzhalt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41B9428-BFCB-4E23-8A91-A9CA271B7783}" type="slidenum">
              <a:rPr lang="de-DE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feil nach rechts 6"/>
          <p:cNvSpPr/>
          <p:nvPr/>
        </p:nvSpPr>
        <p:spPr>
          <a:xfrm>
            <a:off x="2411761" y="1844675"/>
            <a:ext cx="1626840" cy="15128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prstClr val="white"/>
                </a:solidFill>
              </a:rPr>
              <a:t>НО</a:t>
            </a:r>
            <a:endParaRPr lang="de-DE" sz="32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9793692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uero-CN0307\Pictures\ControlCenter3\Scan\DQR_HE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-675456"/>
            <a:ext cx="7342187" cy="85511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4678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Buero-CN0307\Pictures\ControlCenter3\Scan\DQR_HE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-1808163"/>
            <a:ext cx="7342187" cy="104759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4956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Buero-CN0307\Pictures\ControlCenter3\Scan\DQR-HE_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2" y="-1611560"/>
            <a:ext cx="7342187" cy="104759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2855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Buero-CN0307\Pictures\ControlCenter3\Scan\DQR_HE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-1808163"/>
            <a:ext cx="7342187" cy="104759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3121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Buero-CN0307\Pictures\ControlCenter3\Scan\DQR_HE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-1808163"/>
            <a:ext cx="7342187" cy="104759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0741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Buero-CN0307\Pictures\ControlCenter3\Scan\DQR_HE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-1808163"/>
            <a:ext cx="7342187" cy="104759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3544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oma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6047" y="202208"/>
            <a:ext cx="9230047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8545-C18C-4981-BBA9-D991A4FDB1FE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043608" y="2420888"/>
            <a:ext cx="15356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prstClr val="black"/>
                </a:solidFill>
              </a:rPr>
              <a:t>Фаза</a:t>
            </a:r>
            <a:r>
              <a:rPr lang="de-DE" sz="3200" b="1" dirty="0" smtClean="0">
                <a:solidFill>
                  <a:prstClr val="black"/>
                </a:solidFill>
              </a:rPr>
              <a:t> 1</a:t>
            </a:r>
            <a:endParaRPr lang="de-DE" sz="3200" b="1" dirty="0">
              <a:solidFill>
                <a:prstClr val="black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-156552" y="836712"/>
            <a:ext cx="9206071" cy="63955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rgbClr val="FF3399"/>
              </a:buClr>
            </a:pPr>
            <a:endParaRPr lang="de-DE" sz="3200" kern="0" dirty="0">
              <a:solidFill>
                <a:srgbClr val="FF0000"/>
              </a:solidFill>
              <a:latin typeface="Arial Black"/>
            </a:endParaRPr>
          </a:p>
          <a:p>
            <a:pPr algn="ctr">
              <a:spcBef>
                <a:spcPct val="20000"/>
              </a:spcBef>
              <a:buClr>
                <a:srgbClr val="FF3399"/>
              </a:buClr>
            </a:pPr>
            <a:endParaRPr lang="de-DE" sz="3200" kern="0" dirty="0" smtClean="0">
              <a:solidFill>
                <a:srgbClr val="FF0000"/>
              </a:solidFill>
              <a:latin typeface="Arial Black"/>
            </a:endParaRPr>
          </a:p>
          <a:p>
            <a:pPr algn="ctr">
              <a:spcBef>
                <a:spcPct val="20000"/>
              </a:spcBef>
              <a:buClr>
                <a:srgbClr val="FF3399"/>
              </a:buClr>
            </a:pPr>
            <a:endParaRPr lang="de-DE" sz="3200" kern="0" dirty="0" smtClean="0">
              <a:solidFill>
                <a:srgbClr val="FF0000"/>
              </a:solidFill>
              <a:latin typeface="Arial Black"/>
            </a:endParaRPr>
          </a:p>
          <a:p>
            <a:pPr algn="ctr">
              <a:spcBef>
                <a:spcPct val="20000"/>
              </a:spcBef>
              <a:buClr>
                <a:srgbClr val="FF3399"/>
              </a:buClr>
            </a:pPr>
            <a:endParaRPr lang="de-DE" sz="3200" kern="0" dirty="0" smtClean="0">
              <a:solidFill>
                <a:prstClr val="white"/>
              </a:solidFill>
              <a:latin typeface="Arial Black"/>
            </a:endParaRPr>
          </a:p>
          <a:p>
            <a:pPr algn="ctr">
              <a:spcBef>
                <a:spcPct val="20000"/>
              </a:spcBef>
              <a:buClr>
                <a:srgbClr val="FF3399"/>
              </a:buClr>
            </a:pPr>
            <a:endParaRPr lang="de-DE" sz="3200" kern="0" dirty="0" smtClean="0">
              <a:solidFill>
                <a:prstClr val="white"/>
              </a:solidFill>
              <a:latin typeface="Arial Black"/>
            </a:endParaRPr>
          </a:p>
          <a:p>
            <a:pPr algn="ctr">
              <a:spcBef>
                <a:spcPct val="20000"/>
              </a:spcBef>
              <a:buClr>
                <a:srgbClr val="FF3399"/>
              </a:buClr>
            </a:pPr>
            <a:r>
              <a:rPr lang="ru-RU" sz="3200" kern="0" dirty="0" smtClean="0">
                <a:solidFill>
                  <a:prstClr val="white"/>
                </a:solidFill>
                <a:latin typeface="+mj-lt"/>
              </a:rPr>
              <a:t>Линзы</a:t>
            </a:r>
            <a:r>
              <a:rPr lang="de-DE" sz="3200" kern="0" dirty="0" smtClean="0">
                <a:solidFill>
                  <a:prstClr val="white"/>
                </a:solidFill>
                <a:latin typeface="+mj-lt"/>
              </a:rPr>
              <a:t>:</a:t>
            </a:r>
            <a:endParaRPr lang="de-DE" sz="3200" kern="0" dirty="0">
              <a:solidFill>
                <a:prstClr val="white"/>
              </a:solidFill>
              <a:latin typeface="+mj-lt"/>
            </a:endParaRPr>
          </a:p>
          <a:p>
            <a:pPr algn="ctr">
              <a:spcBef>
                <a:spcPct val="20000"/>
              </a:spcBef>
              <a:buClr>
                <a:srgbClr val="FF3399"/>
              </a:buClr>
            </a:pPr>
            <a:r>
              <a:rPr lang="ru-RU" sz="3200" kern="0" dirty="0" smtClean="0">
                <a:solidFill>
                  <a:prstClr val="black"/>
                </a:solidFill>
                <a:latin typeface="+mj-lt"/>
              </a:rPr>
              <a:t>История</a:t>
            </a:r>
            <a:r>
              <a:rPr lang="de-DE" sz="3200" kern="0" dirty="0" smtClean="0">
                <a:solidFill>
                  <a:prstClr val="black"/>
                </a:solidFill>
                <a:latin typeface="+mj-lt"/>
              </a:rPr>
              <a:t> </a:t>
            </a:r>
            <a:r>
              <a:rPr lang="de-DE" sz="3200" kern="0" dirty="0">
                <a:solidFill>
                  <a:prstClr val="black"/>
                </a:solidFill>
                <a:latin typeface="+mj-lt"/>
              </a:rPr>
              <a:t>– </a:t>
            </a:r>
            <a:r>
              <a:rPr lang="ru-RU" sz="3200" kern="0" dirty="0" smtClean="0">
                <a:solidFill>
                  <a:prstClr val="black"/>
                </a:solidFill>
                <a:latin typeface="+mj-lt"/>
              </a:rPr>
              <a:t>Идеи</a:t>
            </a:r>
            <a:r>
              <a:rPr lang="de-DE" sz="3200" kern="0" dirty="0" smtClean="0">
                <a:solidFill>
                  <a:prstClr val="black"/>
                </a:solidFill>
                <a:latin typeface="+mj-lt"/>
              </a:rPr>
              <a:t> </a:t>
            </a:r>
            <a:r>
              <a:rPr lang="de-DE" sz="3200" kern="0" dirty="0">
                <a:solidFill>
                  <a:prstClr val="black"/>
                </a:solidFill>
                <a:latin typeface="+mj-lt"/>
              </a:rPr>
              <a:t>- </a:t>
            </a:r>
            <a:r>
              <a:rPr lang="ru-RU" sz="3200" kern="0" dirty="0" smtClean="0">
                <a:solidFill>
                  <a:prstClr val="black"/>
                </a:solidFill>
                <a:latin typeface="+mj-lt"/>
              </a:rPr>
              <a:t>Дизайн</a:t>
            </a:r>
            <a:r>
              <a:rPr lang="de-DE" sz="3200" kern="0" dirty="0" smtClean="0">
                <a:solidFill>
                  <a:prstClr val="black"/>
                </a:solidFill>
                <a:latin typeface="+mj-lt"/>
              </a:rPr>
              <a:t> </a:t>
            </a:r>
            <a:r>
              <a:rPr lang="de-DE" sz="3200" kern="0" dirty="0">
                <a:solidFill>
                  <a:prstClr val="black"/>
                </a:solidFill>
                <a:latin typeface="+mj-lt"/>
              </a:rPr>
              <a:t>– </a:t>
            </a:r>
            <a:r>
              <a:rPr lang="ru-RU" sz="3200" kern="0" dirty="0" smtClean="0">
                <a:solidFill>
                  <a:prstClr val="black"/>
                </a:solidFill>
                <a:latin typeface="+mj-lt"/>
              </a:rPr>
              <a:t>Аргументация</a:t>
            </a:r>
            <a:endParaRPr lang="de-DE" sz="3200" kern="0" dirty="0">
              <a:solidFill>
                <a:prstClr val="black"/>
              </a:solidFill>
              <a:latin typeface="+mj-lt"/>
            </a:endParaRPr>
          </a:p>
          <a:p>
            <a:pPr algn="ctr">
              <a:spcBef>
                <a:spcPct val="20000"/>
              </a:spcBef>
              <a:buClr>
                <a:srgbClr val="FF3399"/>
              </a:buClr>
            </a:pPr>
            <a:r>
              <a:rPr lang="ru-RU" sz="3200" kern="0" dirty="0" smtClean="0">
                <a:solidFill>
                  <a:prstClr val="white"/>
                </a:solidFill>
                <a:latin typeface="+mj-lt"/>
              </a:rPr>
              <a:t>Командная разработка</a:t>
            </a:r>
            <a:endParaRPr lang="de-DE" sz="3200" kern="0" dirty="0">
              <a:solidFill>
                <a:prstClr val="white"/>
              </a:solidFill>
              <a:latin typeface="+mj-lt"/>
            </a:endParaRPr>
          </a:p>
          <a:p>
            <a:pPr algn="ctr">
              <a:spcBef>
                <a:spcPct val="20000"/>
              </a:spcBef>
              <a:buClr>
                <a:srgbClr val="FF3399"/>
              </a:buClr>
            </a:pPr>
            <a:r>
              <a:rPr lang="ru-RU" sz="3200" kern="0" dirty="0" smtClean="0">
                <a:solidFill>
                  <a:prstClr val="black"/>
                </a:solidFill>
                <a:latin typeface="+mj-lt"/>
              </a:rPr>
              <a:t>Формирование</a:t>
            </a:r>
            <a:r>
              <a:rPr lang="de-DE" sz="3200" kern="0" dirty="0" smtClean="0">
                <a:solidFill>
                  <a:prstClr val="black"/>
                </a:solidFill>
                <a:latin typeface="+mj-lt"/>
              </a:rPr>
              <a:t>-</a:t>
            </a:r>
            <a:r>
              <a:rPr lang="ru-RU" sz="3200" kern="0" dirty="0" smtClean="0">
                <a:solidFill>
                  <a:prstClr val="black"/>
                </a:solidFill>
                <a:latin typeface="+mj-lt"/>
              </a:rPr>
              <a:t>Штурмование</a:t>
            </a:r>
            <a:r>
              <a:rPr lang="de-DE" sz="3200" kern="0" dirty="0" smtClean="0">
                <a:solidFill>
                  <a:prstClr val="black"/>
                </a:solidFill>
                <a:latin typeface="+mj-lt"/>
              </a:rPr>
              <a:t>-</a:t>
            </a:r>
            <a:r>
              <a:rPr lang="ru-RU" sz="3200" kern="0" dirty="0" smtClean="0">
                <a:solidFill>
                  <a:prstClr val="black"/>
                </a:solidFill>
                <a:latin typeface="+mj-lt"/>
              </a:rPr>
              <a:t>Нормирование-Исполнение</a:t>
            </a:r>
            <a:endParaRPr lang="de-DE" sz="3200" kern="0" dirty="0">
              <a:solidFill>
                <a:prstClr val="black"/>
              </a:solidFill>
              <a:latin typeface="+mj-lt"/>
            </a:endParaRPr>
          </a:p>
          <a:p>
            <a:pPr algn="ctr">
              <a:spcBef>
                <a:spcPct val="20000"/>
              </a:spcBef>
              <a:buClr>
                <a:srgbClr val="FF3399"/>
              </a:buClr>
            </a:pPr>
            <a:endParaRPr lang="de-DE" sz="3200" kern="0" dirty="0">
              <a:solidFill>
                <a:srgbClr val="F79646"/>
              </a:solidFill>
              <a:latin typeface="Arial Black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3581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598992-F58E-4E29-9F52-2E3D72EA7989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92696"/>
            <a:ext cx="7776864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98085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Fußzeilenplatzhalter 1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v.gehmlich@hs-osnabrueck.de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0658" name="Foliennummernplatzhalt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E857CC9-1587-4A9B-8F36-8DA39639C827}" type="slidenum">
              <a:rPr lang="de-DE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llipse 3"/>
          <p:cNvSpPr/>
          <p:nvPr/>
        </p:nvSpPr>
        <p:spPr>
          <a:xfrm>
            <a:off x="1887538" y="1484313"/>
            <a:ext cx="5400675" cy="4032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prstClr val="white"/>
                </a:solidFill>
              </a:rPr>
              <a:t>Немецкая </a:t>
            </a:r>
            <a:r>
              <a:rPr lang="ru-RU" sz="3600" b="1" dirty="0" smtClean="0">
                <a:solidFill>
                  <a:prstClr val="white"/>
                </a:solidFill>
              </a:rPr>
              <a:t>квалификационная рамка для обучения в течение всей жизни </a:t>
            </a:r>
            <a:r>
              <a:rPr lang="de-DE" sz="3600" b="1" dirty="0" smtClean="0">
                <a:solidFill>
                  <a:prstClr val="white"/>
                </a:solidFill>
              </a:rPr>
              <a:t>2011</a:t>
            </a:r>
            <a:endParaRPr lang="de-DE" sz="3600" b="1" dirty="0">
              <a:solidFill>
                <a:prstClr val="white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600" b="1" dirty="0">
                <a:solidFill>
                  <a:prstClr val="white"/>
                </a:solidFill>
              </a:rPr>
              <a:t>8 </a:t>
            </a:r>
            <a:r>
              <a:rPr lang="ru-RU" sz="3600" b="1" dirty="0" smtClean="0">
                <a:solidFill>
                  <a:prstClr val="white"/>
                </a:solidFill>
              </a:rPr>
              <a:t>уровней</a:t>
            </a:r>
            <a:endParaRPr lang="de-DE" sz="36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939998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Предварительное исследование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Мозговой штурм в специальных рабочих группах в </a:t>
            </a:r>
            <a:r>
              <a:rPr lang="ru-RU" dirty="0" smtClean="0"/>
              <a:t>рамках</a:t>
            </a:r>
            <a:endParaRPr lang="de-DE" dirty="0" smtClean="0"/>
          </a:p>
          <a:p>
            <a:pPr lvl="1"/>
            <a:r>
              <a:rPr lang="ru-RU" dirty="0"/>
              <a:t>Федеральной </a:t>
            </a:r>
            <a:r>
              <a:rPr lang="ru-RU" dirty="0" smtClean="0"/>
              <a:t>земли (Федерального </a:t>
            </a:r>
            <a:r>
              <a:rPr lang="ru-RU" dirty="0"/>
              <a:t>института профессионального обучения (BIBB) </a:t>
            </a:r>
            <a:r>
              <a:rPr lang="ru-RU" dirty="0" smtClean="0"/>
              <a:t>Постоянной </a:t>
            </a:r>
            <a:r>
              <a:rPr lang="ru-RU" dirty="0"/>
              <a:t>конференции </a:t>
            </a:r>
            <a:r>
              <a:rPr lang="ru-RU" dirty="0" smtClean="0"/>
              <a:t>министерств (ПКМ))</a:t>
            </a:r>
            <a:endParaRPr lang="de-DE" dirty="0" smtClean="0"/>
          </a:p>
          <a:p>
            <a:r>
              <a:rPr lang="ru-RU" dirty="0"/>
              <a:t>Исследование о целесообразности формального </a:t>
            </a:r>
            <a:r>
              <a:rPr lang="ru-RU" dirty="0" smtClean="0"/>
              <a:t>образования</a:t>
            </a:r>
            <a:endParaRPr lang="de-DE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v.gehmlich@hs-osnabrueck.de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DEB334-86C6-468C-8176-C72859063E34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137017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v.gehmlich@hs-osnabrueck.de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24583D-22D7-4A30-A9EC-EB637DB5A6C3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5299" name="Group 5"/>
          <p:cNvGrpSpPr>
            <a:grpSpLocks noChangeAspect="1"/>
          </p:cNvGrpSpPr>
          <p:nvPr/>
        </p:nvGrpSpPr>
        <p:grpSpPr bwMode="auto">
          <a:xfrm>
            <a:off x="323850" y="1125538"/>
            <a:ext cx="7502528" cy="5143500"/>
            <a:chOff x="1635" y="870"/>
            <a:chExt cx="3003" cy="2156"/>
          </a:xfrm>
        </p:grpSpPr>
        <p:sp>
          <p:nvSpPr>
            <p:cNvPr id="55300" name="AutoShape 4"/>
            <p:cNvSpPr>
              <a:spLocks noChangeAspect="1" noChangeArrowheads="1" noTextEdit="1"/>
            </p:cNvSpPr>
            <p:nvPr/>
          </p:nvSpPr>
          <p:spPr bwMode="auto">
            <a:xfrm>
              <a:off x="1635" y="870"/>
              <a:ext cx="3003" cy="21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55301" name="Rectangle 6"/>
            <p:cNvSpPr>
              <a:spLocks noChangeArrowheads="1"/>
            </p:cNvSpPr>
            <p:nvPr/>
          </p:nvSpPr>
          <p:spPr bwMode="auto">
            <a:xfrm>
              <a:off x="1724" y="870"/>
              <a:ext cx="2391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4000" b="1" dirty="0" smtClean="0">
                  <a:solidFill>
                    <a:prstClr val="black"/>
                  </a:solidFill>
                  <a:latin typeface="Calibri" pitchFamily="34" charset="0"/>
                </a:rPr>
                <a:t>Цель</a:t>
              </a:r>
              <a:r>
                <a:rPr lang="de-DE" sz="4000" b="1" dirty="0" smtClean="0">
                  <a:solidFill>
                    <a:prstClr val="black"/>
                  </a:solidFill>
                  <a:latin typeface="Calibri" pitchFamily="34" charset="0"/>
                </a:rPr>
                <a:t>:</a:t>
              </a:r>
              <a:endParaRPr lang="de-DE" sz="4000" b="1" dirty="0">
                <a:solidFill>
                  <a:prstClr val="black"/>
                </a:solidFill>
                <a:latin typeface="Calibri" pitchFamily="34" charset="0"/>
              </a:endParaRPr>
            </a:p>
            <a:p>
              <a:pPr algn="ctr"/>
              <a:r>
                <a:rPr lang="ru-RU" sz="2800" b="1" dirty="0">
                  <a:solidFill>
                    <a:prstClr val="black"/>
                  </a:solidFill>
                  <a:latin typeface="Calibri" pitchFamily="34" charset="0"/>
                </a:rPr>
                <a:t>Интеграция квалификации</a:t>
              </a:r>
              <a:endParaRPr lang="de-DE" sz="2800" b="1" dirty="0">
                <a:solidFill>
                  <a:prstClr val="black"/>
                </a:solidFill>
                <a:latin typeface="Calibri" pitchFamily="34" charset="0"/>
              </a:endParaRPr>
            </a:p>
          </p:txBody>
        </p:sp>
        <p:grpSp>
          <p:nvGrpSpPr>
            <p:cNvPr id="55302" name="Group 9"/>
            <p:cNvGrpSpPr>
              <a:grpSpLocks/>
            </p:cNvGrpSpPr>
            <p:nvPr/>
          </p:nvGrpSpPr>
          <p:grpSpPr bwMode="auto">
            <a:xfrm>
              <a:off x="2151" y="1367"/>
              <a:ext cx="1537" cy="1471"/>
              <a:chOff x="2151" y="1367"/>
              <a:chExt cx="1537" cy="1471"/>
            </a:xfrm>
          </p:grpSpPr>
          <p:sp>
            <p:nvSpPr>
              <p:cNvPr id="55331" name="Oval 7"/>
              <p:cNvSpPr>
                <a:spLocks noChangeArrowheads="1"/>
              </p:cNvSpPr>
              <p:nvPr/>
            </p:nvSpPr>
            <p:spPr bwMode="auto">
              <a:xfrm>
                <a:off x="2151" y="1367"/>
                <a:ext cx="1537" cy="1471"/>
              </a:xfrm>
              <a:prstGeom prst="ellipse">
                <a:avLst/>
              </a:prstGeom>
              <a:solidFill>
                <a:srgbClr val="00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55332" name="Oval 8"/>
              <p:cNvSpPr>
                <a:spLocks noChangeArrowheads="1"/>
              </p:cNvSpPr>
              <p:nvPr/>
            </p:nvSpPr>
            <p:spPr bwMode="auto">
              <a:xfrm>
                <a:off x="2151" y="1367"/>
                <a:ext cx="1537" cy="1471"/>
              </a:xfrm>
              <a:prstGeom prst="ellipse">
                <a:avLst/>
              </a:prstGeom>
              <a:noFill/>
              <a:ln w="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55303" name="Rectangle 10"/>
            <p:cNvSpPr>
              <a:spLocks noChangeArrowheads="1"/>
            </p:cNvSpPr>
            <p:nvPr/>
          </p:nvSpPr>
          <p:spPr bwMode="auto">
            <a:xfrm>
              <a:off x="2542" y="935"/>
              <a:ext cx="1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de-DE">
                <a:solidFill>
                  <a:prstClr val="black"/>
                </a:solidFill>
                <a:latin typeface="Calibri" pitchFamily="34" charset="0"/>
              </a:endParaRPr>
            </a:p>
          </p:txBody>
        </p:sp>
        <p:sp>
          <p:nvSpPr>
            <p:cNvPr id="55304" name="Rectangle 11"/>
            <p:cNvSpPr>
              <a:spLocks noChangeArrowheads="1"/>
            </p:cNvSpPr>
            <p:nvPr/>
          </p:nvSpPr>
          <p:spPr bwMode="auto">
            <a:xfrm>
              <a:off x="2755" y="935"/>
              <a:ext cx="1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de-DE">
                <a:solidFill>
                  <a:prstClr val="black"/>
                </a:solidFill>
                <a:latin typeface="Calibri" pitchFamily="34" charset="0"/>
              </a:endParaRPr>
            </a:p>
          </p:txBody>
        </p:sp>
        <p:sp>
          <p:nvSpPr>
            <p:cNvPr id="55305" name="Rectangle 12"/>
            <p:cNvSpPr>
              <a:spLocks noChangeArrowheads="1"/>
            </p:cNvSpPr>
            <p:nvPr/>
          </p:nvSpPr>
          <p:spPr bwMode="auto">
            <a:xfrm>
              <a:off x="2825" y="935"/>
              <a:ext cx="1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de-DE">
                <a:solidFill>
                  <a:prstClr val="black"/>
                </a:solidFill>
                <a:latin typeface="Calibri" pitchFamily="34" charset="0"/>
              </a:endParaRPr>
            </a:p>
          </p:txBody>
        </p:sp>
        <p:grpSp>
          <p:nvGrpSpPr>
            <p:cNvPr id="55306" name="Group 16"/>
            <p:cNvGrpSpPr>
              <a:grpSpLocks/>
            </p:cNvGrpSpPr>
            <p:nvPr/>
          </p:nvGrpSpPr>
          <p:grpSpPr bwMode="auto">
            <a:xfrm>
              <a:off x="2558" y="1367"/>
              <a:ext cx="723" cy="702"/>
              <a:chOff x="2558" y="1367"/>
              <a:chExt cx="723" cy="702"/>
            </a:xfrm>
          </p:grpSpPr>
          <p:sp>
            <p:nvSpPr>
              <p:cNvPr id="1038" name="Oval 14"/>
              <p:cNvSpPr>
                <a:spLocks noChangeArrowheads="1"/>
              </p:cNvSpPr>
              <p:nvPr/>
            </p:nvSpPr>
            <p:spPr bwMode="auto">
              <a:xfrm>
                <a:off x="2558" y="1367"/>
                <a:ext cx="721" cy="702"/>
              </a:xfrm>
              <a:prstGeom prst="ellipse">
                <a:avLst/>
              </a:prstGeom>
              <a:solidFill>
                <a:srgbClr val="339966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b="1" dirty="0" smtClean="0">
                    <a:solidFill>
                      <a:srgbClr val="9BBB59"/>
                    </a:solidFill>
                    <a:latin typeface="Calibri"/>
                  </a:rPr>
                  <a:t>Школьное образование</a:t>
                </a:r>
                <a:endParaRPr lang="de-DE" b="1" dirty="0">
                  <a:solidFill>
                    <a:srgbClr val="9BBB59"/>
                  </a:solidFill>
                  <a:latin typeface="Calibri"/>
                </a:endParaRPr>
              </a:p>
            </p:txBody>
          </p:sp>
          <p:sp>
            <p:nvSpPr>
              <p:cNvPr id="55330" name="Oval 15"/>
              <p:cNvSpPr>
                <a:spLocks noChangeArrowheads="1"/>
              </p:cNvSpPr>
              <p:nvPr/>
            </p:nvSpPr>
            <p:spPr bwMode="auto">
              <a:xfrm>
                <a:off x="2558" y="1367"/>
                <a:ext cx="723" cy="702"/>
              </a:xfrm>
              <a:prstGeom prst="ellipse">
                <a:avLst/>
              </a:prstGeom>
              <a:noFill/>
              <a:ln w="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55307" name="Rectangle 17"/>
            <p:cNvSpPr>
              <a:spLocks noChangeArrowheads="1"/>
            </p:cNvSpPr>
            <p:nvPr/>
          </p:nvSpPr>
          <p:spPr bwMode="auto">
            <a:xfrm flipV="1">
              <a:off x="2705" y="1644"/>
              <a:ext cx="93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de-DE" sz="900">
                  <a:solidFill>
                    <a:srgbClr val="FFFFFF"/>
                  </a:solidFill>
                  <a:latin typeface="Arial Black" pitchFamily="34" charset="0"/>
                </a:rPr>
                <a:t>Sch</a:t>
              </a:r>
              <a:endParaRPr lang="de-DE">
                <a:solidFill>
                  <a:prstClr val="black"/>
                </a:solidFill>
                <a:latin typeface="Calibri" pitchFamily="34" charset="0"/>
              </a:endParaRPr>
            </a:p>
          </p:txBody>
        </p:sp>
        <p:grpSp>
          <p:nvGrpSpPr>
            <p:cNvPr id="55308" name="Group 20"/>
            <p:cNvGrpSpPr>
              <a:grpSpLocks/>
            </p:cNvGrpSpPr>
            <p:nvPr/>
          </p:nvGrpSpPr>
          <p:grpSpPr bwMode="auto">
            <a:xfrm>
              <a:off x="2196" y="1933"/>
              <a:ext cx="723" cy="702"/>
              <a:chOff x="2196" y="1933"/>
              <a:chExt cx="723" cy="702"/>
            </a:xfrm>
          </p:grpSpPr>
          <p:sp>
            <p:nvSpPr>
              <p:cNvPr id="1042" name="Oval 18"/>
              <p:cNvSpPr>
                <a:spLocks noChangeArrowheads="1"/>
              </p:cNvSpPr>
              <p:nvPr/>
            </p:nvSpPr>
            <p:spPr bwMode="auto">
              <a:xfrm>
                <a:off x="2196" y="1933"/>
                <a:ext cx="723" cy="702"/>
              </a:xfrm>
              <a:prstGeom prst="ellipse">
                <a:avLst/>
              </a:prstGeom>
              <a:solidFill>
                <a:srgbClr val="0000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400" dirty="0"/>
                  <a:t>профессионально-техническое </a:t>
                </a:r>
                <a:r>
                  <a:rPr lang="ru-RU" sz="1400" dirty="0" smtClean="0"/>
                  <a:t>образование</a:t>
                </a:r>
                <a:endParaRPr lang="ru-RU" sz="1400" dirty="0"/>
              </a:p>
            </p:txBody>
          </p:sp>
          <p:sp>
            <p:nvSpPr>
              <p:cNvPr id="55328" name="Oval 19"/>
              <p:cNvSpPr>
                <a:spLocks noChangeArrowheads="1"/>
              </p:cNvSpPr>
              <p:nvPr/>
            </p:nvSpPr>
            <p:spPr bwMode="auto">
              <a:xfrm>
                <a:off x="2196" y="1933"/>
                <a:ext cx="723" cy="702"/>
              </a:xfrm>
              <a:prstGeom prst="ellipse">
                <a:avLst/>
              </a:prstGeom>
              <a:noFill/>
              <a:ln w="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55309" name="Rectangle 22"/>
            <p:cNvSpPr>
              <a:spLocks noChangeArrowheads="1"/>
            </p:cNvSpPr>
            <p:nvPr/>
          </p:nvSpPr>
          <p:spPr bwMode="auto">
            <a:xfrm>
              <a:off x="2673" y="2187"/>
              <a:ext cx="0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de-DE">
                <a:solidFill>
                  <a:prstClr val="black"/>
                </a:solidFill>
                <a:latin typeface="Calibri" pitchFamily="34" charset="0"/>
              </a:endParaRPr>
            </a:p>
          </p:txBody>
        </p:sp>
        <p:grpSp>
          <p:nvGrpSpPr>
            <p:cNvPr id="55310" name="Group 26"/>
            <p:cNvGrpSpPr>
              <a:grpSpLocks/>
            </p:cNvGrpSpPr>
            <p:nvPr/>
          </p:nvGrpSpPr>
          <p:grpSpPr bwMode="auto">
            <a:xfrm>
              <a:off x="2874" y="1933"/>
              <a:ext cx="768" cy="747"/>
              <a:chOff x="2874" y="1933"/>
              <a:chExt cx="768" cy="747"/>
            </a:xfrm>
          </p:grpSpPr>
          <p:sp>
            <p:nvSpPr>
              <p:cNvPr id="55325" name="Oval 24"/>
              <p:cNvSpPr>
                <a:spLocks noChangeArrowheads="1"/>
              </p:cNvSpPr>
              <p:nvPr/>
            </p:nvSpPr>
            <p:spPr bwMode="auto">
              <a:xfrm>
                <a:off x="2874" y="1933"/>
                <a:ext cx="768" cy="747"/>
              </a:xfrm>
              <a:prstGeom prst="ellipse">
                <a:avLst/>
              </a:prstGeom>
              <a:solidFill>
                <a:srgbClr val="993366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55326" name="Oval 25"/>
              <p:cNvSpPr>
                <a:spLocks noChangeArrowheads="1"/>
              </p:cNvSpPr>
              <p:nvPr/>
            </p:nvSpPr>
            <p:spPr bwMode="auto">
              <a:xfrm>
                <a:off x="2874" y="1933"/>
                <a:ext cx="768" cy="747"/>
              </a:xfrm>
              <a:prstGeom prst="ellipse">
                <a:avLst/>
              </a:prstGeom>
              <a:noFill/>
              <a:ln w="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55311" name="Group 29"/>
            <p:cNvGrpSpPr>
              <a:grpSpLocks/>
            </p:cNvGrpSpPr>
            <p:nvPr/>
          </p:nvGrpSpPr>
          <p:grpSpPr bwMode="auto">
            <a:xfrm>
              <a:off x="2896" y="1955"/>
              <a:ext cx="724" cy="702"/>
              <a:chOff x="2896" y="1955"/>
              <a:chExt cx="724" cy="702"/>
            </a:xfrm>
          </p:grpSpPr>
          <p:sp>
            <p:nvSpPr>
              <p:cNvPr id="1051" name="Oval 27"/>
              <p:cNvSpPr>
                <a:spLocks noChangeArrowheads="1"/>
              </p:cNvSpPr>
              <p:nvPr/>
            </p:nvSpPr>
            <p:spPr bwMode="auto">
              <a:xfrm>
                <a:off x="2898" y="1955"/>
                <a:ext cx="722" cy="699"/>
              </a:xfrm>
              <a:prstGeom prst="ellipse">
                <a:avLst/>
              </a:prstGeom>
              <a:solidFill>
                <a:srgbClr val="FF66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b="1" dirty="0">
                    <a:solidFill>
                      <a:srgbClr val="F79646">
                        <a:lumMod val="20000"/>
                        <a:lumOff val="80000"/>
                      </a:srgbClr>
                    </a:solidFill>
                    <a:latin typeface="Calibri"/>
                  </a:rPr>
                  <a:t>Высшее образование</a:t>
                </a:r>
                <a:endParaRPr lang="de-DE" b="1" dirty="0">
                  <a:solidFill>
                    <a:srgbClr val="F79646">
                      <a:lumMod val="20000"/>
                      <a:lumOff val="80000"/>
                    </a:srgbClr>
                  </a:solidFill>
                  <a:latin typeface="Calibri"/>
                </a:endParaRPr>
              </a:p>
            </p:txBody>
          </p:sp>
          <p:sp>
            <p:nvSpPr>
              <p:cNvPr id="55324" name="Oval 28"/>
              <p:cNvSpPr>
                <a:spLocks noChangeArrowheads="1"/>
              </p:cNvSpPr>
              <p:nvPr/>
            </p:nvSpPr>
            <p:spPr bwMode="auto">
              <a:xfrm>
                <a:off x="2896" y="1955"/>
                <a:ext cx="724" cy="702"/>
              </a:xfrm>
              <a:prstGeom prst="ellipse">
                <a:avLst/>
              </a:prstGeom>
              <a:noFill/>
              <a:ln w="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55312" name="Rectangle 31"/>
            <p:cNvSpPr>
              <a:spLocks noChangeArrowheads="1"/>
            </p:cNvSpPr>
            <p:nvPr/>
          </p:nvSpPr>
          <p:spPr bwMode="auto">
            <a:xfrm>
              <a:off x="3348" y="2209"/>
              <a:ext cx="1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de-DE">
                <a:solidFill>
                  <a:prstClr val="black"/>
                </a:solidFill>
                <a:latin typeface="Calibri" pitchFamily="34" charset="0"/>
              </a:endParaRPr>
            </a:p>
          </p:txBody>
        </p:sp>
        <p:sp>
          <p:nvSpPr>
            <p:cNvPr id="55313" name="Rectangle 33"/>
            <p:cNvSpPr>
              <a:spLocks noChangeArrowheads="1"/>
            </p:cNvSpPr>
            <p:nvPr/>
          </p:nvSpPr>
          <p:spPr bwMode="auto">
            <a:xfrm>
              <a:off x="3694" y="1749"/>
              <a:ext cx="826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000" dirty="0" smtClean="0">
                  <a:solidFill>
                    <a:srgbClr val="000000"/>
                  </a:solidFill>
                  <a:latin typeface="Calibri" pitchFamily="34" charset="0"/>
                </a:rPr>
                <a:t>Немецкие квалифиакционные рамки </a:t>
              </a:r>
            </a:p>
            <a:p>
              <a:r>
                <a:rPr lang="ru-RU" sz="1000" dirty="0" smtClean="0">
                  <a:solidFill>
                    <a:srgbClr val="000000"/>
                  </a:solidFill>
                  <a:latin typeface="Calibri" pitchFamily="34" charset="0"/>
                </a:rPr>
                <a:t>для обучения в течение всей жизни</a:t>
              </a:r>
              <a:r>
                <a:rPr lang="de-DE" sz="1000" dirty="0" smtClean="0">
                  <a:solidFill>
                    <a:srgbClr val="000000"/>
                  </a:solidFill>
                  <a:latin typeface="Calibri" pitchFamily="34" charset="0"/>
                </a:rPr>
                <a:t>L</a:t>
              </a:r>
              <a:endParaRPr lang="de-DE" sz="1000" dirty="0">
                <a:solidFill>
                  <a:srgbClr val="000000"/>
                </a:solidFill>
                <a:latin typeface="Calibri" pitchFamily="34" charset="0"/>
              </a:endParaRPr>
            </a:p>
            <a:p>
              <a:r>
                <a:rPr lang="de-DE" sz="1000" dirty="0">
                  <a:solidFill>
                    <a:srgbClr val="000000"/>
                  </a:solidFill>
                  <a:latin typeface="Calibri" pitchFamily="34" charset="0"/>
                </a:rPr>
                <a:t> = DQR</a:t>
              </a:r>
              <a:endParaRPr lang="de-DE" sz="1000" dirty="0">
                <a:solidFill>
                  <a:prstClr val="black"/>
                </a:solidFill>
                <a:latin typeface="Calibri" pitchFamily="34" charset="0"/>
              </a:endParaRPr>
            </a:p>
          </p:txBody>
        </p:sp>
        <p:sp>
          <p:nvSpPr>
            <p:cNvPr id="55314" name="Rectangle 38"/>
            <p:cNvSpPr>
              <a:spLocks noChangeArrowheads="1"/>
            </p:cNvSpPr>
            <p:nvPr/>
          </p:nvSpPr>
          <p:spPr bwMode="auto">
            <a:xfrm>
              <a:off x="3643" y="2505"/>
              <a:ext cx="0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de-DE">
                <a:solidFill>
                  <a:prstClr val="black"/>
                </a:solidFill>
                <a:latin typeface="Calibri" pitchFamily="34" charset="0"/>
              </a:endParaRPr>
            </a:p>
          </p:txBody>
        </p:sp>
        <p:sp>
          <p:nvSpPr>
            <p:cNvPr id="55315" name="Rectangle 40"/>
            <p:cNvSpPr>
              <a:spLocks noChangeArrowheads="1"/>
            </p:cNvSpPr>
            <p:nvPr/>
          </p:nvSpPr>
          <p:spPr bwMode="auto">
            <a:xfrm>
              <a:off x="4199" y="2505"/>
              <a:ext cx="0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de-DE">
                <a:solidFill>
                  <a:prstClr val="black"/>
                </a:solidFill>
                <a:latin typeface="Calibri" pitchFamily="34" charset="0"/>
              </a:endParaRPr>
            </a:p>
          </p:txBody>
        </p:sp>
        <p:sp>
          <p:nvSpPr>
            <p:cNvPr id="55316" name="Rectangle 42"/>
            <p:cNvSpPr>
              <a:spLocks noChangeArrowheads="1"/>
            </p:cNvSpPr>
            <p:nvPr/>
          </p:nvSpPr>
          <p:spPr bwMode="auto">
            <a:xfrm>
              <a:off x="3625" y="2581"/>
              <a:ext cx="1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de-DE">
                <a:solidFill>
                  <a:prstClr val="black"/>
                </a:solidFill>
                <a:latin typeface="Calibri" pitchFamily="34" charset="0"/>
              </a:endParaRPr>
            </a:p>
          </p:txBody>
        </p:sp>
        <p:grpSp>
          <p:nvGrpSpPr>
            <p:cNvPr id="55317" name="Group 45"/>
            <p:cNvGrpSpPr>
              <a:grpSpLocks/>
            </p:cNvGrpSpPr>
            <p:nvPr/>
          </p:nvGrpSpPr>
          <p:grpSpPr bwMode="auto">
            <a:xfrm>
              <a:off x="3823" y="2272"/>
              <a:ext cx="682" cy="68"/>
              <a:chOff x="3823" y="2272"/>
              <a:chExt cx="682" cy="68"/>
            </a:xfrm>
          </p:grpSpPr>
          <p:sp>
            <p:nvSpPr>
              <p:cNvPr id="55321" name="Rectangle 43"/>
              <p:cNvSpPr>
                <a:spLocks noChangeArrowheads="1"/>
              </p:cNvSpPr>
              <p:nvPr/>
            </p:nvSpPr>
            <p:spPr bwMode="auto">
              <a:xfrm>
                <a:off x="3823" y="2272"/>
                <a:ext cx="682" cy="65"/>
              </a:xfrm>
              <a:prstGeom prst="rect">
                <a:avLst/>
              </a:prstGeom>
              <a:solidFill>
                <a:srgbClr val="9933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dirty="0">
                  <a:solidFill>
                    <a:prstClr val="black"/>
                  </a:solidFill>
                  <a:latin typeface="Calibri" pitchFamily="34" charset="0"/>
                </a:endParaRPr>
              </a:p>
              <a:p>
                <a:r>
                  <a:rPr lang="ru-RU" sz="1200" dirty="0" smtClean="0">
                    <a:solidFill>
                      <a:prstClr val="black"/>
                    </a:solidFill>
                    <a:latin typeface="Calibri" pitchFamily="34" charset="0"/>
                  </a:rPr>
                  <a:t>Рамка </a:t>
                </a:r>
                <a:r>
                  <a:rPr lang="ru-RU" sz="1200" dirty="0">
                    <a:solidFill>
                      <a:prstClr val="black"/>
                    </a:solidFill>
                    <a:latin typeface="Calibri" pitchFamily="34" charset="0"/>
                  </a:rPr>
                  <a:t>для </a:t>
                </a:r>
                <a:r>
                  <a:rPr lang="ru-RU" sz="1200" dirty="0" smtClean="0">
                    <a:solidFill>
                      <a:prstClr val="black"/>
                    </a:solidFill>
                    <a:latin typeface="Calibri" pitchFamily="34" charset="0"/>
                  </a:rPr>
                  <a:t>Квалификаций</a:t>
                </a:r>
                <a:endParaRPr lang="de-DE" sz="1200" dirty="0">
                  <a:solidFill>
                    <a:prstClr val="black"/>
                  </a:solidFill>
                  <a:latin typeface="Calibri" pitchFamily="34" charset="0"/>
                </a:endParaRPr>
              </a:p>
              <a:p>
                <a:r>
                  <a:rPr lang="ru-RU" sz="1200" dirty="0" smtClean="0">
                    <a:solidFill>
                      <a:prstClr val="black"/>
                    </a:solidFill>
                    <a:latin typeface="Calibri" pitchFamily="34" charset="0"/>
                  </a:rPr>
                  <a:t>немецкого </a:t>
                </a:r>
                <a:r>
                  <a:rPr lang="ru-RU" sz="1200" dirty="0">
                    <a:solidFill>
                      <a:prstClr val="black"/>
                    </a:solidFill>
                    <a:latin typeface="Calibri" pitchFamily="34" charset="0"/>
                  </a:rPr>
                  <a:t>высшего </a:t>
                </a:r>
                <a:r>
                  <a:rPr lang="ru-RU" sz="1200" dirty="0" smtClean="0">
                    <a:solidFill>
                      <a:prstClr val="black"/>
                    </a:solidFill>
                    <a:latin typeface="Calibri" pitchFamily="34" charset="0"/>
                  </a:rPr>
                  <a:t>образования</a:t>
                </a:r>
                <a:endParaRPr lang="de-DE" sz="1200" dirty="0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55322" name="Rectangle 44"/>
              <p:cNvSpPr>
                <a:spLocks noChangeArrowheads="1"/>
              </p:cNvSpPr>
              <p:nvPr/>
            </p:nvSpPr>
            <p:spPr bwMode="auto">
              <a:xfrm>
                <a:off x="3823" y="2272"/>
                <a:ext cx="287" cy="68"/>
              </a:xfrm>
              <a:prstGeom prst="rect">
                <a:avLst/>
              </a:prstGeom>
              <a:noFill/>
              <a:ln w="3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55318" name="Group 48"/>
            <p:cNvGrpSpPr>
              <a:grpSpLocks/>
            </p:cNvGrpSpPr>
            <p:nvPr/>
          </p:nvGrpSpPr>
          <p:grpSpPr bwMode="auto">
            <a:xfrm>
              <a:off x="3787" y="1639"/>
              <a:ext cx="718" cy="69"/>
              <a:chOff x="3787" y="1639"/>
              <a:chExt cx="718" cy="69"/>
            </a:xfrm>
          </p:grpSpPr>
          <p:sp>
            <p:nvSpPr>
              <p:cNvPr id="55319" name="Rectangle 46"/>
              <p:cNvSpPr>
                <a:spLocks noChangeArrowheads="1"/>
              </p:cNvSpPr>
              <p:nvPr/>
            </p:nvSpPr>
            <p:spPr bwMode="auto">
              <a:xfrm>
                <a:off x="3787" y="1648"/>
                <a:ext cx="718" cy="60"/>
              </a:xfrm>
              <a:prstGeom prst="rect">
                <a:avLst/>
              </a:prstGeom>
              <a:solidFill>
                <a:srgbClr val="00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55320" name="Rectangle 47"/>
              <p:cNvSpPr>
                <a:spLocks noChangeArrowheads="1"/>
              </p:cNvSpPr>
              <p:nvPr/>
            </p:nvSpPr>
            <p:spPr bwMode="auto">
              <a:xfrm>
                <a:off x="3801" y="1639"/>
                <a:ext cx="287" cy="67"/>
              </a:xfrm>
              <a:prstGeom prst="rect">
                <a:avLst/>
              </a:prstGeom>
              <a:noFill/>
              <a:ln w="3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311790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v.gehmlich@hs-osnabrueck.de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ABD4D3-1A89-43F5-B691-DD8B404EBD58}" type="slidenum">
              <a:rPr lang="de-DE"/>
              <a:pPr>
                <a:defRPr/>
              </a:pPr>
              <a:t>23</a:t>
            </a:fld>
            <a:endParaRPr lang="de-DE"/>
          </a:p>
        </p:txBody>
      </p:sp>
      <p:sp>
        <p:nvSpPr>
          <p:cNvPr id="54275" name="Textfeld 5"/>
          <p:cNvSpPr txBox="1">
            <a:spLocks noChangeArrowheads="1"/>
          </p:cNvSpPr>
          <p:nvPr/>
        </p:nvSpPr>
        <p:spPr bwMode="auto">
          <a:xfrm>
            <a:off x="214313" y="142875"/>
            <a:ext cx="86439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dirty="0" smtClean="0">
                <a:latin typeface="Calibri" pitchFamily="34" charset="0"/>
                <a:cs typeface="Arial" charset="0"/>
              </a:rPr>
              <a:t>Управление</a:t>
            </a:r>
            <a:endParaRPr lang="de-DE" sz="4000" dirty="0">
              <a:latin typeface="Calibri" pitchFamily="34" charset="0"/>
              <a:cs typeface="Arial" charset="0"/>
            </a:endParaRPr>
          </a:p>
        </p:txBody>
      </p:sp>
      <p:sp>
        <p:nvSpPr>
          <p:cNvPr id="7" name="Ellipse 6"/>
          <p:cNvSpPr/>
          <p:nvPr/>
        </p:nvSpPr>
        <p:spPr>
          <a:xfrm>
            <a:off x="500063" y="2428875"/>
            <a:ext cx="5072062" cy="1285875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/>
              <a:t>Наблюдательная группа </a:t>
            </a:r>
            <a:r>
              <a:rPr lang="de-DE" sz="1400" b="1" dirty="0" smtClean="0"/>
              <a:t>DQR</a:t>
            </a:r>
            <a:endParaRPr lang="de-DE" sz="14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/>
              <a:t>Федеральное правительство /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/>
              <a:t>Представители федеральных земель/</a:t>
            </a:r>
            <a:endParaRPr lang="ru-RU" sz="14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/>
              <a:t>Координационное бюро: GQF</a:t>
            </a:r>
            <a:endParaRPr lang="de-DE" sz="1400" dirty="0"/>
          </a:p>
        </p:txBody>
      </p:sp>
      <p:sp>
        <p:nvSpPr>
          <p:cNvPr id="8" name="Ellipse 7"/>
          <p:cNvSpPr/>
          <p:nvPr/>
        </p:nvSpPr>
        <p:spPr>
          <a:xfrm>
            <a:off x="1143000" y="1071563"/>
            <a:ext cx="3057525" cy="10001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/>
              <a:t>Федеральное министерство образования и научных исследований</a:t>
            </a:r>
            <a:endParaRPr lang="de-DE" sz="1400" dirty="0"/>
          </a:p>
        </p:txBody>
      </p:sp>
      <p:sp>
        <p:nvSpPr>
          <p:cNvPr id="9" name="Ellipse 8"/>
          <p:cNvSpPr/>
          <p:nvPr/>
        </p:nvSpPr>
        <p:spPr>
          <a:xfrm>
            <a:off x="4357688" y="1000125"/>
            <a:ext cx="3071812" cy="100012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Постоянная конференция министров федеральных земель</a:t>
            </a:r>
            <a:endParaRPr lang="de-DE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285750" y="3929063"/>
            <a:ext cx="3700463" cy="9144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</a:rPr>
              <a:t>Рабочая группа DQR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</a:rPr>
              <a:t>Председатель: 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  <a:t>федеральный 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</a:rPr>
              <a:t>и государственный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  <a:t>вкл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  <a:t>Наблюдательную  группу</a:t>
            </a:r>
            <a:endParaRPr lang="de-DE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5857875" y="2000250"/>
            <a:ext cx="3286125" cy="914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Рабочая группа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ЕКР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Председатель: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Федеральная земля</a:t>
            </a:r>
            <a:endParaRPr lang="de-DE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571500" y="5357813"/>
            <a:ext cx="3414713" cy="9144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Стейкхолдеры</a:t>
            </a:r>
            <a:endParaRPr lang="de-DE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Внешние эксперты</a:t>
            </a:r>
            <a:endParaRPr lang="de-DE" dirty="0">
              <a:solidFill>
                <a:schemeClr val="accent2">
                  <a:lumMod val="75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Другие министерства</a:t>
            </a:r>
            <a:endParaRPr lang="de-DE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5857875" y="3643313"/>
            <a:ext cx="2714625" cy="914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Стейкхолдеры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Внешние эксперты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Другие министерства</a:t>
            </a:r>
          </a:p>
        </p:txBody>
      </p:sp>
      <p:cxnSp>
        <p:nvCxnSpPr>
          <p:cNvPr id="15" name="Gerade Verbindung mit Pfeil 14"/>
          <p:cNvCxnSpPr>
            <a:stCxn id="8" idx="4"/>
          </p:cNvCxnSpPr>
          <p:nvPr/>
        </p:nvCxnSpPr>
        <p:spPr>
          <a:xfrm rot="16200000" flipH="1">
            <a:off x="2621757" y="2121694"/>
            <a:ext cx="357187" cy="257175"/>
          </a:xfrm>
          <a:prstGeom prst="straightConnector1">
            <a:avLst/>
          </a:prstGeom>
          <a:ln w="3810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/>
          <p:cNvCxnSpPr>
            <a:stCxn id="9" idx="3"/>
          </p:cNvCxnSpPr>
          <p:nvPr/>
        </p:nvCxnSpPr>
        <p:spPr>
          <a:xfrm rot="5400000">
            <a:off x="4116387" y="1738313"/>
            <a:ext cx="574675" cy="806450"/>
          </a:xfrm>
          <a:prstGeom prst="straightConnector1">
            <a:avLst/>
          </a:prstGeom>
          <a:ln w="38100">
            <a:prstDash val="solid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>
            <a:stCxn id="9" idx="4"/>
          </p:cNvCxnSpPr>
          <p:nvPr/>
        </p:nvCxnSpPr>
        <p:spPr>
          <a:xfrm rot="16200000" flipH="1">
            <a:off x="6057106" y="1837532"/>
            <a:ext cx="138113" cy="463550"/>
          </a:xfrm>
          <a:prstGeom prst="straightConnector1">
            <a:avLst/>
          </a:prstGeom>
          <a:ln w="3810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/>
          <p:cNvCxnSpPr/>
          <p:nvPr/>
        </p:nvCxnSpPr>
        <p:spPr>
          <a:xfrm rot="5400000" flipH="1" flipV="1">
            <a:off x="7000876" y="3286125"/>
            <a:ext cx="715962" cy="1587"/>
          </a:xfrm>
          <a:prstGeom prst="straightConnector1">
            <a:avLst/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24"/>
          <p:cNvCxnSpPr>
            <a:stCxn id="7" idx="4"/>
          </p:cNvCxnSpPr>
          <p:nvPr/>
        </p:nvCxnSpPr>
        <p:spPr>
          <a:xfrm rot="5400000">
            <a:off x="2553493" y="3447257"/>
            <a:ext cx="214313" cy="749300"/>
          </a:xfrm>
          <a:prstGeom prst="straightConnector1">
            <a:avLst/>
          </a:prstGeom>
          <a:ln w="3810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mit Pfeil 26"/>
          <p:cNvCxnSpPr>
            <a:endCxn id="12" idx="0"/>
          </p:cNvCxnSpPr>
          <p:nvPr/>
        </p:nvCxnSpPr>
        <p:spPr>
          <a:xfrm rot="16200000" flipH="1">
            <a:off x="1924844" y="5004594"/>
            <a:ext cx="500063" cy="206375"/>
          </a:xfrm>
          <a:prstGeom prst="straightConnector1">
            <a:avLst/>
          </a:prstGeom>
          <a:ln w="3810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mit Pfeil 32"/>
          <p:cNvCxnSpPr>
            <a:stCxn id="11" idx="3"/>
          </p:cNvCxnSpPr>
          <p:nvPr/>
        </p:nvCxnSpPr>
        <p:spPr>
          <a:xfrm rot="5400000">
            <a:off x="5631656" y="2578894"/>
            <a:ext cx="504825" cy="909638"/>
          </a:xfrm>
          <a:prstGeom prst="straightConnector1">
            <a:avLst/>
          </a:prstGeom>
          <a:ln w="38100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 Verbindung mit Pfeil 39"/>
          <p:cNvCxnSpPr/>
          <p:nvPr/>
        </p:nvCxnSpPr>
        <p:spPr>
          <a:xfrm>
            <a:off x="5000625" y="2643188"/>
            <a:ext cx="928688" cy="1587"/>
          </a:xfrm>
          <a:prstGeom prst="straightConnector1">
            <a:avLst/>
          </a:prstGeom>
          <a:ln w="38100">
            <a:prstDash val="lgDash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Ellipse 41"/>
          <p:cNvSpPr/>
          <p:nvPr/>
        </p:nvSpPr>
        <p:spPr>
          <a:xfrm>
            <a:off x="6858000" y="5286375"/>
            <a:ext cx="1285875" cy="9144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Металлические</a:t>
            </a:r>
            <a:r>
              <a:rPr lang="de-DE" sz="12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de-DE" sz="1200" dirty="0">
                <a:solidFill>
                  <a:schemeClr val="accent3">
                    <a:lumMod val="50000"/>
                  </a:schemeClr>
                </a:solidFill>
              </a:rPr>
              <a:t>/ </a:t>
            </a: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Электрические приборы</a:t>
            </a:r>
            <a:endParaRPr lang="de-DE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3" name="Ellipse 42"/>
          <p:cNvSpPr/>
          <p:nvPr/>
        </p:nvSpPr>
        <p:spPr>
          <a:xfrm>
            <a:off x="5929313" y="5286375"/>
            <a:ext cx="1214437" cy="9144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ИТ</a:t>
            </a:r>
            <a:endParaRPr lang="de-DE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4" name="Ellipse 43"/>
          <p:cNvSpPr/>
          <p:nvPr/>
        </p:nvSpPr>
        <p:spPr>
          <a:xfrm>
            <a:off x="5000625" y="5286375"/>
            <a:ext cx="1214438" cy="9144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Торговля и коммерция</a:t>
            </a:r>
            <a:endParaRPr lang="de-DE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5" name="Ellipse 44"/>
          <p:cNvSpPr/>
          <p:nvPr/>
        </p:nvSpPr>
        <p:spPr>
          <a:xfrm>
            <a:off x="4000500" y="5286375"/>
            <a:ext cx="1214438" cy="9144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Здоровье</a:t>
            </a:r>
            <a:endParaRPr lang="de-DE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6" name="Ellipse 45"/>
          <p:cNvSpPr/>
          <p:nvPr/>
        </p:nvSpPr>
        <p:spPr>
          <a:xfrm>
            <a:off x="4214813" y="4929188"/>
            <a:ext cx="3357562" cy="571500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Председатели</a:t>
            </a:r>
            <a:r>
              <a:rPr lang="de-DE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: 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Эксперты</a:t>
            </a:r>
            <a:endParaRPr lang="de-DE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49" name="Gerade Verbindung mit Pfeil 48"/>
          <p:cNvCxnSpPr>
            <a:endCxn id="46" idx="0"/>
          </p:cNvCxnSpPr>
          <p:nvPr/>
        </p:nvCxnSpPr>
        <p:spPr>
          <a:xfrm>
            <a:off x="3929063" y="3714750"/>
            <a:ext cx="1965325" cy="1214438"/>
          </a:xfrm>
          <a:prstGeom prst="straightConnector1">
            <a:avLst/>
          </a:prstGeom>
          <a:ln w="3810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75028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6711041" y="4069941"/>
            <a:ext cx="2335165" cy="457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Personal </a:t>
            </a:r>
            <a:r>
              <a:rPr lang="de-DE" dirty="0" err="1" smtClean="0"/>
              <a:t>comp.</a:t>
            </a:r>
            <a:endParaRPr lang="de-DE" dirty="0"/>
          </a:p>
        </p:txBody>
      </p:sp>
      <p:sp>
        <p:nvSpPr>
          <p:cNvPr id="58369" name="Rectangle 2"/>
          <p:cNvSpPr>
            <a:spLocks noChangeArrowheads="1"/>
          </p:cNvSpPr>
          <p:nvPr/>
        </p:nvSpPr>
        <p:spPr bwMode="auto">
          <a:xfrm>
            <a:off x="251520" y="260350"/>
            <a:ext cx="8784976" cy="9366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 dirty="0">
                <a:solidFill>
                  <a:prstClr val="black"/>
                </a:solidFill>
                <a:latin typeface="Franklin Gothic Book" pitchFamily="34" charset="0"/>
                <a:ea typeface="MS Gothic"/>
                <a:cs typeface="MS Gothic"/>
              </a:rPr>
              <a:t>Квалификационные рамки Германии </a:t>
            </a:r>
          </a:p>
          <a:p>
            <a:pPr algn="ctr"/>
            <a:r>
              <a:rPr lang="de-DE" sz="2400" b="1" dirty="0" smtClean="0">
                <a:solidFill>
                  <a:prstClr val="black"/>
                </a:solidFill>
                <a:latin typeface="Franklin Gothic Book" pitchFamily="34" charset="0"/>
                <a:ea typeface="MS Gothic"/>
                <a:cs typeface="MS Gothic"/>
              </a:rPr>
              <a:t>-</a:t>
            </a:r>
            <a:r>
              <a:rPr lang="ru-RU" sz="2400" b="1" dirty="0">
                <a:solidFill>
                  <a:prstClr val="black"/>
                </a:solidFill>
                <a:latin typeface="Franklin Gothic Book" pitchFamily="34" charset="0"/>
                <a:ea typeface="MS Gothic"/>
                <a:cs typeface="MS Gothic"/>
              </a:rPr>
              <a:t>Справочные схемы</a:t>
            </a:r>
            <a:r>
              <a:rPr lang="de-DE" sz="2400" b="1" dirty="0" smtClean="0">
                <a:solidFill>
                  <a:prstClr val="black"/>
                </a:solidFill>
                <a:latin typeface="Franklin Gothic Book" pitchFamily="34" charset="0"/>
                <a:ea typeface="MS Gothic"/>
                <a:cs typeface="MS Gothic"/>
              </a:rPr>
              <a:t>-</a:t>
            </a:r>
            <a:endParaRPr lang="de-DE" sz="2400" b="1" dirty="0">
              <a:solidFill>
                <a:prstClr val="black"/>
              </a:solidFill>
              <a:latin typeface="Franklin Gothic Book" pitchFamily="34" charset="0"/>
              <a:ea typeface="MS Gothic"/>
              <a:cs typeface="MS Gothic"/>
            </a:endParaRPr>
          </a:p>
        </p:txBody>
      </p:sp>
      <p:sp>
        <p:nvSpPr>
          <p:cNvPr id="58370" name="Rectangle 3"/>
          <p:cNvSpPr>
            <a:spLocks noChangeArrowheads="1"/>
          </p:cNvSpPr>
          <p:nvPr/>
        </p:nvSpPr>
        <p:spPr bwMode="auto">
          <a:xfrm>
            <a:off x="261231" y="3465056"/>
            <a:ext cx="4302949" cy="64633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b="1" dirty="0">
              <a:solidFill>
                <a:prstClr val="black"/>
              </a:solidFill>
              <a:latin typeface="Franklin Gothic Book" pitchFamily="34" charset="0"/>
              <a:ea typeface="MS Gothic"/>
              <a:cs typeface="MS Gothic"/>
            </a:endParaRPr>
          </a:p>
          <a:p>
            <a:pPr algn="ctr"/>
            <a:endParaRPr lang="de-DE" dirty="0">
              <a:solidFill>
                <a:prstClr val="black"/>
              </a:solidFill>
              <a:latin typeface="Franklin Gothic Book" pitchFamily="34" charset="0"/>
              <a:ea typeface="MS Gothic"/>
              <a:cs typeface="MS Gothic"/>
            </a:endParaRPr>
          </a:p>
          <a:p>
            <a:pPr algn="ctr"/>
            <a:endParaRPr lang="de-DE" dirty="0">
              <a:solidFill>
                <a:prstClr val="black"/>
              </a:solidFill>
              <a:latin typeface="Franklin Gothic Book" pitchFamily="34" charset="0"/>
              <a:ea typeface="MS Gothic"/>
              <a:cs typeface="MS Gothic"/>
            </a:endParaRPr>
          </a:p>
        </p:txBody>
      </p:sp>
      <p:sp>
        <p:nvSpPr>
          <p:cNvPr id="58371" name="Rectangle 4"/>
          <p:cNvSpPr>
            <a:spLocks noChangeArrowheads="1"/>
          </p:cNvSpPr>
          <p:nvPr/>
        </p:nvSpPr>
        <p:spPr bwMode="auto">
          <a:xfrm>
            <a:off x="251519" y="2225541"/>
            <a:ext cx="4284476" cy="12241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dirty="0" smtClean="0">
              <a:solidFill>
                <a:prstClr val="black"/>
              </a:solidFill>
              <a:latin typeface="Franklin Gothic Book" pitchFamily="34" charset="0"/>
              <a:ea typeface="MS Gothic"/>
              <a:cs typeface="MS Gothic"/>
            </a:endParaRPr>
          </a:p>
          <a:p>
            <a:pPr algn="ctr"/>
            <a:r>
              <a:rPr lang="ru-RU" sz="1600" dirty="0">
                <a:solidFill>
                  <a:prstClr val="black"/>
                </a:solidFill>
                <a:latin typeface="Franklin Gothic Book" pitchFamily="34" charset="0"/>
                <a:ea typeface="MS Gothic"/>
                <a:cs typeface="MS Gothic"/>
              </a:rPr>
              <a:t>Постоянная конференция </a:t>
            </a:r>
            <a:r>
              <a:rPr lang="ru-RU" sz="1600" dirty="0" smtClean="0">
                <a:solidFill>
                  <a:prstClr val="black"/>
                </a:solidFill>
                <a:latin typeface="Franklin Gothic Book" pitchFamily="34" charset="0"/>
                <a:ea typeface="MS Gothic"/>
                <a:cs typeface="MS Gothic"/>
              </a:rPr>
              <a:t>министерств (ПКМ)</a:t>
            </a:r>
            <a:endParaRPr lang="ru-RU" sz="1600" dirty="0">
              <a:solidFill>
                <a:prstClr val="black"/>
              </a:solidFill>
              <a:latin typeface="Franklin Gothic Book" pitchFamily="34" charset="0"/>
              <a:ea typeface="MS Gothic"/>
              <a:cs typeface="MS Gothic"/>
            </a:endParaRPr>
          </a:p>
          <a:p>
            <a:pPr algn="ctr"/>
            <a:r>
              <a:rPr lang="ru-RU" sz="1600" dirty="0">
                <a:solidFill>
                  <a:prstClr val="black"/>
                </a:solidFill>
                <a:latin typeface="Franklin Gothic Book" pitchFamily="34" charset="0"/>
                <a:ea typeface="MS Gothic"/>
                <a:cs typeface="MS Gothic"/>
              </a:rPr>
              <a:t>образования федеральных земель:</a:t>
            </a:r>
          </a:p>
          <a:p>
            <a:pPr algn="ctr"/>
            <a:r>
              <a:rPr lang="ru-RU" sz="1600" dirty="0">
                <a:solidFill>
                  <a:prstClr val="black"/>
                </a:solidFill>
                <a:latin typeface="Franklin Gothic Book" pitchFamily="34" charset="0"/>
                <a:ea typeface="MS Gothic"/>
                <a:cs typeface="MS Gothic"/>
              </a:rPr>
              <a:t>-Бакалавриат-Магистратура-Докторантура</a:t>
            </a:r>
          </a:p>
          <a:p>
            <a:pPr algn="ctr"/>
            <a:endParaRPr lang="de-DE" dirty="0">
              <a:solidFill>
                <a:prstClr val="black"/>
              </a:solidFill>
              <a:latin typeface="Franklin Gothic Book" pitchFamily="34" charset="0"/>
              <a:ea typeface="MS Gothic"/>
              <a:cs typeface="MS Gothic"/>
            </a:endParaRPr>
          </a:p>
        </p:txBody>
      </p:sp>
      <p:sp>
        <p:nvSpPr>
          <p:cNvPr id="58374" name="Rectangle 7"/>
          <p:cNvSpPr>
            <a:spLocks noChangeArrowheads="1"/>
          </p:cNvSpPr>
          <p:nvPr/>
        </p:nvSpPr>
        <p:spPr bwMode="auto">
          <a:xfrm>
            <a:off x="270468" y="4112449"/>
            <a:ext cx="2142237" cy="41225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Franklin Gothic Book" pitchFamily="34" charset="0"/>
                <a:ea typeface="MS Gothic"/>
                <a:cs typeface="MS Gothic"/>
              </a:rPr>
              <a:t>Знания</a:t>
            </a:r>
            <a:r>
              <a:rPr lang="de-DE" dirty="0" smtClean="0">
                <a:solidFill>
                  <a:prstClr val="black"/>
                </a:solidFill>
                <a:latin typeface="Franklin Gothic Book" pitchFamily="34" charset="0"/>
                <a:ea typeface="MS Gothic"/>
                <a:cs typeface="MS Gothic"/>
              </a:rPr>
              <a:t> (Kl) </a:t>
            </a:r>
            <a:endParaRPr lang="de-DE" dirty="0">
              <a:solidFill>
                <a:prstClr val="black"/>
              </a:solidFill>
              <a:latin typeface="Franklin Gothic Book" pitchFamily="34" charset="0"/>
              <a:ea typeface="MS Gothic"/>
              <a:cs typeface="MS Gothic"/>
            </a:endParaRPr>
          </a:p>
        </p:txBody>
      </p:sp>
      <p:sp>
        <p:nvSpPr>
          <p:cNvPr id="58375" name="Rectangle 8"/>
          <p:cNvSpPr>
            <a:spLocks noChangeArrowheads="1"/>
          </p:cNvSpPr>
          <p:nvPr/>
        </p:nvSpPr>
        <p:spPr bwMode="auto">
          <a:xfrm>
            <a:off x="2393313" y="4128890"/>
            <a:ext cx="2142238" cy="43097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Franklin Gothic Book" pitchFamily="34" charset="0"/>
                <a:ea typeface="MS Gothic"/>
                <a:cs typeface="MS Gothic"/>
              </a:rPr>
              <a:t>Умения</a:t>
            </a:r>
            <a:endParaRPr lang="de-DE" dirty="0">
              <a:solidFill>
                <a:prstClr val="black"/>
              </a:solidFill>
              <a:latin typeface="Franklin Gothic Book" pitchFamily="34" charset="0"/>
              <a:ea typeface="MS Gothic"/>
              <a:cs typeface="MS Gothic"/>
            </a:endParaRPr>
          </a:p>
        </p:txBody>
      </p:sp>
      <p:sp>
        <p:nvSpPr>
          <p:cNvPr id="58377" name="Rectangle 10"/>
          <p:cNvSpPr>
            <a:spLocks noChangeArrowheads="1"/>
          </p:cNvSpPr>
          <p:nvPr/>
        </p:nvSpPr>
        <p:spPr bwMode="auto">
          <a:xfrm>
            <a:off x="2699792" y="5023050"/>
            <a:ext cx="1852237" cy="49378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Franklin Gothic Book" pitchFamily="34" charset="0"/>
                <a:ea typeface="MS Gothic"/>
                <a:cs typeface="MS Gothic"/>
              </a:rPr>
              <a:t>инструментального</a:t>
            </a:r>
            <a:endParaRPr lang="de-DE" dirty="0">
              <a:solidFill>
                <a:prstClr val="black"/>
              </a:solidFill>
              <a:latin typeface="Franklin Gothic Book" pitchFamily="34" charset="0"/>
              <a:ea typeface="MS Gothic"/>
              <a:cs typeface="MS Gothic"/>
            </a:endParaRPr>
          </a:p>
        </p:txBody>
      </p:sp>
      <p:sp>
        <p:nvSpPr>
          <p:cNvPr id="58378" name="Rectangle 11"/>
          <p:cNvSpPr>
            <a:spLocks noChangeArrowheads="1"/>
          </p:cNvSpPr>
          <p:nvPr/>
        </p:nvSpPr>
        <p:spPr bwMode="auto">
          <a:xfrm>
            <a:off x="2693965" y="5502421"/>
            <a:ext cx="1855496" cy="55342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Franklin Gothic Book" pitchFamily="34" charset="0"/>
                <a:ea typeface="MS Gothic"/>
                <a:cs typeface="MS Gothic"/>
              </a:rPr>
              <a:t>коммуникативного</a:t>
            </a:r>
            <a:endParaRPr lang="de-DE" dirty="0">
              <a:solidFill>
                <a:prstClr val="black"/>
              </a:solidFill>
              <a:latin typeface="Franklin Gothic Book" pitchFamily="34" charset="0"/>
              <a:ea typeface="MS Gothic"/>
              <a:cs typeface="MS Gothic"/>
            </a:endParaRPr>
          </a:p>
        </p:txBody>
      </p:sp>
      <p:sp>
        <p:nvSpPr>
          <p:cNvPr id="58379" name="Rectangle 12"/>
          <p:cNvSpPr>
            <a:spLocks noChangeArrowheads="1"/>
          </p:cNvSpPr>
          <p:nvPr/>
        </p:nvSpPr>
        <p:spPr bwMode="auto">
          <a:xfrm>
            <a:off x="2971049" y="6067228"/>
            <a:ext cx="1597756" cy="5048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Franklin Gothic Book" pitchFamily="34" charset="0"/>
                <a:ea typeface="MS Gothic"/>
                <a:cs typeface="MS Gothic"/>
              </a:rPr>
              <a:t>системного</a:t>
            </a:r>
            <a:endParaRPr lang="de-DE" dirty="0">
              <a:solidFill>
                <a:prstClr val="black"/>
              </a:solidFill>
              <a:latin typeface="Franklin Gothic Book" pitchFamily="34" charset="0"/>
              <a:ea typeface="MS Gothic"/>
              <a:cs typeface="MS Gothic"/>
            </a:endParaRP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>
          <a:xfrm>
            <a:off x="75449" y="64928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de-DE" dirty="0" smtClean="0">
                <a:solidFill>
                  <a:prstClr val="black">
                    <a:tint val="75000"/>
                  </a:prstClr>
                </a:solidFill>
              </a:rPr>
              <a:t>v.gehmlich@hs-osnabrueck.de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DEB334-86C6-468C-8176-C72859063E34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264984" y="1196752"/>
            <a:ext cx="4284476" cy="100788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>
                <a:solidFill>
                  <a:prstClr val="white"/>
                </a:solidFill>
              </a:rPr>
              <a:t>Для квалификаций высшего образования</a:t>
            </a:r>
            <a:endParaRPr lang="ru-RU" sz="2400" dirty="0" err="1">
              <a:solidFill>
                <a:prstClr val="white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261231" y="3489062"/>
            <a:ext cx="4284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</a:rPr>
              <a:t>Рабочая группа</a:t>
            </a:r>
            <a:r>
              <a:rPr lang="de-DE" dirty="0" smtClean="0">
                <a:solidFill>
                  <a:prstClr val="black"/>
                </a:solidFill>
              </a:rPr>
              <a:t>:</a:t>
            </a:r>
            <a:r>
              <a:rPr lang="ru-RU" dirty="0" smtClean="0">
                <a:solidFill>
                  <a:prstClr val="black"/>
                </a:solidFill>
              </a:rPr>
              <a:t> Описание </a:t>
            </a:r>
            <a:r>
              <a:rPr lang="ru-RU" dirty="0">
                <a:solidFill>
                  <a:prstClr val="black"/>
                </a:solidFill>
              </a:rPr>
              <a:t>квалификаций </a:t>
            </a:r>
            <a:r>
              <a:rPr lang="ru-RU" dirty="0" smtClean="0">
                <a:solidFill>
                  <a:prstClr val="black"/>
                </a:solidFill>
              </a:rPr>
              <a:t>согласно</a:t>
            </a:r>
            <a:endParaRPr lang="de-DE" dirty="0" smtClean="0">
              <a:solidFill>
                <a:prstClr val="black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276188" y="4527141"/>
            <a:ext cx="2127280" cy="457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242905" y="4502887"/>
            <a:ext cx="2109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ru-RU" dirty="0" smtClean="0">
                <a:solidFill>
                  <a:prstClr val="black"/>
                </a:solidFill>
              </a:rPr>
              <a:t>Расширения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264984" y="5001662"/>
            <a:ext cx="2109429" cy="501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black"/>
                </a:solidFill>
              </a:rPr>
              <a:t>Углубления 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2420243" y="4559861"/>
            <a:ext cx="2137614" cy="48302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black"/>
                </a:solidFill>
              </a:rPr>
              <a:t>Развития 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15" name="Pfeil nach unten 14"/>
          <p:cNvSpPr/>
          <p:nvPr/>
        </p:nvSpPr>
        <p:spPr>
          <a:xfrm>
            <a:off x="5724128" y="5042884"/>
            <a:ext cx="2356754" cy="18996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prstClr val="white"/>
                </a:solidFill>
              </a:rPr>
              <a:t>Поддержано эмпирическими исследованиями,</a:t>
            </a:r>
          </a:p>
          <a:p>
            <a:pPr algn="ctr"/>
            <a:r>
              <a:rPr lang="ru-RU" sz="1600" dirty="0" smtClean="0">
                <a:solidFill>
                  <a:prstClr val="white"/>
                </a:solidFill>
              </a:rPr>
              <a:t>семинарами</a:t>
            </a:r>
            <a:r>
              <a:rPr lang="de-DE" sz="1600" dirty="0" smtClean="0">
                <a:solidFill>
                  <a:prstClr val="white"/>
                </a:solidFill>
              </a:rPr>
              <a:t>…</a:t>
            </a:r>
            <a:endParaRPr lang="de-DE" sz="1600" dirty="0">
              <a:solidFill>
                <a:prstClr val="white"/>
              </a:solidFill>
            </a:endParaRPr>
          </a:p>
        </p:txBody>
      </p:sp>
      <p:sp>
        <p:nvSpPr>
          <p:cNvPr id="19" name="Rechteck 18"/>
          <p:cNvSpPr/>
          <p:nvPr/>
        </p:nvSpPr>
        <p:spPr>
          <a:xfrm>
            <a:off x="4545706" y="1227067"/>
            <a:ext cx="4490790" cy="100788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prstClr val="white"/>
                </a:solidFill>
              </a:rPr>
              <a:t>Для обучения в течение всей жизни</a:t>
            </a:r>
            <a:endParaRPr lang="de-DE" sz="2400" dirty="0">
              <a:solidFill>
                <a:prstClr val="white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4557255" y="2225540"/>
            <a:ext cx="4488952" cy="123951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4568805" y="2234956"/>
            <a:ext cx="42498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Совместная инициатива: Федеральное министерство и федеральные земли </a:t>
            </a:r>
            <a:r>
              <a:rPr lang="ru-RU" dirty="0" smtClean="0"/>
              <a:t>(ПКМ)</a:t>
            </a:r>
            <a:endParaRPr lang="de-DE" dirty="0"/>
          </a:p>
        </p:txBody>
      </p:sp>
      <p:sp>
        <p:nvSpPr>
          <p:cNvPr id="24" name="Textfeld 23"/>
          <p:cNvSpPr txBox="1"/>
          <p:nvPr/>
        </p:nvSpPr>
        <p:spPr>
          <a:xfrm>
            <a:off x="4568805" y="3454914"/>
            <a:ext cx="4477402" cy="61555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342900" indent="-342900" algn="ctr">
              <a:buFont typeface="+mj-lt"/>
              <a:buAutoNum type="arabicPeriod"/>
            </a:pPr>
            <a:r>
              <a:rPr lang="ru-RU" dirty="0">
                <a:solidFill>
                  <a:prstClr val="black"/>
                </a:solidFill>
              </a:rPr>
              <a:t>Рабочие группы</a:t>
            </a:r>
            <a:r>
              <a:rPr lang="de-DE" dirty="0" smtClean="0">
                <a:solidFill>
                  <a:prstClr val="black"/>
                </a:solidFill>
              </a:rPr>
              <a:t>:</a:t>
            </a:r>
          </a:p>
          <a:p>
            <a:r>
              <a:rPr lang="ru-RU" sz="1600" dirty="0" smtClean="0">
                <a:solidFill>
                  <a:prstClr val="black"/>
                </a:solidFill>
              </a:rPr>
              <a:t>Описание пргресса в обучение до</a:t>
            </a:r>
            <a:r>
              <a:rPr lang="de-DE" sz="1600" dirty="0" smtClean="0">
                <a:solidFill>
                  <a:prstClr val="black"/>
                </a:solidFill>
              </a:rPr>
              <a:t> 8</a:t>
            </a:r>
            <a:r>
              <a:rPr lang="ru-RU" sz="1600" dirty="0" smtClean="0">
                <a:solidFill>
                  <a:prstClr val="black"/>
                </a:solidFill>
              </a:rPr>
              <a:t> уровня</a:t>
            </a:r>
            <a:r>
              <a:rPr lang="de-DE" sz="1600" dirty="0" smtClean="0">
                <a:solidFill>
                  <a:prstClr val="black"/>
                </a:solidFill>
              </a:rPr>
              <a:t>.</a:t>
            </a:r>
            <a:endParaRPr lang="de-DE" sz="1600" dirty="0">
              <a:solidFill>
                <a:prstClr val="black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206" y="4069184"/>
            <a:ext cx="2182813" cy="48101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</p:pic>
      <p:sp>
        <p:nvSpPr>
          <p:cNvPr id="13" name="Textfeld 12"/>
          <p:cNvSpPr txBox="1"/>
          <p:nvPr/>
        </p:nvSpPr>
        <p:spPr>
          <a:xfrm>
            <a:off x="4585173" y="4155372"/>
            <a:ext cx="3772508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dirty="0" smtClean="0"/>
              <a:t>Профессиональная компетенция</a:t>
            </a:r>
            <a:endParaRPr lang="de-DE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460" y="4515234"/>
            <a:ext cx="1091406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772" y="4511212"/>
            <a:ext cx="1090613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3462" y="4501955"/>
            <a:ext cx="1090613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109" y="4531544"/>
            <a:ext cx="1282617" cy="460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feld 13"/>
          <p:cNvSpPr txBox="1"/>
          <p:nvPr/>
        </p:nvSpPr>
        <p:spPr>
          <a:xfrm>
            <a:off x="4597693" y="4537277"/>
            <a:ext cx="994939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dirty="0" err="1" smtClean="0"/>
              <a:t>Kl</a:t>
            </a:r>
            <a:endParaRPr lang="de-DE" dirty="0"/>
          </a:p>
        </p:txBody>
      </p:sp>
      <p:sp>
        <p:nvSpPr>
          <p:cNvPr id="16" name="Textfeld 15"/>
          <p:cNvSpPr txBox="1"/>
          <p:nvPr/>
        </p:nvSpPr>
        <p:spPr>
          <a:xfrm>
            <a:off x="5654776" y="4567052"/>
            <a:ext cx="10077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Навыки</a:t>
            </a:r>
            <a:endParaRPr lang="de-DE" sz="1400" dirty="0"/>
          </a:p>
        </p:txBody>
      </p:sp>
      <p:sp>
        <p:nvSpPr>
          <p:cNvPr id="17" name="Textfeld 16"/>
          <p:cNvSpPr txBox="1"/>
          <p:nvPr/>
        </p:nvSpPr>
        <p:spPr>
          <a:xfrm>
            <a:off x="6608532" y="4557796"/>
            <a:ext cx="1265176" cy="30777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Социальные</a:t>
            </a:r>
            <a:endParaRPr lang="de-DE" sz="1400" dirty="0"/>
          </a:p>
        </p:txBody>
      </p:sp>
      <p:sp>
        <p:nvSpPr>
          <p:cNvPr id="18" name="Textfeld 17"/>
          <p:cNvSpPr txBox="1"/>
          <p:nvPr/>
        </p:nvSpPr>
        <p:spPr>
          <a:xfrm>
            <a:off x="7797109" y="4550197"/>
            <a:ext cx="1249097" cy="30777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Автономная</a:t>
            </a:r>
            <a:endParaRPr lang="de-DE" sz="1400" dirty="0"/>
          </a:p>
        </p:txBody>
      </p:sp>
    </p:spTree>
    <p:extLst>
      <p:ext uri="{BB962C8B-B14F-4D97-AF65-F5344CB8AC3E}">
        <p14:creationId xmlns="" xmlns:p14="http://schemas.microsoft.com/office/powerpoint/2010/main" val="340701646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69" grpId="0" animBg="1"/>
      <p:bldP spid="58371" grpId="0" animBg="1"/>
      <p:bldP spid="58374" grpId="0" animBg="1"/>
      <p:bldP spid="58375" grpId="0" animBg="1"/>
      <p:bldP spid="58377" grpId="0" animBg="1"/>
      <p:bldP spid="58378" grpId="0" animBg="1"/>
      <p:bldP spid="58379" grpId="0" animBg="1"/>
      <p:bldP spid="4" grpId="0" animBg="1"/>
      <p:bldP spid="5" grpId="0"/>
      <p:bldP spid="10" grpId="0"/>
      <p:bldP spid="11" grpId="0" animBg="1"/>
      <p:bldP spid="12" grpId="0" animBg="1"/>
      <p:bldP spid="15" grpId="0" animBg="1"/>
      <p:bldP spid="19" grpId="0" animBg="1"/>
      <p:bldP spid="7" grpId="0"/>
      <p:bldP spid="24" grpId="0" animBg="1"/>
      <p:bldP spid="13" grpId="0" animBg="1"/>
      <p:bldP spid="14" grpId="0" animBg="1"/>
      <p:bldP spid="16" grpId="0"/>
      <p:bldP spid="17" grpId="0" animBg="1"/>
      <p:bldP spid="1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121B9FB-763D-430A-8244-9F94B7B585D9}" type="slidenum">
              <a:rPr lang="de-DE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25</a:t>
            </a:fld>
            <a:endParaRPr lang="de-DE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60637221"/>
              </p:ext>
            </p:extLst>
          </p:nvPr>
        </p:nvGraphicFramePr>
        <p:xfrm>
          <a:off x="214313" y="188913"/>
          <a:ext cx="8715375" cy="6167709"/>
        </p:xfrm>
        <a:graphic>
          <a:graphicData uri="http://schemas.openxmlformats.org/drawingml/2006/table">
            <a:tbl>
              <a:tblPr/>
              <a:tblGrid>
                <a:gridCol w="217963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780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7963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17805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186607"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Показатели уровня</a:t>
                      </a:r>
                      <a:endParaRPr kumimoji="0" lang="de-DE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55294"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Структура требований</a:t>
                      </a:r>
                      <a:endParaRPr kumimoji="0" lang="de-D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77303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Профессиональная компетенция</a:t>
                      </a:r>
                      <a:endParaRPr kumimoji="0" lang="de-D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Личная компетенция</a:t>
                      </a:r>
                      <a:endParaRPr kumimoji="0" lang="de-D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4487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Знания</a:t>
                      </a: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Навыки</a:t>
                      </a:r>
                      <a:endParaRPr kumimoji="0" lang="de-D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Социальная компетентность</a:t>
                      </a:r>
                      <a:endParaRPr kumimoji="0" lang="de-D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Автономность</a:t>
                      </a:r>
                      <a:endParaRPr kumimoji="0" lang="de-D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80363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Глубина и ширина</a:t>
                      </a:r>
                    </a:p>
                  </a:txBody>
                  <a:tcPr marL="91439" marR="91439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Инструментальные и системные навыки, суждение</a:t>
                      </a: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Командные / лидерские навыки, участие и общение</a:t>
                      </a: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Автономность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/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ответственность, рефлексивность и способность к обучению</a:t>
                      </a: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DEB334-86C6-468C-8176-C72859063E34}" type="slidenum">
              <a:rPr lang="de-DE" smtClean="0"/>
              <a:pPr>
                <a:defRPr/>
              </a:pPr>
              <a:t>25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249301227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el 1"/>
          <p:cNvSpPr>
            <a:spLocks noGrp="1"/>
          </p:cNvSpPr>
          <p:nvPr>
            <p:ph type="title" idx="4294967295"/>
          </p:nvPr>
        </p:nvSpPr>
        <p:spPr>
          <a:xfrm>
            <a:off x="914400" y="0"/>
            <a:ext cx="8229600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Показатели </a:t>
            </a:r>
            <a:r>
              <a:rPr lang="ru-RU" dirty="0"/>
              <a:t>уровня</a:t>
            </a:r>
          </a:p>
        </p:txBody>
      </p:sp>
      <p:graphicFrame>
        <p:nvGraphicFramePr>
          <p:cNvPr id="37910" name="Group 22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="" xmlns:p14="http://schemas.microsoft.com/office/powerpoint/2010/main" val="1949610542"/>
              </p:ext>
            </p:extLst>
          </p:nvPr>
        </p:nvGraphicFramePr>
        <p:xfrm>
          <a:off x="287524" y="1052736"/>
          <a:ext cx="8568952" cy="5852777"/>
        </p:xfrm>
        <a:graphic>
          <a:graphicData uri="http://schemas.openxmlformats.org/drawingml/2006/table">
            <a:tbl>
              <a:tblPr/>
              <a:tblGrid>
                <a:gridCol w="11881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3808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9625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Уровень </a:t>
                      </a: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5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Владение компетенциями для автономного планирования и обработки комплексных технических задач, поставленных </a:t>
                      </a:r>
                      <a:r>
                        <a:rPr kumimoji="0" lang="ru-RU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в сложной и специализированной области исследования</a:t>
                      </a:r>
                      <a:r>
                        <a:rPr kumimoji="0" lang="ru-RU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или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ru-RU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области профессиональной деятельности, подлежащей изменению</a:t>
                      </a:r>
                      <a:endParaRPr kumimoji="0" lang="de-DE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463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Уровень</a:t>
                      </a: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6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Владение компетенциями для обработки комплексных технических задач и владение компетенциями для автономного управления процессами в подзонах научной темы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или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ru-RU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в сфере профессиональной деятельности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.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Структура требований характеризуется сложностью и частыми изменениями.</a:t>
                      </a: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463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Уровень</a:t>
                      </a: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7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Владение компетенциями для обработки новых и сложных профессиональных задач и владение компетенциями для автономного управления процессами </a:t>
                      </a:r>
                      <a:r>
                        <a:rPr kumimoji="0" lang="ru-RU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в пределах научной темы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или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ru-RU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в стратегически ориентированной области профессиональной деятельности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.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Структура требований характеризуется частыми и непредсказуемыми изменениями.</a:t>
                      </a: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189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Уровень</a:t>
                      </a: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8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Владение компетенциями </a:t>
                      </a:r>
                      <a:r>
                        <a:rPr kumimoji="0" lang="ru-RU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для получения результатов научных исследований по научной теме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или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ru-RU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для разработки инновационных решений и процедур в области профессиональной деятельности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. Структура требований характеризуется новыми и неясными проблемными ситуациями. </a:t>
                      </a: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Foliennummernplatzhalter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214456C-DF01-4F3E-9F9D-200770374CDD}" type="slidenum">
              <a:rPr lang="de-DE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26</a:t>
            </a:fld>
            <a:endParaRPr lang="de-DE" sz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DEB334-86C6-468C-8176-C72859063E34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3457516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Fußzeilenplatzhalter 1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v.gehmlich@hs-osnabrueck.de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2946" name="Foliennummernplatzhalt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0813722-8BB4-4C44-8254-D68C4B5BF3BB}" type="slidenum">
              <a:rPr lang="de-DE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242884692"/>
              </p:ext>
            </p:extLst>
          </p:nvPr>
        </p:nvGraphicFramePr>
        <p:xfrm>
          <a:off x="107950" y="0"/>
          <a:ext cx="8928992" cy="80392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6429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3542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3698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76053">
                <a:tc gridSpan="4">
                  <a:txBody>
                    <a:bodyPr/>
                    <a:lstStyle/>
                    <a:p>
                      <a:r>
                        <a:rPr lang="ru-RU" dirty="0" smtClean="0"/>
                        <a:t>Уровень </a:t>
                      </a:r>
                      <a:r>
                        <a:rPr lang="de-DE" dirty="0" smtClean="0"/>
                        <a:t>8</a:t>
                      </a:r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96821">
                <a:tc gridSpan="4">
                  <a:txBody>
                    <a:bodyPr/>
                    <a:lstStyle/>
                    <a:p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Владение компетенциями для получения результатов научных исследований по научной теме или для разработки инновационных решений и процедур в области профессиональной деятельности. Структура требований характеризуется новыми и неясными проблемными ситуациями.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48411">
                <a:tc gridSpan="2">
                  <a:txBody>
                    <a:bodyPr/>
                    <a:lstStyle/>
                    <a:p>
                      <a:r>
                        <a:rPr lang="ru-RU" sz="1600" dirty="0" smtClean="0"/>
                        <a:t>Профессиональная компетенция</a:t>
                      </a:r>
                      <a:endParaRPr lang="de-DE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600" dirty="0" smtClean="0"/>
                        <a:t>Личная компетенция</a:t>
                      </a:r>
                      <a:endParaRPr lang="de-DE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172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Знания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Навыки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aseline="0" dirty="0" smtClean="0"/>
                        <a:t>Социальная компетентность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Автономность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700660">
                <a:tc>
                  <a:txBody>
                    <a:bodyPr/>
                    <a:lstStyle/>
                    <a:p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Владение всеобъемлющими, специализированными, систематическими знаниями в научной дисциплине и продвижение расширения знаний в рамках специальной дисциплины (соответствие уровню 3 - уровень докторантуры -Квалификационная рамка Германии для высшего образования) </a:t>
                      </a:r>
                    </a:p>
                    <a:p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или располагать всесторонними профессиональными знаниями в стратегически и инновационно ориентированных областях профессиональной деятельности. Наличие соответствующих знаний в смежных областях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Владение всесторонне развитыми навыками,  связанными с идентификацией и решением новых проблем, установленных в областях исследований, разработок или инноваций в рамках специализированной научной темы (соответствие уровню 3 - Докторантура - Квалификационные рамки Германии для высшего образования) или в области профессиональной деятельности. Также разработка, реализация, управление, отражение и оценка инновационных процессов, в том числе в областях с перекрестной деятельностью. Оценка новых идей и процедур.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Ведение группы или организации из позиции ответственности за сложные или междисциплинарные задачи, активизируя при этом области потенциала в рамках таких групп или организаций. Последовательное и настойчивое содействие профессиональному развитию других. Проведение дебатов среди специалистов и внесение новаторского вклада в профессиональные обсуждения специалистов, в том числе в международном контексте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Определение целей для новых сложных заявок или задач, ориентированных на исследование по поводу возможных социальных, экономических и культурных последствий, выбор подходящих средств и разработка новых идей и процессов</a:t>
                      </a:r>
                      <a:endParaRPr lang="de-DE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53014049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Fußzeilenplatzhalter 3"/>
          <p:cNvSpPr txBox="1">
            <a:spLocks noGrp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DE" sz="1200">
                <a:solidFill>
                  <a:srgbClr val="1F497D"/>
                </a:solidFill>
                <a:latin typeface="Franklin Gothic Book" pitchFamily="34" charset="0"/>
              </a:rPr>
              <a:t>gehmlich@wi.hs-osnabrueck.de</a:t>
            </a:r>
          </a:p>
        </p:txBody>
      </p:sp>
      <p:sp>
        <p:nvSpPr>
          <p:cNvPr id="124931" name="Foliennummernplatzhalter 4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5196A6C0-B850-4FE0-9F18-6F369244E0DE}" type="slidenum">
              <a:rPr lang="de-DE" sz="1200">
                <a:solidFill>
                  <a:srgbClr val="1F497D"/>
                </a:solidFill>
                <a:latin typeface="Franklin Gothic Book" pitchFamily="34" charset="0"/>
              </a:rPr>
              <a:pPr algn="r"/>
              <a:t>28</a:t>
            </a:fld>
            <a:endParaRPr lang="de-DE" sz="1200">
              <a:solidFill>
                <a:srgbClr val="1F497D"/>
              </a:solidFill>
              <a:latin typeface="Franklin Gothic Book" pitchFamily="34" charset="0"/>
            </a:endParaRPr>
          </a:p>
        </p:txBody>
      </p:sp>
      <p:sp>
        <p:nvSpPr>
          <p:cNvPr id="124932" name="Textfeld 5"/>
          <p:cNvSpPr txBox="1">
            <a:spLocks noChangeArrowheads="1"/>
          </p:cNvSpPr>
          <p:nvPr/>
        </p:nvSpPr>
        <p:spPr bwMode="auto">
          <a:xfrm>
            <a:off x="611188" y="404813"/>
            <a:ext cx="7993062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dirty="0" smtClean="0">
                <a:solidFill>
                  <a:prstClr val="black"/>
                </a:solidFill>
                <a:latin typeface="Franklin Gothic Book" pitchFamily="34" charset="0"/>
              </a:rPr>
              <a:t>Нет кредитов</a:t>
            </a:r>
            <a:r>
              <a:rPr lang="de-DE" sz="4000" b="1" dirty="0" smtClean="0">
                <a:solidFill>
                  <a:prstClr val="black"/>
                </a:solidFill>
                <a:latin typeface="Franklin Gothic Book" pitchFamily="34" charset="0"/>
              </a:rPr>
              <a:t>…….</a:t>
            </a:r>
            <a:r>
              <a:rPr lang="ru-RU" sz="4000" b="1" dirty="0" smtClean="0">
                <a:solidFill>
                  <a:prstClr val="black"/>
                </a:solidFill>
                <a:latin typeface="Franklin Gothic Book" pitchFamily="34" charset="0"/>
              </a:rPr>
              <a:t>Еще</a:t>
            </a:r>
            <a:endParaRPr lang="de-DE" sz="4000" b="1" dirty="0">
              <a:solidFill>
                <a:prstClr val="black"/>
              </a:solidFill>
              <a:latin typeface="Franklin Gothic Book" pitchFamily="34" charset="0"/>
            </a:endParaRPr>
          </a:p>
          <a:p>
            <a:endParaRPr lang="de-DE" sz="4000" dirty="0">
              <a:solidFill>
                <a:prstClr val="black"/>
              </a:solidFill>
              <a:latin typeface="Franklin Gothic Book" pitchFamily="34" charset="0"/>
            </a:endParaRPr>
          </a:p>
          <a:p>
            <a:r>
              <a:rPr lang="ru-RU" sz="4000" dirty="0" smtClean="0">
                <a:solidFill>
                  <a:prstClr val="black"/>
                </a:solidFill>
                <a:latin typeface="Franklin Gothic Book" pitchFamily="34" charset="0"/>
              </a:rPr>
              <a:t>Квалификации </a:t>
            </a:r>
            <a:r>
              <a:rPr lang="ru-RU" sz="4000" dirty="0">
                <a:solidFill>
                  <a:prstClr val="black"/>
                </a:solidFill>
                <a:latin typeface="Franklin Gothic Book" pitchFamily="34" charset="0"/>
              </a:rPr>
              <a:t>(полномочия</a:t>
            </a:r>
            <a:r>
              <a:rPr lang="ru-RU" sz="4000" dirty="0" smtClean="0">
                <a:solidFill>
                  <a:prstClr val="black"/>
                </a:solidFill>
                <a:latin typeface="Franklin Gothic Book" pitchFamily="34" charset="0"/>
              </a:rPr>
              <a:t>)</a:t>
            </a:r>
            <a:r>
              <a:rPr lang="de-DE" sz="4000" dirty="0">
                <a:solidFill>
                  <a:prstClr val="black"/>
                </a:solidFill>
                <a:latin typeface="Franklin Gothic Book" pitchFamily="34" charset="0"/>
              </a:rPr>
              <a:t> </a:t>
            </a:r>
            <a:r>
              <a:rPr lang="de-DE" sz="4000" dirty="0" smtClean="0">
                <a:solidFill>
                  <a:prstClr val="black"/>
                </a:solidFill>
                <a:latin typeface="Franklin Gothic Book" pitchFamily="34" charset="0"/>
              </a:rPr>
              <a:t>-</a:t>
            </a:r>
            <a:r>
              <a:rPr lang="ru-RU" sz="4000" dirty="0" smtClean="0">
                <a:solidFill>
                  <a:prstClr val="black"/>
                </a:solidFill>
                <a:latin typeface="Franklin Gothic Book" pitchFamily="34" charset="0"/>
              </a:rPr>
              <a:t> </a:t>
            </a:r>
            <a:r>
              <a:rPr lang="ru-RU" sz="4000" dirty="0">
                <a:solidFill>
                  <a:prstClr val="black"/>
                </a:solidFill>
                <a:latin typeface="Franklin Gothic Book" pitchFamily="34" charset="0"/>
              </a:rPr>
              <a:t>которые </a:t>
            </a:r>
            <a:r>
              <a:rPr lang="ru-RU" sz="4000" dirty="0" smtClean="0">
                <a:solidFill>
                  <a:prstClr val="black"/>
                </a:solidFill>
                <a:latin typeface="Franklin Gothic Book" pitchFamily="34" charset="0"/>
              </a:rPr>
              <a:t>означают</a:t>
            </a:r>
            <a:r>
              <a:rPr lang="de-DE" sz="4000" dirty="0" smtClean="0">
                <a:solidFill>
                  <a:prstClr val="black"/>
                </a:solidFill>
                <a:latin typeface="Franklin Gothic Book" pitchFamily="34" charset="0"/>
              </a:rPr>
              <a:t>:</a:t>
            </a:r>
            <a:r>
              <a:rPr lang="de-DE" sz="4000" dirty="0" smtClean="0">
                <a:solidFill>
                  <a:srgbClr val="0000FF"/>
                </a:solidFill>
                <a:latin typeface="Franklin Gothic Book" pitchFamily="34" charset="0"/>
              </a:rPr>
              <a:t> </a:t>
            </a:r>
            <a:endParaRPr lang="de-DE" sz="4000" dirty="0">
              <a:solidFill>
                <a:srgbClr val="0000FF"/>
              </a:solidFill>
              <a:latin typeface="Franklin Gothic Book" pitchFamily="34" charset="0"/>
            </a:endParaRPr>
          </a:p>
          <a:p>
            <a:endParaRPr lang="de-DE" sz="4000" dirty="0">
              <a:solidFill>
                <a:srgbClr val="0000FF"/>
              </a:solidFill>
              <a:latin typeface="Franklin Gothic Book" pitchFamily="34" charset="0"/>
            </a:endParaRPr>
          </a:p>
          <a:p>
            <a:r>
              <a:rPr lang="ru-RU" sz="4000" dirty="0" smtClean="0">
                <a:solidFill>
                  <a:srgbClr val="0000FF"/>
                </a:solidFill>
                <a:latin typeface="Franklin Gothic Book" pitchFamily="34" charset="0"/>
              </a:rPr>
              <a:t>Квалификационные </a:t>
            </a:r>
            <a:r>
              <a:rPr lang="ru-RU" sz="4000" dirty="0">
                <a:solidFill>
                  <a:srgbClr val="0000FF"/>
                </a:solidFill>
                <a:latin typeface="Franklin Gothic Book" pitchFamily="34" charset="0"/>
              </a:rPr>
              <a:t>рамки - это общие описания предполагаемых достижений результатов обучения</a:t>
            </a:r>
            <a:endParaRPr lang="de-DE" sz="4000" dirty="0">
              <a:solidFill>
                <a:prstClr val="black"/>
              </a:solidFill>
              <a:latin typeface="Franklin Gothic Book" pitchFamily="34" charset="0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DEB334-86C6-468C-8176-C72859063E34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3631159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/>
          </p:cNvSpPr>
          <p:nvPr>
            <p:ph type="title" idx="4294967295"/>
          </p:nvPr>
        </p:nvSpPr>
        <p:spPr>
          <a:xfrm>
            <a:off x="0" y="182563"/>
            <a:ext cx="8229600" cy="111125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de-DE" sz="4000" b="1" dirty="0" smtClean="0"/>
              <a:t> </a:t>
            </a:r>
            <a:r>
              <a:rPr lang="ru-RU" sz="4000" b="1" dirty="0"/>
              <a:t>Квалификационные </a:t>
            </a:r>
            <a:r>
              <a:rPr lang="ru-RU" sz="4000" b="1" dirty="0" smtClean="0"/>
              <a:t>рамки</a:t>
            </a:r>
            <a:r>
              <a:rPr lang="de-DE" sz="4000" dirty="0" smtClean="0"/>
              <a:t/>
            </a:r>
            <a:br>
              <a:rPr lang="de-DE" sz="4000" dirty="0" smtClean="0"/>
            </a:br>
            <a:r>
              <a:rPr lang="ru-RU" sz="4000" dirty="0"/>
              <a:t>Элементы</a:t>
            </a:r>
            <a:endParaRPr lang="de-DE" sz="4000" dirty="0" smtClean="0"/>
          </a:p>
        </p:txBody>
      </p:sp>
      <p:sp>
        <p:nvSpPr>
          <p:cNvPr id="33794" name="Rectangle 3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997450"/>
          </a:xfrm>
        </p:spPr>
        <p:txBody>
          <a:bodyPr rtlCol="0">
            <a:normAutofit fontScale="32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5500" b="1" dirty="0" smtClean="0"/>
              <a:t>Дескрипторы</a:t>
            </a:r>
            <a:r>
              <a:rPr lang="de-DE" sz="5500" dirty="0" smtClean="0"/>
              <a:t> 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ru-RU" sz="5500" dirty="0" smtClean="0"/>
              <a:t>Тексты, содержащиеся в отдельных полях матрицы DQR. Они описывают характеристики компетенций на определенном уровне; т.е., «навыки на уровне 5»</a:t>
            </a:r>
            <a:r>
              <a:rPr lang="en-US" sz="5500" dirty="0" smtClean="0"/>
              <a:t> </a:t>
            </a:r>
            <a:endParaRPr lang="de-DE" sz="5500" dirty="0" smtClean="0"/>
          </a:p>
          <a:p>
            <a:pPr fontAlgn="auto">
              <a:spcAft>
                <a:spcPts val="0"/>
              </a:spcAft>
              <a:defRPr/>
            </a:pPr>
            <a:r>
              <a:rPr lang="ru-RU" sz="5500" b="1" dirty="0"/>
              <a:t>Категории </a:t>
            </a:r>
            <a:r>
              <a:rPr lang="ru-RU" sz="5500" b="1" dirty="0" smtClean="0"/>
              <a:t>компетенции</a:t>
            </a:r>
            <a:endParaRPr lang="de-DE" sz="5500" b="1" dirty="0" smtClean="0"/>
          </a:p>
          <a:p>
            <a:pPr lvl="1" fontAlgn="auto">
              <a:spcAft>
                <a:spcPts val="0"/>
              </a:spcAft>
              <a:defRPr/>
            </a:pPr>
            <a:r>
              <a:rPr lang="ru-RU" sz="5500" dirty="0"/>
              <a:t>Используемые в </a:t>
            </a:r>
            <a:r>
              <a:rPr lang="ru-RU" sz="5500" dirty="0" smtClean="0"/>
              <a:t>КРГ </a:t>
            </a:r>
            <a:r>
              <a:rPr lang="ru-RU" sz="5500" dirty="0"/>
              <a:t>- это </a:t>
            </a:r>
            <a:r>
              <a:rPr lang="ru-RU" sz="5500" b="1" i="1" dirty="0"/>
              <a:t>профессиональная компетенция</a:t>
            </a:r>
            <a:r>
              <a:rPr lang="ru-RU" sz="5500" dirty="0"/>
              <a:t>, подразделенная на </a:t>
            </a:r>
            <a:r>
              <a:rPr lang="ru-RU" sz="5500" i="1" dirty="0"/>
              <a:t>Знания и Навыки</a:t>
            </a:r>
            <a:r>
              <a:rPr lang="ru-RU" sz="5500" dirty="0"/>
              <a:t>, и </a:t>
            </a:r>
            <a:r>
              <a:rPr lang="ru-RU" sz="5500" b="1" dirty="0"/>
              <a:t>Личные компетенции</a:t>
            </a:r>
            <a:r>
              <a:rPr lang="ru-RU" sz="5500" dirty="0"/>
              <a:t>, подразделяющиеся на </a:t>
            </a:r>
            <a:r>
              <a:rPr lang="ru-RU" sz="5500" i="1" dirty="0"/>
              <a:t>Социальную компетентность и </a:t>
            </a:r>
            <a:r>
              <a:rPr lang="ru-RU" sz="5500" i="1" dirty="0" smtClean="0"/>
              <a:t>Автономию</a:t>
            </a:r>
            <a:r>
              <a:rPr lang="de-DE" sz="5500" i="1" dirty="0" smtClean="0"/>
              <a:t>.</a:t>
            </a:r>
            <a:endParaRPr lang="de-DE" sz="5500" b="1" dirty="0" smtClean="0"/>
          </a:p>
          <a:p>
            <a:pPr fontAlgn="auto">
              <a:spcAft>
                <a:spcPts val="0"/>
              </a:spcAft>
              <a:defRPr/>
            </a:pPr>
            <a:r>
              <a:rPr lang="ru-RU" sz="5500" b="1" dirty="0"/>
              <a:t>Индикатор </a:t>
            </a:r>
            <a:r>
              <a:rPr lang="ru-RU" sz="5500" b="1" dirty="0" smtClean="0"/>
              <a:t>уровня</a:t>
            </a:r>
            <a:endParaRPr lang="de-DE" sz="5500" b="1" dirty="0" smtClean="0"/>
          </a:p>
          <a:p>
            <a:pPr marL="457200" lvl="1" indent="0" fontAlgn="auto">
              <a:spcAft>
                <a:spcPts val="0"/>
              </a:spcAft>
              <a:buFont typeface="Courier New" pitchFamily="49" charset="0"/>
              <a:buNone/>
              <a:defRPr/>
            </a:pPr>
            <a:r>
              <a:rPr lang="ru-RU" sz="5500" dirty="0"/>
              <a:t>Содержит краткое описание характеристик структуры требований в пределах области исследования или работы, в пределах </a:t>
            </a:r>
            <a:r>
              <a:rPr lang="ru-RU" sz="5500" dirty="0" smtClean="0"/>
              <a:t>научной темы </a:t>
            </a:r>
            <a:r>
              <a:rPr lang="ru-RU" sz="5500" dirty="0"/>
              <a:t>или в области профессиональной </a:t>
            </a:r>
            <a:endParaRPr lang="de-DE" sz="5500" dirty="0" smtClean="0"/>
          </a:p>
          <a:p>
            <a:pPr fontAlgn="auto">
              <a:spcAft>
                <a:spcPts val="0"/>
              </a:spcAft>
              <a:defRPr/>
            </a:pPr>
            <a:r>
              <a:rPr lang="ru-RU" sz="5500" b="1" dirty="0" smtClean="0"/>
              <a:t>Уровни</a:t>
            </a:r>
            <a:endParaRPr lang="de-DE" sz="5500" b="1" dirty="0" smtClean="0"/>
          </a:p>
          <a:p>
            <a:pPr lvl="1" fontAlgn="auto">
              <a:spcAft>
                <a:spcPts val="0"/>
              </a:spcAft>
              <a:defRPr/>
            </a:pPr>
            <a:r>
              <a:rPr lang="ru-RU" sz="5500" dirty="0" smtClean="0"/>
              <a:t>Выравнивает </a:t>
            </a:r>
            <a:r>
              <a:rPr lang="ru-RU" sz="5500" dirty="0"/>
              <a:t>компетенции в соответствии со сложностью и динамикой соответствующих областей обучения или работы. КРГ не является порядковой шкалой с шагами </a:t>
            </a:r>
            <a:r>
              <a:rPr lang="ru-RU" sz="5500" dirty="0" smtClean="0"/>
              <a:t>одной и той же сферы деятельности. </a:t>
            </a:r>
            <a:r>
              <a:rPr lang="ru-RU" sz="5500" dirty="0"/>
              <a:t>Арифметические операции, </a:t>
            </a:r>
            <a:r>
              <a:rPr lang="ru-RU" sz="5500" dirty="0" smtClean="0"/>
              <a:t>такие, </a:t>
            </a:r>
            <a:r>
              <a:rPr lang="ru-RU" sz="5500" dirty="0"/>
              <a:t>как вычисление средних значений, невозможны</a:t>
            </a:r>
            <a:r>
              <a:rPr lang="ru-RU" sz="5500" dirty="0" smtClean="0"/>
              <a:t>.  </a:t>
            </a:r>
            <a:endParaRPr lang="de-DE" sz="5500" dirty="0" smtClean="0"/>
          </a:p>
          <a:p>
            <a:pPr fontAlgn="auto">
              <a:spcAft>
                <a:spcPts val="0"/>
              </a:spcAft>
              <a:buFont typeface="Arial" charset="0"/>
              <a:buNone/>
              <a:defRPr/>
            </a:pPr>
            <a:endParaRPr lang="de-DE" i="1" dirty="0" smtClean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v.gehmlich@hs-osnabrueck.de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DEB334-86C6-468C-8176-C72859063E34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3231950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Vorträge\Bausteine\shee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3999" cy="68871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467544" y="3789040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Вообще не для этого</a:t>
            </a:r>
          </a:p>
        </p:txBody>
      </p:sp>
    </p:spTree>
    <p:extLst>
      <p:ext uri="{BB962C8B-B14F-4D97-AF65-F5344CB8AC3E}">
        <p14:creationId xmlns="" xmlns:p14="http://schemas.microsoft.com/office/powerpoint/2010/main" val="223305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el 1"/>
          <p:cNvSpPr>
            <a:spLocks noGrp="1"/>
          </p:cNvSpPr>
          <p:nvPr>
            <p:ph type="title" idx="4294967295"/>
          </p:nvPr>
        </p:nvSpPr>
        <p:spPr>
          <a:xfrm>
            <a:off x="0" y="182563"/>
            <a:ext cx="8229600" cy="1111250"/>
          </a:xfrm>
          <a:solidFill>
            <a:schemeClr val="accent1">
              <a:alpha val="18039"/>
            </a:schemeClr>
          </a:solidFill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 Решения - Терминология</a:t>
            </a:r>
            <a:endParaRPr lang="de-DE" dirty="0" smtClean="0"/>
          </a:p>
        </p:txBody>
      </p:sp>
      <p:sp>
        <p:nvSpPr>
          <p:cNvPr id="125955" name="Inhaltsplatzhalter 2"/>
          <p:cNvSpPr>
            <a:spLocks noGrp="1"/>
          </p:cNvSpPr>
          <p:nvPr>
            <p:ph idx="4294967295"/>
          </p:nvPr>
        </p:nvSpPr>
        <p:spPr>
          <a:xfrm>
            <a:off x="428625" y="1600200"/>
            <a:ext cx="8715375" cy="4525963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ru-RU" dirty="0" smtClean="0"/>
              <a:t>Продвижение  </a:t>
            </a:r>
            <a:r>
              <a:rPr lang="ru-RU" dirty="0"/>
              <a:t>обучения </a:t>
            </a:r>
            <a:r>
              <a:rPr lang="ru-RU" dirty="0" smtClean="0"/>
              <a:t>против лестницы </a:t>
            </a:r>
            <a:r>
              <a:rPr lang="ru-RU" dirty="0"/>
              <a:t>формальных </a:t>
            </a:r>
            <a:r>
              <a:rPr lang="ru-RU" dirty="0" smtClean="0"/>
              <a:t>квалификаций </a:t>
            </a:r>
            <a:endParaRPr lang="de-DE" dirty="0" smtClean="0"/>
          </a:p>
          <a:p>
            <a:pPr>
              <a:buFont typeface="Arial" charset="0"/>
              <a:buChar char="•"/>
            </a:pPr>
            <a:r>
              <a:rPr lang="ru-RU" dirty="0" smtClean="0"/>
              <a:t>Разнообразие </a:t>
            </a:r>
            <a:r>
              <a:rPr lang="ru-RU" dirty="0"/>
              <a:t>против гармонизации</a:t>
            </a:r>
            <a:endParaRPr lang="de-DE" dirty="0" smtClean="0"/>
          </a:p>
          <a:p>
            <a:pPr>
              <a:buFont typeface="Arial" charset="0"/>
              <a:buChar char="•"/>
            </a:pPr>
            <a:r>
              <a:rPr lang="ru-RU" dirty="0" smtClean="0"/>
              <a:t>Эквивалентность </a:t>
            </a:r>
            <a:r>
              <a:rPr lang="ru-RU" dirty="0"/>
              <a:t>против </a:t>
            </a:r>
            <a:r>
              <a:rPr lang="ru-RU" dirty="0" smtClean="0"/>
              <a:t>однородности</a:t>
            </a:r>
            <a:endParaRPr lang="de-DE" dirty="0" smtClean="0"/>
          </a:p>
          <a:p>
            <a:pPr>
              <a:buFont typeface="Arial" charset="0"/>
              <a:buChar char="•"/>
            </a:pPr>
            <a:r>
              <a:rPr lang="ru-RU" dirty="0"/>
              <a:t>Лидерские качества против компетенции</a:t>
            </a:r>
            <a:endParaRPr lang="de-DE" dirty="0" smtClean="0"/>
          </a:p>
          <a:p>
            <a:pPr>
              <a:buFont typeface="Arial" charset="0"/>
              <a:buChar char="•"/>
            </a:pPr>
            <a:r>
              <a:rPr lang="ru-RU" sz="2800" dirty="0"/>
              <a:t>Лидерские качества </a:t>
            </a:r>
            <a:r>
              <a:rPr lang="ru-RU" sz="2800" dirty="0" smtClean="0"/>
              <a:t>против результатов обучения</a:t>
            </a:r>
            <a:endParaRPr lang="de-DE" sz="2800" dirty="0" smtClean="0"/>
          </a:p>
          <a:p>
            <a:pPr>
              <a:buFont typeface="Arial" charset="0"/>
              <a:buChar char="•"/>
            </a:pPr>
            <a:r>
              <a:rPr lang="ru-RU" dirty="0"/>
              <a:t>Универсальный против секторального</a:t>
            </a:r>
            <a:r>
              <a:rPr lang="de-DE" dirty="0" smtClean="0"/>
              <a:t> </a:t>
            </a:r>
          </a:p>
        </p:txBody>
      </p:sp>
      <p:sp>
        <p:nvSpPr>
          <p:cNvPr id="125957" name="Foliennummernplatzhalter 4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1A65FD4C-AA5D-4DAE-866E-4650FA7B9F73}" type="slidenum">
              <a:rPr lang="de-DE" sz="1200">
                <a:solidFill>
                  <a:srgbClr val="1F497D"/>
                </a:solidFill>
                <a:latin typeface="Franklin Gothic Book" pitchFamily="34" charset="0"/>
              </a:rPr>
              <a:pPr algn="r"/>
              <a:t>30</a:t>
            </a:fld>
            <a:endParaRPr lang="de-DE" sz="1200">
              <a:solidFill>
                <a:srgbClr val="1F497D"/>
              </a:solidFill>
              <a:latin typeface="Franklin Gothic Book" pitchFamily="34" charset="0"/>
            </a:endParaRPr>
          </a:p>
        </p:txBody>
      </p:sp>
      <p:sp>
        <p:nvSpPr>
          <p:cNvPr id="6" name="Pfeil nach rechts 5"/>
          <p:cNvSpPr/>
          <p:nvPr/>
        </p:nvSpPr>
        <p:spPr>
          <a:xfrm>
            <a:off x="428625" y="5643563"/>
            <a:ext cx="977900" cy="484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prstClr val="white"/>
              </a:solidFill>
            </a:endParaRPr>
          </a:p>
        </p:txBody>
      </p:sp>
      <p:sp>
        <p:nvSpPr>
          <p:cNvPr id="125959" name="Textfeld 6"/>
          <p:cNvSpPr txBox="1">
            <a:spLocks noChangeArrowheads="1"/>
          </p:cNvSpPr>
          <p:nvPr/>
        </p:nvSpPr>
        <p:spPr bwMode="auto">
          <a:xfrm>
            <a:off x="1857375" y="5500688"/>
            <a:ext cx="29289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k-KZ" sz="3600" b="1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Г</a:t>
            </a:r>
            <a:r>
              <a:rPr lang="ru-RU" sz="3600" b="1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лоссарий</a:t>
            </a:r>
            <a:endParaRPr lang="de-DE" sz="3600" b="1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DEB334-86C6-468C-8176-C72859063E34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436307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1"/>
          <p:cNvSpPr>
            <a:spLocks noGrp="1"/>
          </p:cNvSpPr>
          <p:nvPr>
            <p:ph type="title" idx="4294967295"/>
          </p:nvPr>
        </p:nvSpPr>
        <p:spPr>
          <a:xfrm>
            <a:off x="0" y="182563"/>
            <a:ext cx="8229600" cy="11112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Фокус</a:t>
            </a:r>
            <a:endParaRPr lang="de-DE" dirty="0" smtClean="0"/>
          </a:p>
        </p:txBody>
      </p:sp>
      <p:sp>
        <p:nvSpPr>
          <p:cNvPr id="126979" name="Inhaltsplatzhalt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/>
              <a:t>Лидерские качества</a:t>
            </a:r>
            <a:endParaRPr lang="de-DE" b="1" dirty="0" smtClean="0"/>
          </a:p>
          <a:p>
            <a:pPr lvl="1"/>
            <a:r>
              <a:rPr lang="ru-RU" i="1" dirty="0"/>
              <a:t>Конституционные элементы (лежащий в основе концепции образовательной</a:t>
            </a:r>
            <a:r>
              <a:rPr lang="ru-RU" i="1" dirty="0" smtClean="0"/>
              <a:t>):</a:t>
            </a:r>
            <a:endParaRPr lang="de-DE" i="1" dirty="0" smtClean="0"/>
          </a:p>
          <a:p>
            <a:pPr lvl="1">
              <a:buFont typeface="Arial" charset="0"/>
              <a:buNone/>
            </a:pPr>
            <a:r>
              <a:rPr lang="de-DE" dirty="0" smtClean="0"/>
              <a:t>	</a:t>
            </a:r>
            <a:r>
              <a:rPr lang="ru-RU" sz="2200" dirty="0"/>
              <a:t>Надежность, точность, выносливость, </a:t>
            </a:r>
            <a:r>
              <a:rPr lang="ru-RU" sz="2200" dirty="0" smtClean="0"/>
              <a:t>внимание</a:t>
            </a:r>
            <a:r>
              <a:rPr lang="ru-RU" sz="2200" dirty="0"/>
              <a:t>, межкультурные и межрелигиозные компетентности, </a:t>
            </a:r>
            <a:r>
              <a:rPr lang="ru-RU" sz="2200" dirty="0" smtClean="0"/>
              <a:t>культура </a:t>
            </a:r>
            <a:r>
              <a:rPr lang="ru-RU" sz="2200" dirty="0"/>
              <a:t>толерантности, демократическое </a:t>
            </a:r>
            <a:r>
              <a:rPr lang="ru-RU" sz="2200" dirty="0" smtClean="0"/>
              <a:t>поведение </a:t>
            </a:r>
            <a:endParaRPr lang="de-DE" sz="2200" dirty="0" smtClean="0"/>
          </a:p>
          <a:p>
            <a:pPr lvl="1"/>
            <a:r>
              <a:rPr lang="ru-RU" i="1" dirty="0" smtClean="0"/>
              <a:t>и</a:t>
            </a:r>
            <a:r>
              <a:rPr lang="ru-RU" i="1" dirty="0"/>
              <a:t>, соответственно, </a:t>
            </a:r>
            <a:r>
              <a:rPr lang="ru-RU" i="1" dirty="0" smtClean="0"/>
              <a:t>также для </a:t>
            </a:r>
            <a:r>
              <a:rPr lang="ru-RU" i="1" dirty="0"/>
              <a:t>личного </a:t>
            </a:r>
            <a:r>
              <a:rPr lang="ru-RU" i="1" dirty="0" smtClean="0"/>
              <a:t>развития </a:t>
            </a:r>
            <a:r>
              <a:rPr lang="de-DE" i="1" dirty="0" smtClean="0"/>
              <a:t> </a:t>
            </a:r>
          </a:p>
          <a:p>
            <a:pPr lvl="1">
              <a:buFont typeface="Arial" charset="0"/>
              <a:buNone/>
            </a:pPr>
            <a:r>
              <a:rPr lang="de-DE" dirty="0" smtClean="0"/>
              <a:t>	</a:t>
            </a:r>
            <a:r>
              <a:rPr lang="ru-RU" sz="2400" dirty="0"/>
              <a:t>нормативные, культурные, этические и религиозные </a:t>
            </a:r>
            <a:r>
              <a:rPr lang="ru-RU" sz="2400" dirty="0" smtClean="0"/>
              <a:t>вопросы</a:t>
            </a:r>
            <a:endParaRPr lang="de-DE" sz="2400" dirty="0" smtClean="0"/>
          </a:p>
          <a:p>
            <a:pPr lvl="1"/>
            <a:r>
              <a:rPr lang="ru-RU" i="1" dirty="0"/>
              <a:t>Методология рассматривается как </a:t>
            </a:r>
            <a:r>
              <a:rPr lang="ru-RU" i="1" dirty="0" smtClean="0"/>
              <a:t>компетенция, разрезающая все четыре столпа</a:t>
            </a:r>
            <a:endParaRPr lang="de-DE" i="1" dirty="0" smtClean="0"/>
          </a:p>
        </p:txBody>
      </p:sp>
      <p:sp>
        <p:nvSpPr>
          <p:cNvPr id="126981" name="Foliennummernplatzhalter 4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65A5FC64-45BE-4358-ABF8-FE55A2232705}" type="slidenum">
              <a:rPr lang="de-DE" sz="1200">
                <a:solidFill>
                  <a:srgbClr val="1F497D"/>
                </a:solidFill>
                <a:latin typeface="Franklin Gothic Book" pitchFamily="34" charset="0"/>
              </a:rPr>
              <a:pPr algn="r"/>
              <a:t>31</a:t>
            </a:fld>
            <a:endParaRPr lang="de-DE" sz="1200">
              <a:solidFill>
                <a:srgbClr val="1F497D"/>
              </a:solidFill>
              <a:latin typeface="Franklin Gothic Book" pitchFamily="34" charset="0"/>
            </a:endParaRP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v.gehmlich@hs-osnabrueck.de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DEB334-86C6-468C-8176-C72859063E34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6307879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Fußzeilenplatzhalter 1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v.gehmlich@hs-osnabrueck.de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5778" name="Foliennummernplatzhalt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EB65597-9E3D-4C20-B572-FEB2AD1C3A49}" type="slidenum">
              <a:rPr lang="de-DE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97229497"/>
              </p:ext>
            </p:extLst>
          </p:nvPr>
        </p:nvGraphicFramePr>
        <p:xfrm>
          <a:off x="468313" y="404813"/>
          <a:ext cx="8424936" cy="60487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62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0623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0623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10623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24316">
                <a:tc gridSpan="4">
                  <a:txBody>
                    <a:bodyPr/>
                    <a:lstStyle/>
                    <a:p>
                      <a:r>
                        <a:rPr lang="ru-RU" dirty="0" smtClean="0"/>
                        <a:t>Уровень </a:t>
                      </a:r>
                      <a:r>
                        <a:rPr lang="de-DE" dirty="0" smtClean="0"/>
                        <a:t>1</a:t>
                      </a:r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15845">
                <a:tc gridSpan="4">
                  <a:txBody>
                    <a:bodyPr/>
                    <a:lstStyle/>
                    <a:p>
                      <a:r>
                        <a:rPr lang="ru-RU" dirty="0" smtClean="0"/>
                        <a:t>Владение компетенциями для выполнения простых требований в ясной и стабильно структурированной области обучения или работы. Выполнение задач происходит под руководством</a:t>
                      </a:r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24316">
                <a:tc gridSpan="2">
                  <a:txBody>
                    <a:bodyPr/>
                    <a:lstStyle/>
                    <a:p>
                      <a:r>
                        <a:rPr lang="ru-RU" dirty="0" smtClean="0"/>
                        <a:t>Профессиональная компетенция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dirty="0" smtClean="0"/>
                        <a:t>Личная компетенция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24316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Знания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Навыки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aseline="0" dirty="0" smtClean="0"/>
                        <a:t>Социальная компетентность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Автономность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24316">
                <a:tc>
                  <a:txBody>
                    <a:bodyPr/>
                    <a:lstStyle/>
                    <a:p>
                      <a:r>
                        <a:rPr lang="ru-RU" dirty="0" smtClean="0"/>
                        <a:t>Владение элементарными общими знаниями. Имеется первоначальное представление о сфере учебы или работы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Владение познавательными и практическими навыками, необходимыми для выполнения простых задач в соответствии с заранее предусмотренными правилами и оценка результатов поиска задач. Определение элементарных соотношений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Обучение или работа вместе с другими людьми, прием и обмен информацией в устной и письменной форме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Обучение или работа под руководством. Оценка собственных действий и действий других людей и принятие обучающего руководства. 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79702323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Fußzeilenplatzhalter 1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v.gehmlich@hs-osnabrueck.de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6802" name="Foliennummernplatzhalt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8687AD4-3839-4C62-8647-3A4246FD8F33}" type="slidenum">
              <a:rPr lang="de-DE">
                <a:solidFill>
                  <a:prstClr val="black">
                    <a:tint val="75000"/>
                  </a:prstClr>
                </a:solidFill>
              </a:rPr>
              <a:pPr/>
              <a:t>33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76828" name="Group 2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56484923"/>
              </p:ext>
            </p:extLst>
          </p:nvPr>
        </p:nvGraphicFramePr>
        <p:xfrm>
          <a:off x="250825" y="260350"/>
          <a:ext cx="8893175" cy="10445434"/>
        </p:xfrm>
        <a:graphic>
          <a:graphicData uri="http://schemas.openxmlformats.org/drawingml/2006/table">
            <a:tbl>
              <a:tblPr/>
              <a:tblGrid>
                <a:gridCol w="22240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225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2408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2225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84175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klin Gothic Book" pitchFamily="34" charset="0"/>
                        </a:rPr>
                        <a:t>Уровень </a:t>
                      </a: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klin Gothic Book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47738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</a:rPr>
                        <a:t>Владение компетенциями для профессионального выполнения основных требований в четкой и стабильно структурированной области обучения или работы. Выполнение задач происходит под руководством.</a:t>
                      </a: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4175">
                <a:tc gridSpan="2">
                  <a:txBody>
                    <a:bodyPr/>
                    <a:lstStyle/>
                    <a:p>
                      <a:r>
                        <a:rPr lang="ru-RU" dirty="0" smtClean="0"/>
                        <a:t>Профессиональная компетенция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dirty="0" smtClean="0"/>
                        <a:t>Личная компетенция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Знания</a:t>
                      </a:r>
                      <a:endParaRPr lang="de-DE" sz="16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Навыки</a:t>
                      </a:r>
                      <a:endParaRPr lang="de-DE" sz="16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aseline="0" dirty="0" smtClean="0"/>
                        <a:t>Социальная компетентность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Автономность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075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</a:rPr>
                        <a:t>Владение базовыми общими знаниями и базовыми профессиональными знаниями в области обучения или работы. </a:t>
                      </a:r>
                      <a:endParaRPr kumimoji="0" 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</a:rPr>
                        <a:t>Владение базовыми познавательными и практическими навыками, необходимыми для выполнения задач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</a:rPr>
                        <a:t>в пределах области обучения или работы, оценка результатов таких задач в соответствии с предусмотерннымикритериями и определение соотношений.</a:t>
                      </a:r>
                      <a:endParaRPr kumimoji="0" 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</a:rPr>
                        <a:t>Работа внутри группы. Принятие и выражение общих замечаний и критики. Действия и реакция в соответствии с ситуацией в устной и письменной форме. </a:t>
                      </a:r>
                      <a:endParaRPr kumimoji="0" 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</a:rPr>
                        <a:t>Ответственная учеба или работа в значительной степени под руководством в знакомых и стабильных контекстах. Оценка собственных действий и действий других. Использование предусмотренных учебных пособий и запрос обучающего руководства. </a:t>
                      </a:r>
                      <a:endParaRPr kumimoji="0" 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075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97329609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Fußzeilenplatzhalter 1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v.gehmlich@hs-osnabrueck.de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7826" name="Foliennummernplatzhalt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334ADC2-C41B-4723-8927-ACCB6AA9E044}" type="slidenum">
              <a:rPr lang="de-DE">
                <a:solidFill>
                  <a:prstClr val="black">
                    <a:tint val="75000"/>
                  </a:prstClr>
                </a:solidFill>
              </a:rPr>
              <a:pPr/>
              <a:t>34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32547314"/>
              </p:ext>
            </p:extLst>
          </p:nvPr>
        </p:nvGraphicFramePr>
        <p:xfrm>
          <a:off x="179388" y="115888"/>
          <a:ext cx="8640960" cy="72284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6024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6024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16024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36772">
                <a:tc gridSpan="4">
                  <a:txBody>
                    <a:bodyPr/>
                    <a:lstStyle/>
                    <a:p>
                      <a:r>
                        <a:rPr lang="ru-RU" dirty="0" smtClean="0"/>
                        <a:t>Уровень</a:t>
                      </a:r>
                      <a:r>
                        <a:rPr lang="de-DE" dirty="0" smtClean="0"/>
                        <a:t> 3</a:t>
                      </a:r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40777">
                <a:tc gridSpan="4"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Владение компетенциями для самостоятельного выполнения технических требований в пределах области исследования или области профессиональной деятельности, которая остается ясной, будучи открыто структурированы в некоторых областях. </a:t>
                      </a:r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43265">
                <a:tc gridSpan="2">
                  <a:txBody>
                    <a:bodyPr/>
                    <a:lstStyle/>
                    <a:p>
                      <a:r>
                        <a:rPr lang="ru-RU" dirty="0" smtClean="0"/>
                        <a:t>Профессиональная компетенция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dirty="0" smtClean="0"/>
                        <a:t>Личная компетенция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97513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Знания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Навыки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aseline="0" dirty="0" smtClean="0"/>
                        <a:t>Социальная компетентность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Автономность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846370"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Владение расширенными общими знаниями или расширенными профессиональными знаниями в области обучения или области профессиональной деятельности. 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Владение набором когнитивных и практических навыков для планирования и обработка технических заданий в области исследования или области профессиональной деятельности. Оценка результатов в соответствии с критериями, в значительной степени предусмотренными, простая передача методов и результатов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Работа внутри группы и предложение поддержки время от времени. Помощь в формировании обучающей или рабочей обстановки, представление процессов и результатов соответствующим получателям такой информации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Самостоятельное и ответственное обучение или работа, включая менее знакомые контексты. Оценка собственных действий и действий других.</a:t>
                      </a:r>
                    </a:p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Запрос обучающего руководства и выбор различной обучающей помощи</a:t>
                      </a:r>
                      <a:r>
                        <a:rPr lang="de-DE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77906382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Fußzeilenplatzhalter 1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v.gehmlich@hs-osnabrueck.de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8850" name="Foliennummernplatzhalt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3C282-6B66-4072-A5EE-C4DC50F8BA8E}" type="slidenum">
              <a:rPr lang="de-DE">
                <a:solidFill>
                  <a:prstClr val="black">
                    <a:tint val="75000"/>
                  </a:prstClr>
                </a:solidFill>
              </a:rPr>
              <a:pPr/>
              <a:t>35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78876" name="Group 2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6366696"/>
              </p:ext>
            </p:extLst>
          </p:nvPr>
        </p:nvGraphicFramePr>
        <p:xfrm>
          <a:off x="0" y="115888"/>
          <a:ext cx="9144000" cy="7069139"/>
        </p:xfrm>
        <a:graphic>
          <a:graphicData uri="http://schemas.openxmlformats.org/drawingml/2006/table">
            <a:tbl>
              <a:tblPr/>
              <a:tblGrid>
                <a:gridCol w="22875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28441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30213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klin Gothic Book" pitchFamily="34" charset="0"/>
                        </a:rPr>
                        <a:t>Уровень</a:t>
                      </a: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klin Gothic Book" pitchFamily="34" charset="0"/>
                        </a:rPr>
                        <a:t> 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38213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</a:rPr>
                        <a:t>Владение компетенциями для 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</a:rPr>
                        <a:t>саостоятельного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</a:rPr>
                        <a:t> планирования и обработки технических задач, поставленных в рамках всесторонней области исследования или области профессиональной деятельности. Деятельность может быть изменена.</a:t>
                      </a: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6713">
                <a:tc gridSpan="2">
                  <a:txBody>
                    <a:bodyPr/>
                    <a:lstStyle/>
                    <a:p>
                      <a:r>
                        <a:rPr lang="ru-RU" sz="1600" dirty="0" smtClean="0"/>
                        <a:t>Профессиональная компетенция</a:t>
                      </a:r>
                      <a:endParaRPr lang="de-DE" sz="16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600" dirty="0" smtClean="0"/>
                        <a:t>Личная компетенция</a:t>
                      </a:r>
                      <a:endParaRPr lang="de-DE" sz="16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Знания </a:t>
                      </a:r>
                      <a:endParaRPr lang="de-DE" sz="16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Навыки</a:t>
                      </a:r>
                      <a:endParaRPr lang="de-DE" sz="16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aseline="0" dirty="0" smtClean="0"/>
                        <a:t>Социальная компетентность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Автономность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533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</a:rPr>
                        <a:t>Владение более глубоким общими знаниями или теоретическими профессиональными знаниями в области обучения или области профессиональной деятельности.</a:t>
                      </a: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</a:rPr>
                        <a:t>Владение широким спектром когнитивных и практических навыков, которые облегчают самостоятельную подготовку задач и решение проблем и оценку результатов работы и процессов в соответствии с альтернативными курсами действий и взаимными эффектами 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смежными с другими областями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</a:rPr>
                        <a:t>.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</a:rPr>
                        <a:t>Обеспечение передачи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</a:rPr>
                        <a:t>методов и решений.</a:t>
                      </a:r>
                      <a:endParaRPr kumimoji="0" 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</a:rPr>
                        <a:t>Помогщь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</a:rPr>
                        <a:t> в построении работы внутри группы, а также учебной или рабочей среды такой группы и оказание постоянной поддержки. Обоснование процессов и результатов. Обеспечение всесторонней 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</a:rPr>
                        <a:t>коммункации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</a:rPr>
                        <a:t> о фактах и обстоятельствах.</a:t>
                      </a: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</a:rPr>
                        <a:t>Установление собственных целей обучения и работы, оценка таких целей и 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</a:rPr>
                        <a:t>вз\тие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</a:rPr>
                        <a:t> на себя ответственности за них.</a:t>
                      </a: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55821357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Fußzeilenplatzhalter 1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v.gehmlich@hs-osnabrueck.de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9874" name="Foliennummernplatzhalt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95C1610-E0DA-4A2F-B759-FDE19CD97EF1}" type="slidenum">
              <a:rPr lang="de-DE">
                <a:solidFill>
                  <a:prstClr val="black">
                    <a:tint val="75000"/>
                  </a:prstClr>
                </a:solidFill>
              </a:rPr>
              <a:pPr/>
              <a:t>36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638713385"/>
              </p:ext>
            </p:extLst>
          </p:nvPr>
        </p:nvGraphicFramePr>
        <p:xfrm>
          <a:off x="0" y="116632"/>
          <a:ext cx="9108504" cy="6859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912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4489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58185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81855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30428">
                <a:tc gridSpan="4">
                  <a:txBody>
                    <a:bodyPr/>
                    <a:lstStyle/>
                    <a:p>
                      <a:r>
                        <a:rPr lang="ru-RU" dirty="0" smtClean="0"/>
                        <a:t>Уровень</a:t>
                      </a:r>
                      <a:r>
                        <a:rPr lang="de-DE" dirty="0" smtClean="0"/>
                        <a:t> 5</a:t>
                      </a:r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83137">
                <a:tc gridSpan="4">
                  <a:txBody>
                    <a:bodyPr/>
                    <a:lstStyle/>
                    <a:p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Владение компетенциями для самостоятельного планирования и обработки комплексных технических задач, поставленных в сложной и специализированной области исследования или области профессиональной деятельности, подлежащей изменению. </a:t>
                      </a:r>
                      <a:endParaRPr lang="de-DE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9056">
                <a:tc gridSpan="2">
                  <a:txBody>
                    <a:bodyPr/>
                    <a:lstStyle/>
                    <a:p>
                      <a:r>
                        <a:rPr lang="ru-RU" sz="1400" dirty="0" smtClean="0"/>
                        <a:t>Профессиональная компетенция</a:t>
                      </a:r>
                      <a:endParaRPr lang="de-DE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400" dirty="0" smtClean="0"/>
                        <a:t>Личная компетенция</a:t>
                      </a:r>
                      <a:endParaRPr lang="de-DE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905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Знания 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Навыки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aseline="0" dirty="0" smtClean="0"/>
                        <a:t>Социальная компетентность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Автономность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817420">
                <a:tc>
                  <a:txBody>
                    <a:bodyPr/>
                    <a:lstStyle/>
                    <a:p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Владение интегрированными профессиональными знаниями в области обучения или интегрированных профессиональных знаний в сфере деятельности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Это также включает более глубокие, теоретические профессиональные знания. Ознакомление с объемом и ограничениями области исследования или области профессиональной деятельности</a:t>
                      </a:r>
                      <a:r>
                        <a:rPr lang="de-DE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Владение чрезвычайно широким спектром специализированных, когнитивных и</a:t>
                      </a:r>
                    </a:p>
                    <a:p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практических навыков. Планирование рабочих процессов в рабочих областях и оценка таких процессов в соответствии с комплексным рассмотрением альтернативных вариантов действий и взаимных эффектов с соседствующими областями. Обеспечивать комплексную передачу методов и решений.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Планирование и структурирование рабочих процессов на основе сотрудничества, в том числе в рамках разнородных групп, </a:t>
                      </a:r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обучение </a:t>
                      </a:r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других и предоставление обоснованного обучающего руководства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Отражение и оценка собственных целей обучения и целей обучения, </a:t>
                      </a:r>
                      <a:r>
                        <a:rPr lang="ru-RU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устанаовленных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извне, самостоятельное стремление к достижению таких целей и принятие на себя ответственности за них, последствия для рабочих процессов внутри команды.</a:t>
                      </a:r>
                      <a:endParaRPr lang="de-DE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43619019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Fußzeilenplatzhalter 1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v.gehmlich@hs-osnabrueck.de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0898" name="Foliennummernplatzhalt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428C1DC-2D67-419D-8E0E-CD00358034FD}" type="slidenum">
              <a:rPr lang="de-DE">
                <a:solidFill>
                  <a:prstClr val="black">
                    <a:tint val="75000"/>
                  </a:prstClr>
                </a:solidFill>
              </a:rPr>
              <a:pPr/>
              <a:t>37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275237"/>
              </p:ext>
            </p:extLst>
          </p:nvPr>
        </p:nvGraphicFramePr>
        <p:xfrm>
          <a:off x="107950" y="115888"/>
          <a:ext cx="8928992" cy="66688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0425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30425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2819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92866">
                <a:tc gridSpan="4">
                  <a:txBody>
                    <a:bodyPr/>
                    <a:lstStyle/>
                    <a:p>
                      <a:r>
                        <a:rPr lang="ru-RU" dirty="0" smtClean="0"/>
                        <a:t>Уровень </a:t>
                      </a:r>
                      <a:r>
                        <a:rPr lang="de-DE" dirty="0" smtClean="0"/>
                        <a:t>6</a:t>
                      </a:r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18414">
                <a:tc gridSpan="4">
                  <a:txBody>
                    <a:bodyPr/>
                    <a:lstStyle/>
                    <a:p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Владение компетенциями для планирования, обработки и оценки комплексных технических задач и поставленных проблем и владение компетенциями для автономного управления процессами в подзонах научной дисциплины или в сфере профессиональной деятельности. Структура требований характеризуется сложностью и частыми изменениями</a:t>
                      </a:r>
                      <a:r>
                        <a:rPr lang="de-DE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de-DE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46288">
                <a:tc gridSpan="2">
                  <a:txBody>
                    <a:bodyPr/>
                    <a:lstStyle/>
                    <a:p>
                      <a:r>
                        <a:rPr lang="ru-RU" sz="1400" dirty="0" smtClean="0"/>
                        <a:t>Профессиональная компетенция</a:t>
                      </a:r>
                      <a:endParaRPr lang="de-DE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400" dirty="0" smtClean="0"/>
                        <a:t>Личная компетенция</a:t>
                      </a:r>
                      <a:endParaRPr lang="de-DE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985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Знания 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Навыки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aseline="0" dirty="0" smtClean="0"/>
                        <a:t>Социальная компетентность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Автономность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493799">
                <a:tc>
                  <a:txBody>
                    <a:bodyPr/>
                    <a:lstStyle/>
                    <a:p>
                      <a:r>
                        <a:rPr lang="ru-RU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Владение широкими и интегрированными знаниями, включая знание основных научных принципов и практическое применение научной дисциплины, а также критическое понимание наиболее важных теорий и методов (соответствие уровню 1 - Бакалавриата </a:t>
                      </a:r>
                      <a:r>
                        <a:rPr lang="de-DE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– </a:t>
                      </a:r>
                      <a:r>
                        <a:rPr lang="ru-RU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Квалификационная рамка Германии для высшего образования</a:t>
                      </a:r>
                      <a:r>
                        <a:rPr lang="de-DE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ru-RU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или владение обширными и интегрированными профессиональными знаниями, включая текущие технические разработки.</a:t>
                      </a:r>
                      <a:endParaRPr lang="de-DE" sz="12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Владение знаниями для дальнейшего развития научной дисциплины в области профессиональной деятельности. Владение соответствующими знаниями, смежными с другими областями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Владение чрезвычайно широким спектром методов обработки сложных проблем в рамках научной дисциплины 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соответствие уровню 1 - Бакалавриата – Квалификационная рамка Германии для высшего образования</a:t>
                      </a:r>
                      <a:r>
                        <a:rPr lang="de-DE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), </a:t>
                      </a:r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дополнительных областях исследований или областях профессиональной деятельности. Составление новых решений и оценка таких решений, в том числе с учетом различных критериев, даже в тех случаях, когда требования часто меняются.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Принятие ответственности за работу внутри групп экспертов или проявление ответственности за руководство группами или организациями. Инструктаж технического развития других и предсказуемые действия при решении проблем внутри команды. Представление экспертам аргументов и решений сложных профессионально связанных проблем и работать совместно с такими экспертами по дальнейшему развитию.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Самостоятельное и устойчивое определение, анализ и оценка цели для обучения и рабочих процессов и структурного обучения и рабочих процессов</a:t>
                      </a:r>
                      <a:endParaRPr lang="de-DE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2722506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Fußzeilenplatzhalter 1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v.gehmlich@hs-osnabrueck.de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1922" name="Foliennummernplatzhalt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E0E8EC7-7D1D-4FA4-A4F6-1FA3439EF6C8}" type="slidenum">
              <a:rPr lang="de-DE">
                <a:solidFill>
                  <a:prstClr val="black">
                    <a:tint val="75000"/>
                  </a:prstClr>
                </a:solidFill>
              </a:rPr>
              <a:pPr/>
              <a:t>38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969940240"/>
              </p:ext>
            </p:extLst>
          </p:nvPr>
        </p:nvGraphicFramePr>
        <p:xfrm>
          <a:off x="179388" y="115888"/>
          <a:ext cx="8856984" cy="74946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2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6429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8823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8002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98029">
                <a:tc gridSpan="4">
                  <a:txBody>
                    <a:bodyPr/>
                    <a:lstStyle/>
                    <a:p>
                      <a:r>
                        <a:rPr lang="ru-RU" dirty="0" smtClean="0"/>
                        <a:t>Уровень</a:t>
                      </a:r>
                      <a:r>
                        <a:rPr lang="de-DE" dirty="0" smtClean="0"/>
                        <a:t> 7</a:t>
                      </a:r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70122">
                <a:tc gridSpan="4">
                  <a:txBody>
                    <a:bodyPr/>
                    <a:lstStyle/>
                    <a:p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Владение компетенциями для обработки новых и сложных профессиональных задач и поставленных проблем и владение компетенциями для автономного управления процессами в пределах научной темы или в стратегически ориентированной области профессиональной деятельности. Структура требований характеризуется частыми и непредсказуемыми изменениями.</a:t>
                      </a:r>
                      <a:endParaRPr lang="de-DE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8032">
                <a:tc gridSpan="2">
                  <a:txBody>
                    <a:bodyPr/>
                    <a:lstStyle/>
                    <a:p>
                      <a:r>
                        <a:rPr lang="ru-RU" sz="1600" dirty="0" smtClean="0"/>
                        <a:t>Профессиональная компетенция</a:t>
                      </a:r>
                      <a:endParaRPr lang="de-DE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600" dirty="0" smtClean="0"/>
                        <a:t>Личная компетенция</a:t>
                      </a:r>
                      <a:endParaRPr lang="de-DE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Знания 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Навыки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aseline="0" dirty="0" smtClean="0"/>
                        <a:t>Социальная компетентность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Автономность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98029">
                <a:tc>
                  <a:txBody>
                    <a:bodyPr/>
                    <a:lstStyle/>
                    <a:p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Владение  всеобъемлющими,</a:t>
                      </a:r>
                    </a:p>
                    <a:p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подробными, специализированными и современными знаниями в научной дисциплине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соответствие уровню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2 – </a:t>
                      </a:r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уровень магистратуры</a:t>
                      </a:r>
                      <a:r>
                        <a:rPr lang="de-DE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– </a:t>
                      </a:r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Квалификационная рамка Германии для высшего образования</a:t>
                      </a:r>
                      <a:r>
                        <a:rPr lang="de-DE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r>
                        <a:rPr lang="ru-RU" sz="1400" b="1" i="1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или </a:t>
                      </a:r>
                      <a:r>
                        <a:rPr lang="de-DE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располагать всесторонними профессиональными знаниями в стратегически ориентированных областях профессиональной деятельности. Наличие расширенных знаний в смежных областях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Владение специализированной технической или проектной концепцией, относящимися к решению стратегических задач в научной дисциплине (соответствие уровню 2 - Магистратура - Квалификационные рамки Германии для высшего образования) или в области профессиональной  деятельности. Рассмотрение альтернатив даже в тех случаях, когда информация неполная.</a:t>
                      </a:r>
                    </a:p>
                    <a:p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Разработка и применение новых идей или процедур и оценка таких идей и процедур в соответствии с различными критериями оценки. 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Принятие ответственности за руководство группами или организациями в рамках поставленных и существующих сложных задач и представление результатов работы таких групп </a:t>
                      </a:r>
                      <a:r>
                        <a:rPr lang="ru-RU" sz="1600" b="1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или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организаций. Целенаправленное содействие профессиональному развитию других. Ведение полемики по конкретным подразделениям и между подразделениями. </a:t>
                      </a:r>
                      <a:r>
                        <a:rPr lang="de-DE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Определение цели для новых заявок </a:t>
                      </a:r>
                      <a:r>
                        <a:rPr lang="ru-RU" sz="1600" b="1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или 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исследовательских задач, отражающих</a:t>
                      </a:r>
                    </a:p>
                    <a:p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возможные социальные, экономические и культурные последствия, развертывание соответствующих средств и самостоятельное целевое использование собственных знаниях</a:t>
                      </a:r>
                      <a:endParaRPr lang="de-DE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672508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Fußzeilenplatzhalter 1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v.gehmlich@hs-osnabrueck.de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2946" name="Foliennummernplatzhalt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0813722-8BB4-4C44-8254-D68C4B5BF3BB}" type="slidenum">
              <a:rPr lang="de-DE">
                <a:solidFill>
                  <a:prstClr val="black">
                    <a:tint val="75000"/>
                  </a:prstClr>
                </a:solidFill>
              </a:rPr>
              <a:pPr/>
              <a:t>39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4" name="Tabelle 3"/>
          <p:cNvGraphicFramePr>
            <a:graphicFrameLocks noGrp="1"/>
          </p:cNvGraphicFramePr>
          <p:nvPr/>
        </p:nvGraphicFramePr>
        <p:xfrm>
          <a:off x="107950" y="0"/>
          <a:ext cx="8928992" cy="80392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6429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3542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3698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76053">
                <a:tc gridSpan="4">
                  <a:txBody>
                    <a:bodyPr/>
                    <a:lstStyle/>
                    <a:p>
                      <a:r>
                        <a:rPr lang="ru-RU" dirty="0" smtClean="0"/>
                        <a:t>Уровень </a:t>
                      </a:r>
                      <a:r>
                        <a:rPr lang="de-DE" dirty="0" smtClean="0"/>
                        <a:t>8</a:t>
                      </a:r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96821">
                <a:tc gridSpan="4">
                  <a:txBody>
                    <a:bodyPr/>
                    <a:lstStyle/>
                    <a:p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Владение компетенциями для получения результатов научных исследований по научной теме или для разработки инновационных решений и процедур в области профессиональной деятельности. Структура требований характеризуется новыми и неясными проблемными ситуациями.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48411">
                <a:tc gridSpan="2">
                  <a:txBody>
                    <a:bodyPr/>
                    <a:lstStyle/>
                    <a:p>
                      <a:r>
                        <a:rPr lang="ru-RU" sz="1600" dirty="0" smtClean="0"/>
                        <a:t>Профессиональная компетенция</a:t>
                      </a:r>
                      <a:endParaRPr lang="de-DE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600" dirty="0" smtClean="0"/>
                        <a:t>Личная компетенция</a:t>
                      </a:r>
                      <a:endParaRPr lang="de-DE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172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Знания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Навыки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aseline="0" dirty="0" smtClean="0"/>
                        <a:t>Социальная компетентность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Автономность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700660">
                <a:tc>
                  <a:txBody>
                    <a:bodyPr/>
                    <a:lstStyle/>
                    <a:p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Владение всеобъемлющими, специализированными, систематическими знаниями в научной дисциплине и продвижение расширения знаний в рамках специальной дисциплины (соответствие уровню 3 - уровень докторантуры -Квалификационная рамка Германии для высшего образования) </a:t>
                      </a:r>
                    </a:p>
                    <a:p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или располагать всесторонними профессиональными знаниями в стратегически и инновационно ориентированных областях профессиональной деятельности. Наличие соответствующих знаний в смежных областях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Владение всесторонне развитыми навыками,  связанными с идентификацией и решением новых проблем, установленных в областях исследований, разработок или инноваций в рамках специализированной научной темы (соответствие уровню 3 - Докторантура - Квалификационные рамки Германии для высшего образования) или в области профессиональной деятельности. Также разработка, реализация, управление, отражение и оценка инновационных процессов, в том числе в областях с перекрестной деятельностью. Оценка новых идей и процедур.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Ведение группы или организации из позиции ответственности за сложные или междисциплинарные задачи, активизируя при этом области потенциала в рамках таких групп или организаций. Последовательное и настойчивое содействие профессиональному развитию других. Проведение дебатов среди специалистов и внесение новаторского вклада в профессиональные обсуждения специалистов, в том числе в международном контексте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Определение целей для новых сложных заявок или задач, ориентированных на исследование по поводу возможных социальных, экономических и культурных последствий, выбор подходящих средств и разработка новых идей и процессов</a:t>
                      </a:r>
                      <a:endParaRPr lang="de-DE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29858198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Fußzeilenplatzhalter 1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mtClean="0"/>
              <a:t>v.gehmlich@hs-osnabrueck.de</a:t>
            </a:r>
            <a:endParaRPr lang="de-DE"/>
          </a:p>
        </p:txBody>
      </p:sp>
      <p:sp>
        <p:nvSpPr>
          <p:cNvPr id="66562" name="Foliennummernplatzhalt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6C6E629-138F-4ECD-A677-8B783046FBCE}" type="slidenum">
              <a:rPr lang="de-DE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de-DE"/>
          </a:p>
        </p:txBody>
      </p:sp>
      <p:sp>
        <p:nvSpPr>
          <p:cNvPr id="4" name="Ellipse 3"/>
          <p:cNvSpPr/>
          <p:nvPr/>
        </p:nvSpPr>
        <p:spPr>
          <a:xfrm>
            <a:off x="1887538" y="1484313"/>
            <a:ext cx="5400675" cy="4032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/>
              <a:t>Квалификационная рамка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/>
              <a:t>Германии для высшего </a:t>
            </a:r>
            <a:r>
              <a:rPr lang="ru-RU" sz="3200" b="1" dirty="0"/>
              <a:t>образования </a:t>
            </a:r>
            <a:r>
              <a:rPr lang="ru-RU" sz="3200" b="1" dirty="0" smtClean="0"/>
              <a:t>2005 </a:t>
            </a:r>
            <a:r>
              <a:rPr lang="ru-RU" sz="3200" b="1" dirty="0"/>
              <a:t>(КРГ)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/>
              <a:t>3 уровня</a:t>
            </a:r>
          </a:p>
        </p:txBody>
      </p:sp>
    </p:spTree>
    <p:extLst>
      <p:ext uri="{BB962C8B-B14F-4D97-AF65-F5344CB8AC3E}">
        <p14:creationId xmlns="" xmlns:p14="http://schemas.microsoft.com/office/powerpoint/2010/main" val="78150517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138"/>
          <p:cNvSpPr>
            <a:spLocks noGrp="1" noChangeArrowheads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mtClean="0"/>
              <a:t>v.gehmlich@hs-osnabrueck.de</a:t>
            </a:r>
          </a:p>
        </p:txBody>
      </p:sp>
      <p:sp>
        <p:nvSpPr>
          <p:cNvPr id="88066" name="Rectangle 139"/>
          <p:cNvSpPr>
            <a:spLocks noGrp="1" noChangeArrowheads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552DF8A-4A57-43F1-B496-41156A04CC0F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de-DE" smtClean="0"/>
          </a:p>
        </p:txBody>
      </p:sp>
      <p:sp>
        <p:nvSpPr>
          <p:cNvPr id="88067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sz="3200" dirty="0" smtClean="0"/>
              <a:t>Фаза</a:t>
            </a:r>
            <a:r>
              <a:rPr lang="de-DE" sz="3200" dirty="0" smtClean="0"/>
              <a:t> 2</a:t>
            </a:r>
          </a:p>
        </p:txBody>
      </p:sp>
      <p:sp>
        <p:nvSpPr>
          <p:cNvPr id="8806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4005263"/>
            <a:ext cx="6769100" cy="1752600"/>
          </a:xfrm>
        </p:spPr>
        <p:txBody>
          <a:bodyPr/>
          <a:lstStyle/>
          <a:p>
            <a:pPr eaLnBrk="1" hangingPunct="1"/>
            <a:r>
              <a:rPr lang="ru-RU" dirty="0" smtClean="0"/>
              <a:t>Работа в группах</a:t>
            </a:r>
            <a:endParaRPr lang="de-DE" dirty="0" smtClean="0"/>
          </a:p>
          <a:p>
            <a:pPr eaLnBrk="1" hangingPunct="1"/>
            <a:r>
              <a:rPr lang="ru-RU" dirty="0" smtClean="0"/>
              <a:t>Выравнивание типовых квалификаций четырех секторов</a:t>
            </a:r>
            <a:endParaRPr lang="de-DE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el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064896" cy="1371600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ru-RU" sz="4000" b="1" dirty="0" smtClean="0"/>
              <a:t> Применение </a:t>
            </a:r>
            <a:r>
              <a:rPr lang="ru-RU" sz="4000" b="1" dirty="0" smtClean="0"/>
              <a:t>КРГ </a:t>
            </a:r>
            <a:r>
              <a:rPr lang="ru-RU" sz="4000" b="1" dirty="0" smtClean="0"/>
              <a:t>в четырех </a:t>
            </a:r>
            <a:r>
              <a:rPr lang="ru-RU" sz="4000" b="1" dirty="0" smtClean="0"/>
              <a:t>секторах</a:t>
            </a:r>
            <a:r>
              <a:rPr lang="de-DE" sz="4000" b="1" dirty="0" smtClean="0"/>
              <a:t>:</a:t>
            </a:r>
            <a:r>
              <a:rPr lang="de-DE" sz="4000" b="1" dirty="0" smtClean="0"/>
              <a:t/>
            </a:r>
            <a:br>
              <a:rPr lang="de-DE" sz="4000" b="1" dirty="0" smtClean="0"/>
            </a:br>
            <a:r>
              <a:rPr lang="ru-RU" sz="4000" b="1" dirty="0" smtClean="0"/>
              <a:t> Четыре рабочих группы </a:t>
            </a:r>
            <a:r>
              <a:rPr lang="de-DE" b="1" dirty="0" smtClean="0"/>
              <a:t/>
            </a:r>
            <a:br>
              <a:rPr lang="de-DE" b="1" dirty="0" smtClean="0"/>
            </a:br>
            <a:endParaRPr lang="de-DE" b="1" dirty="0" smtClean="0"/>
          </a:p>
        </p:txBody>
      </p:sp>
      <p:sp>
        <p:nvSpPr>
          <p:cNvPr id="89090" name="Inhaltsplatzhalter 2"/>
          <p:cNvSpPr>
            <a:spLocks noGrp="1"/>
          </p:cNvSpPr>
          <p:nvPr>
            <p:ph idx="1"/>
          </p:nvPr>
        </p:nvSpPr>
        <p:spPr>
          <a:xfrm>
            <a:off x="467544" y="2132856"/>
            <a:ext cx="7620000" cy="4373563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Выбор формальных квалификаций для </a:t>
            </a:r>
            <a:r>
              <a:rPr lang="ru-RU" dirty="0" smtClean="0"/>
              <a:t>анализа </a:t>
            </a:r>
            <a:r>
              <a:rPr lang="de-DE" dirty="0" smtClean="0"/>
              <a:t>(</a:t>
            </a:r>
            <a:r>
              <a:rPr lang="ru-RU" dirty="0" smtClean="0"/>
              <a:t>Менее 20 секторов</a:t>
            </a:r>
            <a:r>
              <a:rPr lang="de-DE" dirty="0" smtClean="0"/>
              <a:t>) </a:t>
            </a:r>
            <a:endParaRPr lang="de-DE" dirty="0" smtClean="0"/>
          </a:p>
          <a:p>
            <a:pPr lvl="1"/>
            <a:r>
              <a:rPr lang="ru-RU" dirty="0" smtClean="0"/>
              <a:t>Частота</a:t>
            </a:r>
          </a:p>
          <a:p>
            <a:pPr lvl="1"/>
            <a:r>
              <a:rPr lang="ru-RU" dirty="0" smtClean="0"/>
              <a:t>Влияние</a:t>
            </a:r>
            <a:endParaRPr lang="de-DE" dirty="0" smtClean="0"/>
          </a:p>
          <a:p>
            <a:r>
              <a:rPr lang="ru-RU" dirty="0" smtClean="0"/>
              <a:t>Квалификации высшего образования, описанные в соответствии с </a:t>
            </a:r>
            <a:r>
              <a:rPr lang="ru-RU" dirty="0" err="1" smtClean="0"/>
              <a:t>КРГ-дескрипторами</a:t>
            </a:r>
            <a:endParaRPr lang="de-DE" dirty="0" smtClean="0"/>
          </a:p>
          <a:p>
            <a:r>
              <a:rPr lang="ru-RU" dirty="0" err="1" smtClean="0"/>
              <a:t>Аутсорсинг</a:t>
            </a:r>
            <a:r>
              <a:rPr lang="ru-RU" dirty="0" smtClean="0"/>
              <a:t> школьного </a:t>
            </a:r>
            <a:r>
              <a:rPr lang="ru-RU" dirty="0" smtClean="0"/>
              <a:t>образования</a:t>
            </a: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		</a:t>
            </a:r>
            <a:endParaRPr lang="ru-RU" dirty="0" smtClean="0"/>
          </a:p>
          <a:p>
            <a:pPr marL="0" indent="0">
              <a:buNone/>
            </a:pPr>
            <a:r>
              <a:rPr lang="ru-RU" sz="2800" dirty="0" smtClean="0"/>
              <a:t>Основа</a:t>
            </a:r>
            <a:r>
              <a:rPr lang="ru-RU" sz="2800" dirty="0" smtClean="0"/>
              <a:t>: соответствующие правила и положения - в основном ориентированные на </a:t>
            </a:r>
            <a:r>
              <a:rPr lang="ru-RU" sz="2800" dirty="0" smtClean="0"/>
              <a:t>предоставление </a:t>
            </a:r>
            <a:r>
              <a:rPr lang="ru-RU" sz="2800" dirty="0" smtClean="0"/>
              <a:t>данных;</a:t>
            </a:r>
          </a:p>
          <a:p>
            <a:pPr marL="0" indent="0">
              <a:buNone/>
            </a:pPr>
            <a:r>
              <a:rPr lang="ru-RU" sz="2800" dirty="0" smtClean="0"/>
              <a:t>Аккредитованные учебные </a:t>
            </a:r>
            <a:r>
              <a:rPr lang="ru-RU" sz="2800" dirty="0" smtClean="0"/>
              <a:t>программы</a:t>
            </a:r>
            <a:endParaRPr lang="de-DE" sz="2800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483768" y="6381328"/>
            <a:ext cx="3816424" cy="283845"/>
          </a:xfrm>
        </p:spPr>
        <p:txBody>
          <a:bodyPr/>
          <a:lstStyle/>
          <a:p>
            <a:r>
              <a:rPr lang="de-DE" smtClean="0"/>
              <a:t>v.gehmlich@hs-osnabrueck.de</a:t>
            </a:r>
            <a:endParaRPr lang="de-DE" dirty="0"/>
          </a:p>
        </p:txBody>
      </p:sp>
      <p:sp>
        <p:nvSpPr>
          <p:cNvPr id="89092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882E8-B9BE-400C-8417-9367915DA542}" type="slidenum">
              <a:rPr lang="de-DE" smtClean="0"/>
              <a:pPr/>
              <a:t>41</a:t>
            </a:fld>
            <a:endParaRPr lang="de-DE"/>
          </a:p>
        </p:txBody>
      </p:sp>
      <p:sp>
        <p:nvSpPr>
          <p:cNvPr id="6" name="Pfeil nach rechts 5"/>
          <p:cNvSpPr/>
          <p:nvPr/>
        </p:nvSpPr>
        <p:spPr>
          <a:xfrm>
            <a:off x="899592" y="5120920"/>
            <a:ext cx="977900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Проблемы</a:t>
            </a:r>
            <a:endParaRPr lang="de-DE" dirty="0" smtClean="0"/>
          </a:p>
        </p:txBody>
      </p:sp>
      <p:sp>
        <p:nvSpPr>
          <p:cNvPr id="94210" name="Rectangle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81000" indent="-381000">
              <a:lnSpc>
                <a:spcPct val="90000"/>
              </a:lnSpc>
            </a:pPr>
            <a:r>
              <a:rPr lang="ru-RU" sz="2800" dirty="0" smtClean="0"/>
              <a:t>Описание квалификаций</a:t>
            </a:r>
            <a:endParaRPr lang="de-DE" sz="2800" dirty="0" smtClean="0"/>
          </a:p>
          <a:p>
            <a:pPr marL="800100" lvl="1" indent="-342900">
              <a:lnSpc>
                <a:spcPct val="90000"/>
              </a:lnSpc>
            </a:pPr>
            <a:r>
              <a:rPr lang="ru-RU" sz="2400" dirty="0" smtClean="0"/>
              <a:t>Ориентация в прошлом </a:t>
            </a:r>
            <a:r>
              <a:rPr lang="ru-RU" sz="2400" dirty="0" smtClean="0"/>
              <a:t>= </a:t>
            </a:r>
            <a:r>
              <a:rPr lang="ru-RU" sz="2400" dirty="0" smtClean="0"/>
              <a:t>предоставление </a:t>
            </a:r>
            <a:r>
              <a:rPr lang="ru-RU" sz="2400" dirty="0" smtClean="0"/>
              <a:t>данных </a:t>
            </a:r>
            <a:r>
              <a:rPr lang="ru-RU" sz="2400" dirty="0" smtClean="0"/>
              <a:t>доминирует, результат неопределенный</a:t>
            </a:r>
            <a:endParaRPr lang="de-DE" sz="2400" dirty="0" smtClean="0"/>
          </a:p>
          <a:p>
            <a:pPr marL="800100" lvl="1" indent="-342900">
              <a:lnSpc>
                <a:spcPct val="90000"/>
              </a:lnSpc>
            </a:pPr>
            <a:r>
              <a:rPr lang="ru-RU" sz="2400" dirty="0" smtClean="0"/>
              <a:t>Отныне = </a:t>
            </a:r>
            <a:r>
              <a:rPr lang="ru-RU" sz="2400" dirty="0" smtClean="0"/>
              <a:t>ориентированные </a:t>
            </a:r>
            <a:r>
              <a:rPr lang="ru-RU" sz="2400" dirty="0" smtClean="0"/>
              <a:t>на результат, в частности, однозначно </a:t>
            </a:r>
            <a:r>
              <a:rPr lang="ru-RU" sz="2400" dirty="0" smtClean="0"/>
              <a:t>определенные,</a:t>
            </a:r>
            <a:endParaRPr lang="ru-RU" sz="2400" dirty="0" smtClean="0"/>
          </a:p>
          <a:p>
            <a:pPr marL="800100" lvl="1" indent="-342900">
              <a:lnSpc>
                <a:spcPct val="90000"/>
              </a:lnSpc>
            </a:pPr>
            <a:r>
              <a:rPr lang="ru-RU" sz="2400" dirty="0" smtClean="0"/>
              <a:t>Предоставление данных разработаны соответственно</a:t>
            </a:r>
            <a:endParaRPr lang="de-DE" sz="2400" dirty="0" smtClean="0"/>
          </a:p>
          <a:p>
            <a:pPr marL="800100" lvl="1" indent="-342900">
              <a:lnSpc>
                <a:spcPct val="90000"/>
              </a:lnSpc>
              <a:buFont typeface="Arial" charset="0"/>
              <a:buNone/>
            </a:pPr>
            <a:r>
              <a:rPr lang="de-DE" sz="2400" dirty="0" smtClean="0"/>
              <a:t>-</a:t>
            </a:r>
            <a:r>
              <a:rPr lang="de-DE" sz="2400" dirty="0" smtClean="0"/>
              <a:t>	</a:t>
            </a:r>
            <a:r>
              <a:rPr lang="ru-RU" sz="2400" dirty="0" smtClean="0"/>
              <a:t>Уровни выпусков (</a:t>
            </a:r>
            <a:r>
              <a:rPr lang="ru-RU" sz="2400" dirty="0" smtClean="0"/>
              <a:t>вертикально и горизонтально</a:t>
            </a:r>
            <a:r>
              <a:rPr lang="de-DE" sz="2400" dirty="0" smtClean="0"/>
              <a:t>)</a:t>
            </a:r>
            <a:endParaRPr lang="de-DE" sz="2400" dirty="0" smtClean="0"/>
          </a:p>
          <a:p>
            <a:pPr marL="381000" indent="-381000">
              <a:lnSpc>
                <a:spcPct val="90000"/>
              </a:lnSpc>
            </a:pPr>
            <a:r>
              <a:rPr lang="ru-RU" sz="2800" dirty="0" smtClean="0"/>
              <a:t>Рекомендации экспертов</a:t>
            </a:r>
            <a:endParaRPr lang="de-DE" sz="2800" dirty="0" smtClean="0"/>
          </a:p>
          <a:p>
            <a:pPr marL="800100" lvl="1" indent="-342900">
              <a:lnSpc>
                <a:spcPct val="90000"/>
              </a:lnSpc>
              <a:buFont typeface="Arial" charset="0"/>
              <a:buNone/>
            </a:pPr>
            <a:r>
              <a:rPr lang="de-DE" sz="2400" dirty="0" smtClean="0"/>
              <a:t>-	</a:t>
            </a:r>
            <a:r>
              <a:rPr lang="ru-RU" sz="2400" dirty="0" smtClean="0"/>
              <a:t>Распространяются на два, </a:t>
            </a:r>
            <a:r>
              <a:rPr lang="ru-RU" sz="2400" dirty="0" smtClean="0"/>
              <a:t>иногда три </a:t>
            </a:r>
            <a:r>
              <a:rPr lang="ru-RU" sz="2400" dirty="0" smtClean="0"/>
              <a:t>уровня</a:t>
            </a:r>
            <a:endParaRPr lang="de-DE" sz="2400" dirty="0" smtClean="0"/>
          </a:p>
          <a:p>
            <a:pPr marL="800100" lvl="1" indent="-342900">
              <a:lnSpc>
                <a:spcPct val="90000"/>
              </a:lnSpc>
              <a:buFontTx/>
              <a:buChar char="-"/>
            </a:pPr>
            <a:r>
              <a:rPr lang="ru-RU" sz="2400" dirty="0" smtClean="0"/>
              <a:t>Что делать с </a:t>
            </a:r>
            <a:r>
              <a:rPr lang="ru-RU" sz="2400" dirty="0" smtClean="0"/>
              <a:t>тем, что «между»</a:t>
            </a:r>
            <a:r>
              <a:rPr lang="de-DE" sz="2400" dirty="0" smtClean="0"/>
              <a:t>?</a:t>
            </a:r>
            <a:endParaRPr lang="de-DE" sz="2400" dirty="0" smtClean="0"/>
          </a:p>
          <a:p>
            <a:pPr marL="800100" lvl="1" indent="-342900">
              <a:lnSpc>
                <a:spcPct val="90000"/>
              </a:lnSpc>
              <a:buFontTx/>
              <a:buChar char="-"/>
            </a:pPr>
            <a:r>
              <a:rPr lang="ru-RU" sz="2400" dirty="0" smtClean="0"/>
              <a:t>Важность дескрипторов </a:t>
            </a:r>
            <a:r>
              <a:rPr lang="ru-RU" sz="2400" dirty="0" smtClean="0"/>
              <a:t>уровня</a:t>
            </a:r>
            <a:endParaRPr lang="de-DE" sz="2400" dirty="0" smtClean="0"/>
          </a:p>
          <a:p>
            <a:pPr marL="800100" lvl="1" indent="-342900">
              <a:lnSpc>
                <a:spcPct val="90000"/>
              </a:lnSpc>
              <a:buFontTx/>
              <a:buChar char="-"/>
            </a:pPr>
            <a:r>
              <a:rPr lang="ru-RU" sz="2400" dirty="0" smtClean="0"/>
              <a:t>Позиционирование уровня «</a:t>
            </a:r>
            <a:r>
              <a:rPr lang="de-DE" sz="2400" dirty="0" smtClean="0"/>
              <a:t>A</a:t>
            </a:r>
            <a:r>
              <a:rPr lang="de-DE" sz="2400" dirty="0" smtClean="0"/>
              <a:t>»</a:t>
            </a:r>
            <a:r>
              <a:rPr lang="ru-RU" sz="2400" dirty="0" smtClean="0"/>
              <a:t> </a:t>
            </a:r>
            <a:r>
              <a:rPr lang="de-DE" sz="2400" dirty="0" smtClean="0"/>
              <a:t>(</a:t>
            </a:r>
            <a:r>
              <a:rPr lang="de-DE" sz="2400" dirty="0" smtClean="0"/>
              <a:t>4-5)</a:t>
            </a:r>
          </a:p>
          <a:p>
            <a:pPr marL="800100" lvl="1" indent="-342900">
              <a:lnSpc>
                <a:spcPct val="90000"/>
              </a:lnSpc>
            </a:pPr>
            <a:endParaRPr lang="de-DE" sz="2400" dirty="0" smtClean="0"/>
          </a:p>
          <a:p>
            <a:pPr marL="381000" indent="-381000">
              <a:lnSpc>
                <a:spcPct val="90000"/>
              </a:lnSpc>
            </a:pPr>
            <a:endParaRPr lang="de-DE" sz="2800" dirty="0" smtClean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v.gehmlich@hs-osnabrueck.de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70D15E-8142-436E-B3F9-EBC117EAB776}" type="slidenum">
              <a:rPr lang="de-DE" smtClean="0"/>
              <a:pPr>
                <a:defRPr/>
              </a:pPr>
              <a:t>42</a:t>
            </a:fld>
            <a:endParaRPr lang="de-DE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Проблемы</a:t>
            </a:r>
            <a:endParaRPr lang="de-DE" dirty="0" smtClean="0"/>
          </a:p>
        </p:txBody>
      </p:sp>
      <p:sp>
        <p:nvSpPr>
          <p:cNvPr id="95234" name="Rectangle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800" dirty="0" smtClean="0"/>
              <a:t>Перевод на учебные курсы (модель обучающей цепочки</a:t>
            </a:r>
            <a:r>
              <a:rPr lang="de-DE" sz="2800" dirty="0" smtClean="0"/>
              <a:t>)</a:t>
            </a:r>
            <a:endParaRPr lang="de-DE" sz="2800" dirty="0" smtClean="0"/>
          </a:p>
          <a:p>
            <a:pPr>
              <a:lnSpc>
                <a:spcPct val="90000"/>
              </a:lnSpc>
            </a:pPr>
            <a:r>
              <a:rPr lang="ru-RU" sz="2800" dirty="0" smtClean="0"/>
              <a:t>Дизайн </a:t>
            </a:r>
            <a:r>
              <a:rPr lang="ru-RU" sz="2800" dirty="0" smtClean="0"/>
              <a:t>КРГ</a:t>
            </a:r>
            <a:r>
              <a:rPr lang="de-DE" sz="2800" dirty="0" smtClean="0"/>
              <a:t> </a:t>
            </a:r>
            <a:endParaRPr lang="de-DE" sz="2800" dirty="0" smtClean="0"/>
          </a:p>
          <a:p>
            <a:pPr lvl="1">
              <a:lnSpc>
                <a:spcPct val="90000"/>
              </a:lnSpc>
            </a:pPr>
            <a:r>
              <a:rPr lang="ru-RU" sz="2400" dirty="0" smtClean="0"/>
              <a:t>Четыре против трех столпов</a:t>
            </a:r>
            <a:endParaRPr lang="de-DE" sz="2400" dirty="0" smtClean="0"/>
          </a:p>
          <a:p>
            <a:pPr lvl="1">
              <a:lnSpc>
                <a:spcPct val="90000"/>
              </a:lnSpc>
            </a:pPr>
            <a:r>
              <a:rPr lang="ru-RU" sz="2400" dirty="0" smtClean="0"/>
              <a:t>Дескрипторы уровня </a:t>
            </a:r>
            <a:endParaRPr lang="de-DE" sz="2400" dirty="0" smtClean="0"/>
          </a:p>
          <a:p>
            <a:pPr lvl="1">
              <a:lnSpc>
                <a:spcPct val="90000"/>
              </a:lnSpc>
            </a:pPr>
            <a:r>
              <a:rPr lang="ru-RU" sz="2400" dirty="0" smtClean="0"/>
              <a:t>Профилирование</a:t>
            </a:r>
            <a:endParaRPr lang="de-DE" sz="2400" dirty="0" smtClean="0"/>
          </a:p>
          <a:p>
            <a:pPr>
              <a:lnSpc>
                <a:spcPct val="90000"/>
              </a:lnSpc>
            </a:pPr>
            <a:r>
              <a:rPr lang="ru-RU" sz="2800" dirty="0" smtClean="0"/>
              <a:t>Отношения</a:t>
            </a:r>
            <a:r>
              <a:rPr lang="de-DE" sz="2800" dirty="0" smtClean="0"/>
              <a:t> </a:t>
            </a:r>
            <a:endParaRPr lang="de-DE" sz="2800" dirty="0" smtClean="0"/>
          </a:p>
          <a:p>
            <a:pPr lvl="1">
              <a:lnSpc>
                <a:spcPct val="90000"/>
              </a:lnSpc>
            </a:pPr>
            <a:r>
              <a:rPr lang="ru-RU" sz="2400" dirty="0" smtClean="0"/>
              <a:t>Обеспечение качества</a:t>
            </a:r>
            <a:endParaRPr lang="de-DE" sz="2400" dirty="0" smtClean="0"/>
          </a:p>
          <a:p>
            <a:pPr lvl="1">
              <a:lnSpc>
                <a:spcPct val="90000"/>
              </a:lnSpc>
            </a:pPr>
            <a:r>
              <a:rPr lang="ru-RU" sz="2400" dirty="0" smtClean="0"/>
              <a:t>Оценка</a:t>
            </a:r>
            <a:endParaRPr lang="de-DE" sz="2400" dirty="0" smtClean="0"/>
          </a:p>
          <a:p>
            <a:pPr lvl="1">
              <a:lnSpc>
                <a:spcPct val="90000"/>
              </a:lnSpc>
            </a:pPr>
            <a:r>
              <a:rPr lang="ru-RU" sz="2400" dirty="0" smtClean="0"/>
              <a:t>Конструктивное </a:t>
            </a:r>
            <a:r>
              <a:rPr lang="ru-RU" sz="2400" dirty="0" smtClean="0"/>
              <a:t>выравнивание</a:t>
            </a:r>
            <a:endParaRPr lang="de-DE" sz="2800" dirty="0" smtClean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v.gehmlich@hs-osnabrueck.de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70D15E-8142-436E-B3F9-EBC117EAB776}" type="slidenum">
              <a:rPr lang="de-DE" smtClean="0"/>
              <a:pPr>
                <a:defRPr/>
              </a:pPr>
              <a:t>43</a:t>
            </a:fld>
            <a:endParaRPr lang="de-DE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0FC2EE-90E9-4C7B-94D0-82C1B5202905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44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5" name="Foliennummernplatzhalter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B058B564-C06B-43AA-8DE1-48356869F13B}" type="slidenum">
              <a:rPr lang="de-DE" sz="1200">
                <a:solidFill>
                  <a:prstClr val="black">
                    <a:tint val="75000"/>
                  </a:prstClr>
                </a:solidFill>
              </a:rPr>
              <a:pPr algn="r">
                <a:defRPr/>
              </a:pPr>
              <a:t>44</a:t>
            </a:fld>
            <a:endParaRPr lang="de-DE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1908175" y="1412875"/>
            <a:ext cx="5040313" cy="9128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b="1" dirty="0">
                <a:solidFill>
                  <a:prstClr val="black"/>
                </a:solidFill>
                <a:latin typeface="Arial" charset="0"/>
                <a:ea typeface="MS Gothic" pitchFamily="49" charset="-128"/>
                <a:cs typeface="Arial" charset="0"/>
              </a:rPr>
              <a:t> </a:t>
            </a:r>
            <a:r>
              <a:rPr lang="ru-RU" sz="2400" b="1" dirty="0" smtClean="0">
                <a:solidFill>
                  <a:prstClr val="black"/>
                </a:solidFill>
                <a:ea typeface="MS Gothic" pitchFamily="49" charset="-128"/>
                <a:cs typeface="Arial" charset="0"/>
              </a:rPr>
              <a:t>Изменение парадигмы </a:t>
            </a:r>
            <a:endParaRPr lang="de-DE" sz="2400" b="1" dirty="0">
              <a:solidFill>
                <a:prstClr val="black"/>
              </a:solidFill>
              <a:latin typeface="Arial" charset="0"/>
              <a:ea typeface="MS Gothic" pitchFamily="49" charset="-128"/>
              <a:cs typeface="Arial" charset="0"/>
            </a:endParaRPr>
          </a:p>
        </p:txBody>
      </p:sp>
      <p:sp>
        <p:nvSpPr>
          <p:cNvPr id="18439" name="Oval 3"/>
          <p:cNvSpPr>
            <a:spLocks noChangeArrowheads="1"/>
          </p:cNvSpPr>
          <p:nvPr/>
        </p:nvSpPr>
        <p:spPr bwMode="auto">
          <a:xfrm>
            <a:off x="6300788" y="41165"/>
            <a:ext cx="2843212" cy="170021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8440" name="Text Box 4"/>
          <p:cNvSpPr txBox="1">
            <a:spLocks noChangeArrowheads="1"/>
          </p:cNvSpPr>
          <p:nvPr/>
        </p:nvSpPr>
        <p:spPr bwMode="auto">
          <a:xfrm>
            <a:off x="3759200" y="4238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solidFill>
                <a:prstClr val="black"/>
              </a:solidFill>
              <a:latin typeface="Arial" charset="0"/>
              <a:ea typeface="MS Gothic" pitchFamily="49" charset="-128"/>
              <a:cs typeface="Arial" charset="0"/>
            </a:endParaRPr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3324421" y="214313"/>
            <a:ext cx="2579296" cy="830997"/>
          </a:xfrm>
          <a:prstGeom prst="rect">
            <a:avLst/>
          </a:prstGeom>
          <a:noFill/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rgbClr val="F79646">
                    <a:lumMod val="75000"/>
                  </a:srgbClr>
                </a:solidFill>
                <a:latin typeface="Arial" pitchFamily="34" charset="0"/>
                <a:ea typeface="MS Gothic" pitchFamily="49" charset="-128"/>
                <a:cs typeface="Arial" pitchFamily="34" charset="0"/>
              </a:rPr>
              <a:t>Практика: </a:t>
            </a:r>
            <a:endParaRPr lang="ru-RU" sz="2400" b="1" dirty="0" smtClean="0">
              <a:solidFill>
                <a:srgbClr val="F79646">
                  <a:lumMod val="75000"/>
                </a:srgbClr>
              </a:solidFill>
              <a:latin typeface="Arial" pitchFamily="34" charset="0"/>
              <a:ea typeface="MS Gothic" pitchFamily="49" charset="-128"/>
              <a:cs typeface="Arial" pitchFamily="34" charset="0"/>
            </a:endParaRPr>
          </a:p>
          <a:p>
            <a:pPr algn="ctr">
              <a:defRPr/>
            </a:pPr>
            <a:r>
              <a:rPr lang="ru-RU" sz="2400" b="1" dirty="0" smtClean="0">
                <a:solidFill>
                  <a:srgbClr val="F79646">
                    <a:lumMod val="75000"/>
                  </a:srgbClr>
                </a:solidFill>
                <a:latin typeface="Arial" pitchFamily="34" charset="0"/>
                <a:ea typeface="MS Gothic" pitchFamily="49" charset="-128"/>
                <a:cs typeface="Arial" pitchFamily="34" charset="0"/>
              </a:rPr>
              <a:t>Цепь обучения </a:t>
            </a:r>
            <a:endParaRPr lang="de-DE" sz="2400" b="1" dirty="0">
              <a:solidFill>
                <a:srgbClr val="F79646">
                  <a:lumMod val="75000"/>
                </a:srgbClr>
              </a:solidFill>
              <a:latin typeface="Arial" pitchFamily="34" charset="0"/>
              <a:ea typeface="MS Gothic" pitchFamily="49" charset="-128"/>
              <a:cs typeface="Arial" pitchFamily="34" charset="0"/>
            </a:endParaRPr>
          </a:p>
        </p:txBody>
      </p:sp>
      <p:sp>
        <p:nvSpPr>
          <p:cNvPr id="51206" name="Oval 6"/>
          <p:cNvSpPr>
            <a:spLocks noChangeArrowheads="1"/>
          </p:cNvSpPr>
          <p:nvPr/>
        </p:nvSpPr>
        <p:spPr bwMode="auto">
          <a:xfrm>
            <a:off x="6372225" y="2565400"/>
            <a:ext cx="2771775" cy="2665413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 smtClean="0">
                <a:solidFill>
                  <a:prstClr val="black"/>
                </a:solidFill>
                <a:latin typeface="Arial Narrow" pitchFamily="34" charset="0"/>
                <a:ea typeface="MS Gothic" pitchFamily="49" charset="-128"/>
                <a:cs typeface="Arial" charset="0"/>
              </a:rPr>
              <a:t>Профиль программы</a:t>
            </a:r>
          </a:p>
          <a:p>
            <a:pPr algn="ctr"/>
            <a:r>
              <a:rPr lang="ru-RU" sz="2400" b="1" dirty="0" smtClean="0">
                <a:solidFill>
                  <a:prstClr val="black"/>
                </a:solidFill>
                <a:latin typeface="Arial Narrow" pitchFamily="34" charset="0"/>
                <a:ea typeface="MS Gothic" pitchFamily="49" charset="-128"/>
                <a:cs typeface="Arial" charset="0"/>
              </a:rPr>
              <a:t>Результаты </a:t>
            </a:r>
            <a:r>
              <a:rPr lang="ru-RU" sz="2400" b="1" dirty="0" smtClean="0">
                <a:solidFill>
                  <a:prstClr val="black"/>
                </a:solidFill>
                <a:latin typeface="Arial Narrow" pitchFamily="34" charset="0"/>
                <a:ea typeface="MS Gothic" pitchFamily="49" charset="-128"/>
                <a:cs typeface="Arial" charset="0"/>
              </a:rPr>
              <a:t>обучения</a:t>
            </a:r>
            <a:endParaRPr lang="de-DE" sz="2400" b="1" dirty="0">
              <a:solidFill>
                <a:prstClr val="black"/>
              </a:solidFill>
              <a:latin typeface="Arial Narrow" pitchFamily="34" charset="0"/>
              <a:ea typeface="MS Gothic" pitchFamily="49" charset="-128"/>
              <a:cs typeface="Arial" charset="0"/>
            </a:endParaRPr>
          </a:p>
        </p:txBody>
      </p:sp>
      <p:sp>
        <p:nvSpPr>
          <p:cNvPr id="51207" name="Oval 7"/>
          <p:cNvSpPr>
            <a:spLocks noChangeArrowheads="1"/>
          </p:cNvSpPr>
          <p:nvPr/>
        </p:nvSpPr>
        <p:spPr bwMode="auto">
          <a:xfrm>
            <a:off x="0" y="2565400"/>
            <a:ext cx="2555875" cy="2520950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 dirty="0" smtClean="0">
                <a:solidFill>
                  <a:prstClr val="black"/>
                </a:solidFill>
                <a:latin typeface="Arial Narrow" pitchFamily="34" charset="0"/>
                <a:ea typeface="MS Gothic" pitchFamily="49" charset="-128"/>
                <a:cs typeface="Arial" charset="0"/>
              </a:rPr>
              <a:t>Профиль </a:t>
            </a:r>
            <a:r>
              <a:rPr lang="ru-RU" sz="2000" b="1" dirty="0" smtClean="0">
                <a:solidFill>
                  <a:prstClr val="black"/>
                </a:solidFill>
                <a:latin typeface="Arial Narrow" pitchFamily="34" charset="0"/>
                <a:ea typeface="MS Gothic" pitchFamily="49" charset="-128"/>
                <a:cs typeface="Arial" charset="0"/>
              </a:rPr>
              <a:t>обучаемого</a:t>
            </a:r>
            <a:endParaRPr lang="de-DE" sz="2000" b="1" dirty="0">
              <a:solidFill>
                <a:prstClr val="black"/>
              </a:solidFill>
              <a:latin typeface="Arial Narrow" pitchFamily="34" charset="0"/>
              <a:ea typeface="MS Gothic" pitchFamily="49" charset="-128"/>
              <a:cs typeface="Arial" charset="0"/>
            </a:endParaRPr>
          </a:p>
        </p:txBody>
      </p:sp>
      <p:sp>
        <p:nvSpPr>
          <p:cNvPr id="51208" name="Rectangle 8"/>
          <p:cNvSpPr>
            <a:spLocks noChangeArrowheads="1"/>
          </p:cNvSpPr>
          <p:nvPr/>
        </p:nvSpPr>
        <p:spPr bwMode="auto">
          <a:xfrm>
            <a:off x="2555875" y="2924175"/>
            <a:ext cx="3816350" cy="187325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b="1" dirty="0">
              <a:solidFill>
                <a:prstClr val="black"/>
              </a:solidFill>
              <a:latin typeface="Arial" charset="0"/>
              <a:ea typeface="MS Gothic" pitchFamily="49" charset="-128"/>
              <a:cs typeface="Arial" charset="0"/>
            </a:endParaRPr>
          </a:p>
          <a:p>
            <a:pPr algn="ctr"/>
            <a:r>
              <a:rPr lang="ru-RU" sz="2800" b="1" dirty="0" smtClean="0">
                <a:solidFill>
                  <a:prstClr val="black"/>
                </a:solidFill>
                <a:ea typeface="MS Gothic" pitchFamily="49" charset="-128"/>
                <a:cs typeface="Arial" charset="0"/>
              </a:rPr>
              <a:t>Учебное пространство</a:t>
            </a:r>
            <a:endParaRPr lang="de-DE" sz="2000" b="1" dirty="0">
              <a:solidFill>
                <a:prstClr val="black"/>
              </a:solidFill>
              <a:latin typeface="Arial" charset="0"/>
              <a:ea typeface="MS Gothic" pitchFamily="49" charset="-128"/>
              <a:cs typeface="Arial" charset="0"/>
            </a:endParaRPr>
          </a:p>
          <a:p>
            <a:pPr algn="ctr"/>
            <a:endParaRPr lang="de-DE" sz="2000" dirty="0">
              <a:solidFill>
                <a:prstClr val="black"/>
              </a:solidFill>
              <a:latin typeface="Arial" charset="0"/>
              <a:ea typeface="MS Gothic" pitchFamily="49" charset="-128"/>
              <a:cs typeface="Arial" charset="0"/>
            </a:endParaRPr>
          </a:p>
          <a:p>
            <a:pPr algn="ctr"/>
            <a:r>
              <a:rPr lang="ru-RU" sz="2000" dirty="0" smtClean="0">
                <a:solidFill>
                  <a:prstClr val="black"/>
                </a:solidFill>
                <a:ea typeface="MS Gothic" pitchFamily="49" charset="-128"/>
                <a:cs typeface="Arial" charset="0"/>
              </a:rPr>
              <a:t>Модульная структура</a:t>
            </a:r>
          </a:p>
          <a:p>
            <a:pPr algn="ctr"/>
            <a:r>
              <a:rPr lang="ru-RU" sz="2000" dirty="0" smtClean="0">
                <a:solidFill>
                  <a:prstClr val="black"/>
                </a:solidFill>
                <a:ea typeface="MS Gothic" pitchFamily="49" charset="-128"/>
                <a:cs typeface="Arial" charset="0"/>
              </a:rPr>
              <a:t>Результаты обучения модуля</a:t>
            </a:r>
          </a:p>
          <a:p>
            <a:pPr algn="ctr"/>
            <a:r>
              <a:rPr lang="ru-RU" sz="2000" dirty="0" smtClean="0">
                <a:solidFill>
                  <a:prstClr val="black"/>
                </a:solidFill>
                <a:ea typeface="MS Gothic" pitchFamily="49" charset="-128"/>
                <a:cs typeface="Arial" charset="0"/>
              </a:rPr>
              <a:t>Оценка</a:t>
            </a:r>
          </a:p>
          <a:p>
            <a:pPr algn="ctr"/>
            <a:r>
              <a:rPr lang="ru-RU" sz="2000" dirty="0" smtClean="0">
                <a:solidFill>
                  <a:prstClr val="black"/>
                </a:solidFill>
                <a:ea typeface="MS Gothic" pitchFamily="49" charset="-128"/>
                <a:cs typeface="Arial" charset="0"/>
              </a:rPr>
              <a:t>Учебный </a:t>
            </a:r>
            <a:r>
              <a:rPr lang="ru-RU" sz="2000" dirty="0" smtClean="0">
                <a:solidFill>
                  <a:prstClr val="black"/>
                </a:solidFill>
                <a:ea typeface="MS Gothic" pitchFamily="49" charset="-128"/>
                <a:cs typeface="Arial" charset="0"/>
              </a:rPr>
              <a:t>материал</a:t>
            </a:r>
            <a:endParaRPr lang="de-DE" sz="2000" dirty="0">
              <a:solidFill>
                <a:prstClr val="black"/>
              </a:solidFill>
              <a:latin typeface="Arial" charset="0"/>
              <a:ea typeface="MS Gothic" pitchFamily="49" charset="-128"/>
              <a:cs typeface="Arial" charset="0"/>
            </a:endParaRPr>
          </a:p>
          <a:p>
            <a:pPr algn="ctr"/>
            <a:endParaRPr lang="de-DE" sz="2000" dirty="0">
              <a:solidFill>
                <a:prstClr val="black"/>
              </a:solidFill>
              <a:latin typeface="Arial" charset="0"/>
              <a:ea typeface="MS Gothic" pitchFamily="49" charset="-128"/>
              <a:cs typeface="Arial" charset="0"/>
            </a:endParaRPr>
          </a:p>
          <a:p>
            <a:pPr algn="ctr"/>
            <a:endParaRPr lang="de-DE" sz="2000" b="1" dirty="0">
              <a:solidFill>
                <a:prstClr val="black"/>
              </a:solidFill>
              <a:latin typeface="Arial" charset="0"/>
              <a:ea typeface="MS Gothic" pitchFamily="49" charset="-128"/>
              <a:cs typeface="Arial" charset="0"/>
            </a:endParaRPr>
          </a:p>
          <a:p>
            <a:pPr algn="ctr"/>
            <a:endParaRPr lang="de-DE" sz="2000" dirty="0">
              <a:solidFill>
                <a:prstClr val="black"/>
              </a:solidFill>
              <a:latin typeface="Arial" charset="0"/>
              <a:ea typeface="MS Gothic" pitchFamily="49" charset="-128"/>
              <a:cs typeface="Arial" charset="0"/>
            </a:endParaRPr>
          </a:p>
          <a:p>
            <a:pPr algn="ctr"/>
            <a:endParaRPr lang="de-DE" sz="2000" dirty="0">
              <a:solidFill>
                <a:prstClr val="black"/>
              </a:solidFill>
              <a:latin typeface="Arial" charset="0"/>
              <a:ea typeface="MS Gothic" pitchFamily="49" charset="-128"/>
              <a:cs typeface="Arial" charset="0"/>
            </a:endParaRPr>
          </a:p>
        </p:txBody>
      </p:sp>
      <p:sp>
        <p:nvSpPr>
          <p:cNvPr id="51209" name="Rectangle 9"/>
          <p:cNvSpPr>
            <a:spLocks noChangeArrowheads="1"/>
          </p:cNvSpPr>
          <p:nvPr/>
        </p:nvSpPr>
        <p:spPr bwMode="auto">
          <a:xfrm>
            <a:off x="1619672" y="5300663"/>
            <a:ext cx="5760640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b="1" dirty="0">
              <a:solidFill>
                <a:prstClr val="black"/>
              </a:solidFill>
              <a:latin typeface="Arial" charset="0"/>
              <a:ea typeface="MS Gothic" pitchFamily="49" charset="-128"/>
              <a:cs typeface="Arial" charset="0"/>
            </a:endParaRPr>
          </a:p>
          <a:p>
            <a:pPr algn="ctr"/>
            <a:endParaRPr lang="de-DE" sz="2400" b="1" dirty="0">
              <a:solidFill>
                <a:prstClr val="black"/>
              </a:solidFill>
              <a:latin typeface="Arial" charset="0"/>
              <a:ea typeface="MS Gothic" pitchFamily="49" charset="-128"/>
              <a:cs typeface="Arial" charset="0"/>
            </a:endParaRPr>
          </a:p>
          <a:p>
            <a:pPr algn="ctr"/>
            <a:r>
              <a:rPr lang="ru-RU" sz="2000" b="1" dirty="0" smtClean="0">
                <a:solidFill>
                  <a:prstClr val="black"/>
                </a:solidFill>
                <a:ea typeface="MS Gothic" pitchFamily="49" charset="-128"/>
                <a:cs typeface="Arial" charset="0"/>
              </a:rPr>
              <a:t>Внутреннее / внешнее </a:t>
            </a:r>
            <a:r>
              <a:rPr lang="ru-RU" sz="2000" b="1" dirty="0" smtClean="0">
                <a:solidFill>
                  <a:prstClr val="black"/>
                </a:solidFill>
                <a:ea typeface="MS Gothic" pitchFamily="49" charset="-128"/>
                <a:cs typeface="Arial" charset="0"/>
              </a:rPr>
              <a:t>обеспечение качества</a:t>
            </a:r>
            <a:endParaRPr lang="de-DE" sz="2000" b="1" dirty="0">
              <a:solidFill>
                <a:prstClr val="black"/>
              </a:solidFill>
              <a:latin typeface="Arial" charset="0"/>
              <a:ea typeface="MS Gothic" pitchFamily="49" charset="-128"/>
              <a:cs typeface="Arial" charset="0"/>
            </a:endParaRPr>
          </a:p>
          <a:p>
            <a:pPr algn="ctr"/>
            <a:endParaRPr lang="de-DE" sz="2400" dirty="0">
              <a:solidFill>
                <a:prstClr val="black"/>
              </a:solidFill>
              <a:latin typeface="Arial" charset="0"/>
              <a:ea typeface="MS Gothic" pitchFamily="49" charset="-128"/>
              <a:cs typeface="Arial" charset="0"/>
            </a:endParaRPr>
          </a:p>
          <a:p>
            <a:pPr algn="ctr"/>
            <a:endParaRPr lang="de-DE" sz="2400" dirty="0">
              <a:solidFill>
                <a:prstClr val="black"/>
              </a:solidFill>
              <a:latin typeface="Arial" charset="0"/>
              <a:ea typeface="MS Gothic" pitchFamily="49" charset="-128"/>
              <a:cs typeface="Arial" charset="0"/>
            </a:endParaRPr>
          </a:p>
        </p:txBody>
      </p:sp>
      <p:sp>
        <p:nvSpPr>
          <p:cNvPr id="51210" name="AutoShape 10"/>
          <p:cNvSpPr>
            <a:spLocks noChangeArrowheads="1"/>
          </p:cNvSpPr>
          <p:nvPr/>
        </p:nvSpPr>
        <p:spPr bwMode="auto">
          <a:xfrm>
            <a:off x="6516216" y="2420888"/>
            <a:ext cx="792832" cy="485775"/>
          </a:xfrm>
          <a:prstGeom prst="leftArrow">
            <a:avLst>
              <a:gd name="adj1" fmla="val 50000"/>
              <a:gd name="adj2" fmla="val 51961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1211" name="AutoShape 11"/>
          <p:cNvSpPr>
            <a:spLocks noChangeArrowheads="1"/>
          </p:cNvSpPr>
          <p:nvPr/>
        </p:nvSpPr>
        <p:spPr bwMode="auto">
          <a:xfrm>
            <a:off x="1691680" y="2420888"/>
            <a:ext cx="720626" cy="485775"/>
          </a:xfrm>
          <a:prstGeom prst="leftArrow">
            <a:avLst>
              <a:gd name="adj1" fmla="val 50000"/>
              <a:gd name="adj2" fmla="val 50245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1212" name="AutoShape 12"/>
          <p:cNvSpPr>
            <a:spLocks noChangeArrowheads="1"/>
          </p:cNvSpPr>
          <p:nvPr/>
        </p:nvSpPr>
        <p:spPr bwMode="auto">
          <a:xfrm>
            <a:off x="1979613" y="4797425"/>
            <a:ext cx="976312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1213" name="AutoShape 13"/>
          <p:cNvSpPr>
            <a:spLocks noChangeArrowheads="1"/>
          </p:cNvSpPr>
          <p:nvPr/>
        </p:nvSpPr>
        <p:spPr bwMode="auto">
          <a:xfrm>
            <a:off x="5940425" y="4724400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8450" name="Text Box 14"/>
          <p:cNvSpPr txBox="1">
            <a:spLocks noChangeArrowheads="1"/>
          </p:cNvSpPr>
          <p:nvPr/>
        </p:nvSpPr>
        <p:spPr bwMode="auto">
          <a:xfrm>
            <a:off x="5922963" y="260350"/>
            <a:ext cx="322103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2000" dirty="0">
                <a:solidFill>
                  <a:prstClr val="black"/>
                </a:solidFill>
                <a:latin typeface="Arial Narrow" pitchFamily="34" charset="0"/>
                <a:ea typeface="MS Gothic" pitchFamily="49" charset="-128"/>
                <a:cs typeface="Arial" charset="0"/>
              </a:rPr>
              <a:t>        </a:t>
            </a:r>
            <a:r>
              <a:rPr lang="de-DE" sz="2000" dirty="0" smtClean="0">
                <a:solidFill>
                  <a:prstClr val="black"/>
                </a:solidFill>
                <a:latin typeface="Arial Narrow" pitchFamily="34" charset="0"/>
                <a:ea typeface="MS Gothic" pitchFamily="49" charset="-128"/>
                <a:cs typeface="Arial" charset="0"/>
              </a:rPr>
              <a:t> -</a:t>
            </a:r>
            <a:r>
              <a:rPr lang="ru-RU" sz="2000" dirty="0" smtClean="0">
                <a:solidFill>
                  <a:prstClr val="black"/>
                </a:solidFill>
                <a:latin typeface="Arial Narrow" pitchFamily="34" charset="0"/>
                <a:ea typeface="MS Gothic" pitchFamily="49" charset="-128"/>
                <a:cs typeface="Arial" charset="0"/>
              </a:rPr>
              <a:t> </a:t>
            </a:r>
            <a:r>
              <a:rPr lang="ru-RU" sz="2000" dirty="0" smtClean="0">
                <a:solidFill>
                  <a:prstClr val="black"/>
                </a:solidFill>
                <a:latin typeface="Arial Narrow" pitchFamily="34" charset="0"/>
                <a:ea typeface="MS Gothic" pitchFamily="49" charset="-128"/>
                <a:cs typeface="Arial" charset="0"/>
              </a:rPr>
              <a:t>Рынок </a:t>
            </a:r>
            <a:r>
              <a:rPr lang="ru-RU" sz="2000" dirty="0" smtClean="0">
                <a:solidFill>
                  <a:prstClr val="black"/>
                </a:solidFill>
                <a:latin typeface="Arial Narrow" pitchFamily="34" charset="0"/>
                <a:ea typeface="MS Gothic" pitchFamily="49" charset="-128"/>
                <a:cs typeface="Arial" charset="0"/>
              </a:rPr>
              <a:t>труда </a:t>
            </a:r>
            <a:endParaRPr lang="ru-RU" sz="2000" dirty="0" smtClean="0">
              <a:solidFill>
                <a:prstClr val="black"/>
              </a:solidFill>
              <a:latin typeface="Arial Narrow" pitchFamily="34" charset="0"/>
              <a:ea typeface="MS Gothic" pitchFamily="49" charset="-128"/>
              <a:cs typeface="Arial" charset="0"/>
            </a:endParaRPr>
          </a:p>
          <a:p>
            <a:pPr algn="ctr"/>
            <a:r>
              <a:rPr lang="ru-RU" sz="2000" dirty="0" smtClean="0">
                <a:solidFill>
                  <a:prstClr val="black"/>
                </a:solidFill>
                <a:latin typeface="Arial Narrow" pitchFamily="34" charset="0"/>
                <a:ea typeface="MS Gothic" pitchFamily="49" charset="-128"/>
                <a:cs typeface="Arial" charset="0"/>
              </a:rPr>
              <a:t>      - Квалификационные рамки </a:t>
            </a:r>
          </a:p>
          <a:p>
            <a:pPr algn="ctr">
              <a:buFontTx/>
              <a:buChar char="-"/>
            </a:pPr>
            <a:r>
              <a:rPr lang="ru-RU" sz="2000" dirty="0" smtClean="0">
                <a:solidFill>
                  <a:prstClr val="black"/>
                </a:solidFill>
                <a:latin typeface="Arial Narrow" pitchFamily="34" charset="0"/>
                <a:ea typeface="MS Gothic" pitchFamily="49" charset="-128"/>
                <a:cs typeface="Arial" charset="0"/>
              </a:rPr>
              <a:t> Миссия </a:t>
            </a:r>
          </a:p>
          <a:p>
            <a:pPr algn="ctr">
              <a:buFontTx/>
              <a:buChar char="-"/>
            </a:pPr>
            <a:r>
              <a:rPr lang="ru-RU" sz="2000" dirty="0" smtClean="0">
                <a:solidFill>
                  <a:prstClr val="black"/>
                </a:solidFill>
                <a:latin typeface="Arial Narrow" pitchFamily="34" charset="0"/>
                <a:ea typeface="MS Gothic" pitchFamily="49" charset="-128"/>
                <a:cs typeface="Arial" charset="0"/>
              </a:rPr>
              <a:t> Стратегия</a:t>
            </a:r>
            <a:endParaRPr lang="de-DE" sz="2000" dirty="0">
              <a:solidFill>
                <a:prstClr val="black"/>
              </a:solidFill>
              <a:latin typeface="Arial Narrow" pitchFamily="34" charset="0"/>
              <a:ea typeface="MS Gothic" pitchFamily="49" charset="-128"/>
              <a:cs typeface="Arial" charset="0"/>
            </a:endParaRPr>
          </a:p>
        </p:txBody>
      </p:sp>
      <p:sp>
        <p:nvSpPr>
          <p:cNvPr id="51215" name="AutoShape 15"/>
          <p:cNvSpPr>
            <a:spLocks noChangeArrowheads="1"/>
          </p:cNvSpPr>
          <p:nvPr/>
        </p:nvSpPr>
        <p:spPr bwMode="auto">
          <a:xfrm rot="10800000">
            <a:off x="7380288" y="1844675"/>
            <a:ext cx="835025" cy="1114425"/>
          </a:xfrm>
          <a:prstGeom prst="upArrow">
            <a:avLst>
              <a:gd name="adj1" fmla="val 50000"/>
              <a:gd name="adj2" fmla="val 33365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1216" name="AutoShape 16"/>
          <p:cNvSpPr>
            <a:spLocks noChangeArrowheads="1"/>
          </p:cNvSpPr>
          <p:nvPr/>
        </p:nvSpPr>
        <p:spPr bwMode="auto">
          <a:xfrm rot="10800000">
            <a:off x="7524750" y="4652963"/>
            <a:ext cx="773113" cy="1120775"/>
          </a:xfrm>
          <a:prstGeom prst="downArrow">
            <a:avLst>
              <a:gd name="adj1" fmla="val 50000"/>
              <a:gd name="adj2" fmla="val 36242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8453" name="Oval 17"/>
          <p:cNvSpPr>
            <a:spLocks noChangeArrowheads="1"/>
          </p:cNvSpPr>
          <p:nvPr/>
        </p:nvSpPr>
        <p:spPr bwMode="auto">
          <a:xfrm>
            <a:off x="0" y="0"/>
            <a:ext cx="2806700" cy="1628775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dirty="0" smtClean="0">
                <a:solidFill>
                  <a:prstClr val="black"/>
                </a:solidFill>
                <a:latin typeface="Arial Narrow" pitchFamily="34" charset="0"/>
                <a:cs typeface="Arial" charset="0"/>
              </a:rPr>
              <a:t>Общее / </a:t>
            </a:r>
            <a:endParaRPr lang="ru-RU" sz="2000" dirty="0" smtClean="0">
              <a:solidFill>
                <a:prstClr val="black"/>
              </a:solidFill>
              <a:latin typeface="Arial Narrow" pitchFamily="34" charset="0"/>
              <a:cs typeface="Arial" charset="0"/>
            </a:endParaRPr>
          </a:p>
          <a:p>
            <a:pPr algn="ctr"/>
            <a:r>
              <a:rPr lang="ru-RU" sz="2000" dirty="0" smtClean="0">
                <a:solidFill>
                  <a:prstClr val="black"/>
                </a:solidFill>
                <a:latin typeface="Arial Narrow" pitchFamily="34" charset="0"/>
                <a:cs typeface="Arial" charset="0"/>
              </a:rPr>
              <a:t>Профессиональное </a:t>
            </a:r>
          </a:p>
          <a:p>
            <a:pPr algn="ctr"/>
            <a:r>
              <a:rPr lang="ru-RU" sz="2000" dirty="0" smtClean="0">
                <a:solidFill>
                  <a:prstClr val="black"/>
                </a:solidFill>
                <a:latin typeface="Arial Narrow" pitchFamily="34" charset="0"/>
                <a:cs typeface="Arial" charset="0"/>
              </a:rPr>
              <a:t>образование </a:t>
            </a:r>
            <a:r>
              <a:rPr lang="ru-RU" sz="2000" dirty="0" smtClean="0">
                <a:solidFill>
                  <a:prstClr val="black"/>
                </a:solidFill>
                <a:latin typeface="Arial Narrow" pitchFamily="34" charset="0"/>
                <a:cs typeface="Arial" charset="0"/>
              </a:rPr>
              <a:t>и </a:t>
            </a:r>
            <a:endParaRPr lang="ru-RU" sz="2000" dirty="0" smtClean="0">
              <a:solidFill>
                <a:prstClr val="black"/>
              </a:solidFill>
              <a:latin typeface="Arial Narrow" pitchFamily="34" charset="0"/>
              <a:cs typeface="Arial" charset="0"/>
            </a:endParaRPr>
          </a:p>
          <a:p>
            <a:pPr algn="ctr"/>
            <a:r>
              <a:rPr lang="ru-RU" sz="2000" dirty="0" smtClean="0">
                <a:solidFill>
                  <a:prstClr val="black"/>
                </a:solidFill>
                <a:latin typeface="Arial Narrow" pitchFamily="34" charset="0"/>
                <a:cs typeface="Arial" charset="0"/>
              </a:rPr>
              <a:t>обучение</a:t>
            </a:r>
            <a:endParaRPr lang="de-DE" sz="2000" dirty="0">
              <a:solidFill>
                <a:prstClr val="black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51218" name="AutoShape 18"/>
          <p:cNvSpPr>
            <a:spLocks noChangeArrowheads="1"/>
          </p:cNvSpPr>
          <p:nvPr/>
        </p:nvSpPr>
        <p:spPr bwMode="auto">
          <a:xfrm rot="10800000">
            <a:off x="900113" y="1844675"/>
            <a:ext cx="835025" cy="1114425"/>
          </a:xfrm>
          <a:prstGeom prst="upArrow">
            <a:avLst>
              <a:gd name="adj1" fmla="val 50000"/>
              <a:gd name="adj2" fmla="val 33365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1219" name="AutoShape 19"/>
          <p:cNvSpPr>
            <a:spLocks noChangeArrowheads="1"/>
          </p:cNvSpPr>
          <p:nvPr/>
        </p:nvSpPr>
        <p:spPr bwMode="auto">
          <a:xfrm rot="10800000">
            <a:off x="827088" y="4508500"/>
            <a:ext cx="917575" cy="1008063"/>
          </a:xfrm>
          <a:prstGeom prst="downArrow">
            <a:avLst>
              <a:gd name="adj1" fmla="val 44861"/>
              <a:gd name="adj2" fmla="val 21881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8456" name="Rectangle 20"/>
          <p:cNvSpPr>
            <a:spLocks noChangeArrowheads="1"/>
          </p:cNvSpPr>
          <p:nvPr/>
        </p:nvSpPr>
        <p:spPr bwMode="auto">
          <a:xfrm>
            <a:off x="1096438" y="6073775"/>
            <a:ext cx="6985000" cy="6477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 smtClean="0">
                <a:solidFill>
                  <a:prstClr val="black"/>
                </a:solidFill>
                <a:cs typeface="Arial" charset="0"/>
              </a:rPr>
              <a:t>Коммуникация</a:t>
            </a:r>
            <a:endParaRPr lang="de-DE" sz="2400" b="1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8457" name="AutoShape 21"/>
          <p:cNvSpPr>
            <a:spLocks noChangeArrowheads="1"/>
          </p:cNvSpPr>
          <p:nvPr/>
        </p:nvSpPr>
        <p:spPr bwMode="auto">
          <a:xfrm>
            <a:off x="1491456" y="6154737"/>
            <a:ext cx="976313" cy="485775"/>
          </a:xfrm>
          <a:prstGeom prst="leftArrow">
            <a:avLst>
              <a:gd name="adj1" fmla="val 50000"/>
              <a:gd name="adj2" fmla="val 50245"/>
            </a:avLst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8458" name="AutoShape 22"/>
          <p:cNvSpPr>
            <a:spLocks noChangeArrowheads="1"/>
          </p:cNvSpPr>
          <p:nvPr/>
        </p:nvSpPr>
        <p:spPr bwMode="auto">
          <a:xfrm>
            <a:off x="6771565" y="6154737"/>
            <a:ext cx="976312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AutoShape 18"/>
          <p:cNvSpPr>
            <a:spLocks noChangeArrowheads="1"/>
          </p:cNvSpPr>
          <p:nvPr/>
        </p:nvSpPr>
        <p:spPr bwMode="auto">
          <a:xfrm rot="10800000">
            <a:off x="179388" y="4508500"/>
            <a:ext cx="835025" cy="1114425"/>
          </a:xfrm>
          <a:prstGeom prst="upArrow">
            <a:avLst>
              <a:gd name="adj1" fmla="val 50000"/>
              <a:gd name="adj2" fmla="val 33365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de-DE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AutoShape 18"/>
          <p:cNvSpPr>
            <a:spLocks noChangeArrowheads="1"/>
          </p:cNvSpPr>
          <p:nvPr/>
        </p:nvSpPr>
        <p:spPr bwMode="auto">
          <a:xfrm rot="10800000">
            <a:off x="8101013" y="4797425"/>
            <a:ext cx="835025" cy="1114425"/>
          </a:xfrm>
          <a:prstGeom prst="upArrow">
            <a:avLst>
              <a:gd name="adj1" fmla="val 50000"/>
              <a:gd name="adj2" fmla="val 33365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de-DE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AutoShape 19"/>
          <p:cNvSpPr>
            <a:spLocks noChangeArrowheads="1"/>
          </p:cNvSpPr>
          <p:nvPr/>
        </p:nvSpPr>
        <p:spPr bwMode="auto">
          <a:xfrm rot="10800000">
            <a:off x="179388" y="1773238"/>
            <a:ext cx="917575" cy="1008062"/>
          </a:xfrm>
          <a:prstGeom prst="downArrow">
            <a:avLst>
              <a:gd name="adj1" fmla="val 44861"/>
              <a:gd name="adj2" fmla="val 21881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de-DE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AutoShape 19"/>
          <p:cNvSpPr>
            <a:spLocks noChangeArrowheads="1"/>
          </p:cNvSpPr>
          <p:nvPr/>
        </p:nvSpPr>
        <p:spPr bwMode="auto">
          <a:xfrm rot="10800000">
            <a:off x="7956550" y="1844675"/>
            <a:ext cx="917575" cy="1008063"/>
          </a:xfrm>
          <a:prstGeom prst="downArrow">
            <a:avLst>
              <a:gd name="adj1" fmla="val 44861"/>
              <a:gd name="adj2" fmla="val 21881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de-DE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823371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1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1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1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1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1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1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1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1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1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1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 animBg="1"/>
      <p:bldP spid="51207" grpId="0" animBg="1"/>
      <p:bldP spid="51208" grpId="0" animBg="1"/>
      <p:bldP spid="51209" grpId="0" animBg="1"/>
      <p:bldP spid="51210" grpId="0" animBg="1"/>
      <p:bldP spid="51211" grpId="0" animBg="1"/>
      <p:bldP spid="51212" grpId="0" animBg="1"/>
      <p:bldP spid="51213" grpId="0" animBg="1"/>
      <p:bldP spid="51215" grpId="0" animBg="1"/>
      <p:bldP spid="51216" grpId="0" animBg="1"/>
      <p:bldP spid="51218" grpId="0" animBg="1"/>
      <p:bldP spid="51219" grpId="0" animBg="1"/>
      <p:bldP spid="2" grpId="0" animBg="1"/>
      <p:bldP spid="3" grpId="0" animBg="1"/>
      <p:bldP spid="4" grpId="0" animBg="1"/>
      <p:bldP spid="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2"/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t>volker gehmlich Osnabrueck University of Applied Sciences - Member of EUA</a:t>
            </a:r>
            <a:endParaRPr lang="de-DE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7" name="Foliennummernplatzhalter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/>
            <a:endParaRPr lang="de-DE" sz="1200">
              <a:solidFill>
                <a:srgbClr val="898989"/>
              </a:solidFill>
              <a:latin typeface="Franklin Gothic Book" pitchFamily="34" charset="0"/>
            </a:endParaRPr>
          </a:p>
        </p:txBody>
      </p:sp>
      <p:sp>
        <p:nvSpPr>
          <p:cNvPr id="96259" name="Footer Placeholder 4"/>
          <p:cNvSpPr txBox="1">
            <a:spLocks noGrp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>
                <a:cs typeface="Arial" charset="0"/>
              </a:rPr>
              <a:t>gehmlich@wi.fh-osnabrueck.de</a:t>
            </a:r>
          </a:p>
        </p:txBody>
      </p:sp>
      <p:sp>
        <p:nvSpPr>
          <p:cNvPr id="96260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2792068D-BE1A-4822-9D6B-49F8164A70F5}" type="slidenum">
              <a:rPr lang="ru-RU" sz="1400">
                <a:cs typeface="Arial" charset="0"/>
              </a:rPr>
              <a:pPr algn="r"/>
              <a:t>45</a:t>
            </a:fld>
            <a:endParaRPr lang="ru-RU" sz="1400">
              <a:cs typeface="Arial" charset="0"/>
            </a:endParaRPr>
          </a:p>
        </p:txBody>
      </p:sp>
      <p:pic>
        <p:nvPicPr>
          <p:cNvPr id="96261" name="Picture 3" descr="Profess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6353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7765" name="AutoShape 4"/>
          <p:cNvSpPr>
            <a:spLocks noChangeArrowheads="1"/>
          </p:cNvSpPr>
          <p:nvPr/>
        </p:nvSpPr>
        <p:spPr bwMode="auto">
          <a:xfrm rot="10800000">
            <a:off x="3311525" y="0"/>
            <a:ext cx="5832475" cy="6858000"/>
          </a:xfrm>
          <a:prstGeom prst="wedgeRoundRectCallout">
            <a:avLst>
              <a:gd name="adj1" fmla="val 66083"/>
              <a:gd name="adj2" fmla="val 31042"/>
              <a:gd name="adj3" fmla="val 16667"/>
            </a:avLst>
          </a:prstGeom>
          <a:solidFill>
            <a:srgbClr val="B9CDE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atin typeface="+mn-lt"/>
              </a:rPr>
              <a:t>Квалификационные рамки являются полезным инструментом, </a:t>
            </a:r>
            <a:r>
              <a:rPr lang="ru-RU" sz="2400" b="1" dirty="0" smtClean="0">
                <a:latin typeface="+mn-lt"/>
              </a:rPr>
              <a:t>которые должны использоваться как часть общего методологического подхода </a:t>
            </a:r>
            <a:r>
              <a:rPr lang="ru-RU" sz="2400" b="1" dirty="0" smtClean="0">
                <a:latin typeface="+mn-lt"/>
              </a:rPr>
              <a:t>и интегрированной академической инфраструктуры, призванной </a:t>
            </a:r>
            <a:r>
              <a:rPr lang="ru-RU" sz="2400" b="1" dirty="0" smtClean="0">
                <a:latin typeface="+mn-lt"/>
              </a:rPr>
              <a:t>сочетать академическую автономию с ответственностью </a:t>
            </a:r>
            <a:r>
              <a:rPr lang="en-GB" sz="2400" b="1" dirty="0" smtClean="0">
                <a:latin typeface="+mn-lt"/>
              </a:rPr>
              <a:t>(</a:t>
            </a:r>
            <a:r>
              <a:rPr lang="ru-RU" sz="2400" b="1" dirty="0" smtClean="0">
                <a:latin typeface="+mn-lt"/>
              </a:rPr>
              <a:t>внешние </a:t>
            </a:r>
            <a:r>
              <a:rPr lang="ru-RU" sz="2400" b="1" dirty="0" smtClean="0">
                <a:latin typeface="+mn-lt"/>
              </a:rPr>
              <a:t>ориентиры, внутреннее / внешнее обеспечение качества, предметные контрольные показатели, результаты обучения, </a:t>
            </a:r>
            <a:r>
              <a:rPr lang="ru-RU" sz="2400" b="1" dirty="0" err="1" smtClean="0">
                <a:latin typeface="+mn-lt"/>
              </a:rPr>
              <a:t>др</a:t>
            </a:r>
            <a:r>
              <a:rPr lang="en-GB" sz="2400" b="1" dirty="0" smtClean="0">
                <a:latin typeface="+mn-lt"/>
              </a:rPr>
              <a:t>.)</a:t>
            </a:r>
            <a:endParaRPr lang="en-GB" sz="2400" b="1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/>
              <a:t>Квалификационные </a:t>
            </a:r>
            <a:r>
              <a:rPr lang="ru-RU" sz="2000" b="1" dirty="0" smtClean="0"/>
              <a:t>рамки хороши </a:t>
            </a:r>
            <a:r>
              <a:rPr lang="ru-RU" sz="2000" b="1" dirty="0" smtClean="0"/>
              <a:t>тем, что помогают сделать учебные процессы </a:t>
            </a:r>
            <a:r>
              <a:rPr lang="ru-RU" sz="2000" b="1" dirty="0" smtClean="0"/>
              <a:t>прозрачными и </a:t>
            </a:r>
            <a:r>
              <a:rPr lang="ru-RU" sz="2000" b="1" dirty="0" smtClean="0"/>
              <a:t>справедливыми.</a:t>
            </a:r>
            <a:endParaRPr lang="en-GB" sz="2000" b="1" dirty="0">
              <a:latin typeface="+mn-lt"/>
            </a:endParaRP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v.gehmlich@hs-osnabrueck.de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546BC9-41FA-4ACF-9D02-A5148B833871}" type="slidenum">
              <a:rPr lang="de-DE" smtClean="0"/>
              <a:pPr>
                <a:defRPr/>
              </a:pPr>
              <a:t>45</a:t>
            </a:fld>
            <a:endParaRPr lang="de-DE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17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138"/>
          <p:cNvSpPr>
            <a:spLocks noGrp="1" noChangeArrowheads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mtClean="0"/>
              <a:t>v.gehmlich@hs-osnabrueck.de</a:t>
            </a:r>
          </a:p>
        </p:txBody>
      </p:sp>
      <p:sp>
        <p:nvSpPr>
          <p:cNvPr id="97282" name="Rectangle 139"/>
          <p:cNvSpPr>
            <a:spLocks noGrp="1" noChangeArrowheads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7CCEFAD-3D33-41DA-BEC5-4191AEE352BA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46</a:t>
            </a:fld>
            <a:endParaRPr lang="de-DE" smtClean="0"/>
          </a:p>
        </p:txBody>
      </p:sp>
      <p:sp>
        <p:nvSpPr>
          <p:cNvPr id="97283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sz="3200" dirty="0" smtClean="0"/>
              <a:t>В настоящее время фаза </a:t>
            </a:r>
            <a:r>
              <a:rPr lang="de-DE" sz="3200" dirty="0" smtClean="0"/>
              <a:t>3</a:t>
            </a:r>
            <a:br>
              <a:rPr lang="de-DE" sz="3200" dirty="0" smtClean="0"/>
            </a:br>
            <a:r>
              <a:rPr lang="de-DE" sz="3200" dirty="0" smtClean="0"/>
              <a:t> </a:t>
            </a:r>
          </a:p>
        </p:txBody>
      </p:sp>
      <p:sp>
        <p:nvSpPr>
          <p:cNvPr id="9728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3644900"/>
            <a:ext cx="6769100" cy="1752600"/>
          </a:xfrm>
        </p:spPr>
        <p:txBody>
          <a:bodyPr/>
          <a:lstStyle/>
          <a:p>
            <a:pPr eaLnBrk="1" hangingPunct="1"/>
            <a:r>
              <a:rPr lang="ru-RU" sz="2400" dirty="0" smtClean="0">
                <a:solidFill>
                  <a:srgbClr val="898989"/>
                </a:solidFill>
              </a:rPr>
              <a:t>Обсуждение  с внутренними и внешними </a:t>
            </a:r>
            <a:r>
              <a:rPr lang="ru-RU" sz="2400" dirty="0" smtClean="0">
                <a:solidFill>
                  <a:srgbClr val="898989"/>
                </a:solidFill>
              </a:rPr>
              <a:t>экспертами</a:t>
            </a:r>
          </a:p>
          <a:p>
            <a:pPr eaLnBrk="1" hangingPunct="1"/>
            <a:r>
              <a:rPr lang="ru-RU" sz="2400" dirty="0" smtClean="0">
                <a:solidFill>
                  <a:srgbClr val="898989"/>
                </a:solidFill>
              </a:rPr>
              <a:t>Со </a:t>
            </a:r>
            <a:r>
              <a:rPr lang="ru-RU" sz="2400" dirty="0" smtClean="0">
                <a:solidFill>
                  <a:srgbClr val="898989"/>
                </a:solidFill>
              </a:rPr>
              <a:t>всеми заинтересованными сторонами</a:t>
            </a:r>
            <a:endParaRPr lang="de-DE" sz="2400" dirty="0" smtClean="0">
              <a:solidFill>
                <a:srgbClr val="898989"/>
              </a:solidFill>
            </a:endParaRPr>
          </a:p>
          <a:p>
            <a:pPr eaLnBrk="1" hangingPunct="1"/>
            <a:r>
              <a:rPr lang="ru-RU" sz="2400" dirty="0" smtClean="0">
                <a:solidFill>
                  <a:srgbClr val="898989"/>
                </a:solidFill>
              </a:rPr>
              <a:t>Политические / Правовые </a:t>
            </a:r>
            <a:r>
              <a:rPr lang="ru-RU" sz="2400" dirty="0" smtClean="0">
                <a:solidFill>
                  <a:srgbClr val="898989"/>
                </a:solidFill>
              </a:rPr>
              <a:t>процессы</a:t>
            </a:r>
            <a:endParaRPr lang="de-DE" sz="2400" dirty="0" smtClean="0">
              <a:solidFill>
                <a:srgbClr val="898989"/>
              </a:solidFill>
            </a:endParaRPr>
          </a:p>
          <a:p>
            <a:pPr eaLnBrk="1" hangingPunct="1"/>
            <a:endParaRPr lang="de-DE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Предпринятые / предусмотренные меры</a:t>
            </a:r>
            <a:endParaRPr lang="de-DE" dirty="0" smtClean="0"/>
          </a:p>
        </p:txBody>
      </p:sp>
      <p:sp>
        <p:nvSpPr>
          <p:cNvPr id="98306" name="Rectangle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Сравнительная проверка</a:t>
            </a:r>
            <a:endParaRPr lang="de-DE" dirty="0" smtClean="0"/>
          </a:p>
          <a:p>
            <a:r>
              <a:rPr lang="ru-RU" dirty="0" smtClean="0"/>
              <a:t>Секторальные кластеры</a:t>
            </a:r>
            <a:endParaRPr lang="de-DE" dirty="0" smtClean="0"/>
          </a:p>
          <a:p>
            <a:r>
              <a:rPr lang="ru-RU" dirty="0" smtClean="0"/>
              <a:t>Кластеры по секторам</a:t>
            </a:r>
            <a:endParaRPr lang="de-DE" dirty="0" smtClean="0"/>
          </a:p>
          <a:p>
            <a:r>
              <a:rPr lang="ru-RU" dirty="0" smtClean="0"/>
              <a:t>Начните описывать новые квалификации в соответствии с дескрипторами рамки</a:t>
            </a:r>
            <a:endParaRPr lang="de-DE" dirty="0" smtClean="0"/>
          </a:p>
          <a:p>
            <a:r>
              <a:rPr lang="ru-RU" dirty="0" smtClean="0"/>
              <a:t>Начать пересмотр существующих формальных квалификаций, чтобы можно было использовать APL / APEL</a:t>
            </a:r>
          </a:p>
          <a:p>
            <a:r>
              <a:rPr lang="ru-RU" dirty="0" smtClean="0"/>
              <a:t>Явная интеграция неформального и неформального обучения</a:t>
            </a:r>
            <a:endParaRPr lang="de-DE" dirty="0" smtClean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v.gehmlich@hs-osnabrueck.de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70D15E-8142-436E-B3F9-EBC117EAB776}" type="slidenum">
              <a:rPr lang="de-DE" smtClean="0"/>
              <a:pPr>
                <a:defRPr/>
              </a:pPr>
              <a:t>47</a:t>
            </a:fld>
            <a:endParaRPr lang="de-DE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Foliennummernplatzhalt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FF01671C-CD74-4964-B646-67F275017B31}" type="slidenum">
              <a:rPr lang="de-DE" sz="1400">
                <a:solidFill>
                  <a:prstClr val="black"/>
                </a:solidFill>
              </a:rPr>
              <a:pPr algn="r"/>
              <a:t>48</a:t>
            </a:fld>
            <a:endParaRPr lang="de-DE" sz="1400">
              <a:solidFill>
                <a:prstClr val="black"/>
              </a:solidFill>
            </a:endParaRPr>
          </a:p>
        </p:txBody>
      </p:sp>
      <p:sp>
        <p:nvSpPr>
          <p:cNvPr id="46082" name="Oval 2"/>
          <p:cNvSpPr>
            <a:spLocks noChangeArrowheads="1"/>
          </p:cNvSpPr>
          <p:nvPr/>
        </p:nvSpPr>
        <p:spPr bwMode="auto">
          <a:xfrm>
            <a:off x="0" y="4986338"/>
            <a:ext cx="1944688" cy="1871662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dirty="0">
              <a:solidFill>
                <a:prstClr val="black"/>
              </a:solidFill>
              <a:latin typeface="Verdana" pitchFamily="34" charset="0"/>
              <a:cs typeface="Arial" charset="0"/>
            </a:endParaRPr>
          </a:p>
          <a:p>
            <a:pPr algn="ctr"/>
            <a:endParaRPr lang="de-DE" dirty="0">
              <a:solidFill>
                <a:prstClr val="black"/>
              </a:solidFill>
              <a:latin typeface="Verdana" pitchFamily="34" charset="0"/>
              <a:cs typeface="Arial" charset="0"/>
            </a:endParaRPr>
          </a:p>
          <a:p>
            <a:pPr algn="ctr"/>
            <a:endParaRPr lang="de-DE" dirty="0">
              <a:solidFill>
                <a:prstClr val="black"/>
              </a:solidFill>
              <a:latin typeface="Verdana" pitchFamily="34" charset="0"/>
              <a:cs typeface="Arial" charset="0"/>
            </a:endParaRPr>
          </a:p>
          <a:p>
            <a:pPr algn="ctr"/>
            <a:r>
              <a:rPr lang="ru-RU" b="1" dirty="0" smtClean="0">
                <a:solidFill>
                  <a:prstClr val="black"/>
                </a:solidFill>
                <a:latin typeface="Verdana" pitchFamily="34" charset="0"/>
                <a:cs typeface="Arial" charset="0"/>
              </a:rPr>
              <a:t>Учебное </a:t>
            </a:r>
          </a:p>
          <a:p>
            <a:pPr algn="ctr"/>
            <a:r>
              <a:rPr lang="ru-RU" b="1" dirty="0" smtClean="0">
                <a:solidFill>
                  <a:prstClr val="black"/>
                </a:solidFill>
                <a:latin typeface="Verdana" pitchFamily="34" charset="0"/>
                <a:cs typeface="Arial" charset="0"/>
              </a:rPr>
              <a:t>подразделение/</a:t>
            </a:r>
          </a:p>
          <a:p>
            <a:pPr algn="ctr"/>
            <a:r>
              <a:rPr lang="ru-RU" b="1" dirty="0" smtClean="0">
                <a:solidFill>
                  <a:prstClr val="black"/>
                </a:solidFill>
                <a:latin typeface="Verdana" pitchFamily="34" charset="0"/>
                <a:cs typeface="Arial" charset="0"/>
              </a:rPr>
              <a:t>модуль/ </a:t>
            </a:r>
          </a:p>
          <a:p>
            <a:pPr algn="ctr"/>
            <a:r>
              <a:rPr lang="ru-RU" b="1" dirty="0" smtClean="0">
                <a:solidFill>
                  <a:prstClr val="black"/>
                </a:solidFill>
                <a:latin typeface="Verdana" pitchFamily="34" charset="0"/>
                <a:cs typeface="Arial" charset="0"/>
              </a:rPr>
              <a:t>курс / </a:t>
            </a:r>
          </a:p>
          <a:p>
            <a:pPr algn="ctr"/>
            <a:r>
              <a:rPr lang="ru-RU" b="1" dirty="0" smtClean="0">
                <a:solidFill>
                  <a:prstClr val="black"/>
                </a:solidFill>
                <a:latin typeface="Verdana" pitchFamily="34" charset="0"/>
                <a:cs typeface="Arial" charset="0"/>
              </a:rPr>
              <a:t>компонент</a:t>
            </a:r>
            <a:endParaRPr lang="ru-RU" b="1" dirty="0">
              <a:solidFill>
                <a:prstClr val="black"/>
              </a:solidFill>
              <a:latin typeface="Verdana" pitchFamily="34" charset="0"/>
              <a:cs typeface="Arial" charset="0"/>
            </a:endParaRPr>
          </a:p>
          <a:p>
            <a:pPr algn="ctr"/>
            <a:r>
              <a:rPr lang="ru-RU" dirty="0">
                <a:solidFill>
                  <a:prstClr val="black"/>
                </a:solidFill>
                <a:latin typeface="Verdana" pitchFamily="34" charset="0"/>
                <a:cs typeface="Arial" charset="0"/>
              </a:rPr>
              <a:t> </a:t>
            </a:r>
          </a:p>
          <a:p>
            <a:pPr algn="ctr"/>
            <a:endParaRPr lang="ru-RU" dirty="0">
              <a:solidFill>
                <a:prstClr val="black"/>
              </a:solidFill>
              <a:latin typeface="Verdana" pitchFamily="34" charset="0"/>
              <a:cs typeface="Arial" charset="0"/>
            </a:endParaRPr>
          </a:p>
          <a:p>
            <a:pPr algn="ctr"/>
            <a:endParaRPr lang="ru-RU" dirty="0">
              <a:solidFill>
                <a:prstClr val="black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46083" name="Oval 3"/>
          <p:cNvSpPr>
            <a:spLocks noChangeArrowheads="1"/>
          </p:cNvSpPr>
          <p:nvPr/>
        </p:nvSpPr>
        <p:spPr bwMode="auto">
          <a:xfrm>
            <a:off x="1476375" y="3933825"/>
            <a:ext cx="1944688" cy="1944688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dirty="0">
              <a:solidFill>
                <a:prstClr val="black"/>
              </a:solidFill>
              <a:latin typeface="Verdana" pitchFamily="34" charset="0"/>
              <a:cs typeface="Arial" charset="0"/>
            </a:endParaRPr>
          </a:p>
          <a:p>
            <a:pPr algn="ctr"/>
            <a:r>
              <a:rPr lang="ru-RU" b="1" dirty="0" smtClean="0">
                <a:solidFill>
                  <a:srgbClr val="FFFF00"/>
                </a:solidFill>
                <a:latin typeface="Verdana" pitchFamily="34" charset="0"/>
                <a:cs typeface="Arial" charset="0"/>
              </a:rPr>
              <a:t>Программа </a:t>
            </a:r>
          </a:p>
          <a:p>
            <a:pPr algn="ctr"/>
            <a:r>
              <a:rPr lang="ru-RU" b="1" dirty="0" smtClean="0">
                <a:solidFill>
                  <a:srgbClr val="FFFF00"/>
                </a:solidFill>
                <a:latin typeface="Verdana" pitchFamily="34" charset="0"/>
                <a:cs typeface="Arial" charset="0"/>
              </a:rPr>
              <a:t>обучения</a:t>
            </a:r>
            <a:endParaRPr lang="ru-RU" b="1" dirty="0">
              <a:solidFill>
                <a:srgbClr val="FFFF00"/>
              </a:solidFill>
              <a:latin typeface="Verdana" pitchFamily="34" charset="0"/>
              <a:cs typeface="Arial" charset="0"/>
            </a:endParaRPr>
          </a:p>
          <a:p>
            <a:pPr algn="ctr"/>
            <a:endParaRPr lang="ru-RU" dirty="0">
              <a:solidFill>
                <a:prstClr val="black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46084" name="Oval 4"/>
          <p:cNvSpPr>
            <a:spLocks noChangeArrowheads="1"/>
          </p:cNvSpPr>
          <p:nvPr/>
        </p:nvSpPr>
        <p:spPr bwMode="auto">
          <a:xfrm>
            <a:off x="2987675" y="2924175"/>
            <a:ext cx="1944688" cy="194468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dirty="0">
              <a:solidFill>
                <a:prstClr val="black"/>
              </a:solidFill>
              <a:latin typeface="Verdana" pitchFamily="34" charset="0"/>
              <a:cs typeface="Arial" charset="0"/>
            </a:endParaRPr>
          </a:p>
          <a:p>
            <a:pPr algn="ctr"/>
            <a:r>
              <a:rPr lang="ru-RU" b="1" dirty="0" err="1" smtClean="0">
                <a:solidFill>
                  <a:srgbClr val="FFFF00"/>
                </a:solidFill>
                <a:latin typeface="Verdana" pitchFamily="34" charset="0"/>
                <a:cs typeface="Arial" charset="0"/>
              </a:rPr>
              <a:t>Организа</a:t>
            </a:r>
            <a:r>
              <a:rPr lang="ru-RU" b="1" dirty="0" smtClean="0">
                <a:solidFill>
                  <a:srgbClr val="FFFF00"/>
                </a:solidFill>
                <a:latin typeface="Verdana" pitchFamily="34" charset="0"/>
                <a:cs typeface="Arial" charset="0"/>
              </a:rPr>
              <a:t>-</a:t>
            </a:r>
          </a:p>
          <a:p>
            <a:pPr algn="ctr"/>
            <a:r>
              <a:rPr lang="ru-RU" b="1" dirty="0" err="1" smtClean="0">
                <a:solidFill>
                  <a:srgbClr val="FFFF00"/>
                </a:solidFill>
                <a:latin typeface="Verdana" pitchFamily="34" charset="0"/>
                <a:cs typeface="Arial" charset="0"/>
              </a:rPr>
              <a:t>ционный</a:t>
            </a:r>
            <a:endParaRPr lang="ru-RU" b="1" dirty="0" smtClean="0">
              <a:solidFill>
                <a:srgbClr val="FFFF00"/>
              </a:solidFill>
              <a:latin typeface="Verdana" pitchFamily="34" charset="0"/>
              <a:cs typeface="Arial" charset="0"/>
            </a:endParaRPr>
          </a:p>
          <a:p>
            <a:pPr algn="ctr"/>
            <a:r>
              <a:rPr lang="ru-RU" b="1" dirty="0" smtClean="0">
                <a:solidFill>
                  <a:srgbClr val="FFFF00"/>
                </a:solidFill>
                <a:latin typeface="Verdana" pitchFamily="34" charset="0"/>
                <a:cs typeface="Arial" charset="0"/>
              </a:rPr>
              <a:t>Уровень</a:t>
            </a:r>
            <a:endParaRPr lang="ru-RU" b="1" dirty="0">
              <a:solidFill>
                <a:srgbClr val="FFFF00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46085" name="Oval 5"/>
          <p:cNvSpPr>
            <a:spLocks noChangeArrowheads="1"/>
          </p:cNvSpPr>
          <p:nvPr/>
        </p:nvSpPr>
        <p:spPr bwMode="auto">
          <a:xfrm>
            <a:off x="4427538" y="1844675"/>
            <a:ext cx="2016125" cy="1943100"/>
          </a:xfrm>
          <a:prstGeom prst="ellipse">
            <a:avLst/>
          </a:prstGeom>
          <a:solidFill>
            <a:srgbClr val="33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dirty="0">
              <a:solidFill>
                <a:prstClr val="black"/>
              </a:solidFill>
              <a:latin typeface="Verdana" pitchFamily="34" charset="0"/>
              <a:cs typeface="Arial" charset="0"/>
            </a:endParaRPr>
          </a:p>
          <a:p>
            <a:pPr algn="ctr"/>
            <a:r>
              <a:rPr lang="ru-RU" b="1" dirty="0" smtClean="0">
                <a:solidFill>
                  <a:srgbClr val="FFFF00"/>
                </a:solidFill>
                <a:latin typeface="Verdana" pitchFamily="34" charset="0"/>
                <a:cs typeface="Arial" charset="0"/>
              </a:rPr>
              <a:t>Отраслевой </a:t>
            </a:r>
          </a:p>
          <a:p>
            <a:pPr algn="ctr"/>
            <a:r>
              <a:rPr lang="ru-RU" b="1" dirty="0" smtClean="0">
                <a:solidFill>
                  <a:srgbClr val="FFFF00"/>
                </a:solidFill>
                <a:latin typeface="Verdana" pitchFamily="34" charset="0"/>
                <a:cs typeface="Arial" charset="0"/>
              </a:rPr>
              <a:t>уровень</a:t>
            </a:r>
            <a:endParaRPr lang="ru-RU" b="1" dirty="0">
              <a:solidFill>
                <a:srgbClr val="FFFF00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46086" name="Oval 6"/>
          <p:cNvSpPr>
            <a:spLocks noChangeArrowheads="1"/>
          </p:cNvSpPr>
          <p:nvPr/>
        </p:nvSpPr>
        <p:spPr bwMode="auto">
          <a:xfrm>
            <a:off x="5860504" y="742156"/>
            <a:ext cx="2017713" cy="19446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dirty="0">
              <a:solidFill>
                <a:prstClr val="black"/>
              </a:solidFill>
              <a:latin typeface="Verdana" pitchFamily="34" charset="0"/>
              <a:cs typeface="Arial" charset="0"/>
            </a:endParaRPr>
          </a:p>
          <a:p>
            <a:pPr algn="ctr"/>
            <a:r>
              <a:rPr lang="ru-RU" b="1" dirty="0" smtClean="0">
                <a:solidFill>
                  <a:prstClr val="black"/>
                </a:solidFill>
                <a:latin typeface="Verdana" pitchFamily="34" charset="0"/>
                <a:cs typeface="Arial" charset="0"/>
              </a:rPr>
              <a:t>Национальный </a:t>
            </a:r>
          </a:p>
          <a:p>
            <a:pPr algn="ctr"/>
            <a:r>
              <a:rPr lang="ru-RU" b="1" dirty="0" smtClean="0">
                <a:solidFill>
                  <a:prstClr val="black"/>
                </a:solidFill>
                <a:latin typeface="Verdana" pitchFamily="34" charset="0"/>
                <a:cs typeface="Arial" charset="0"/>
              </a:rPr>
              <a:t>уровень</a:t>
            </a:r>
            <a:endParaRPr lang="ru-RU" b="1" dirty="0">
              <a:solidFill>
                <a:prstClr val="black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46087" name="Oval 7"/>
          <p:cNvSpPr>
            <a:spLocks noChangeArrowheads="1"/>
          </p:cNvSpPr>
          <p:nvPr/>
        </p:nvSpPr>
        <p:spPr bwMode="auto">
          <a:xfrm>
            <a:off x="7235825" y="0"/>
            <a:ext cx="1908175" cy="19161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dirty="0">
              <a:solidFill>
                <a:prstClr val="black"/>
              </a:solidFill>
              <a:latin typeface="Verdana" pitchFamily="34" charset="0"/>
              <a:cs typeface="Arial" charset="0"/>
            </a:endParaRPr>
          </a:p>
          <a:p>
            <a:pPr algn="ctr"/>
            <a:r>
              <a:rPr lang="ru-RU" b="1" dirty="0" smtClean="0">
                <a:solidFill>
                  <a:prstClr val="black"/>
                </a:solidFill>
                <a:latin typeface="Verdana" pitchFamily="34" charset="0"/>
                <a:cs typeface="Arial" charset="0"/>
              </a:rPr>
              <a:t>Обучение </a:t>
            </a:r>
          </a:p>
          <a:p>
            <a:pPr algn="ctr"/>
            <a:r>
              <a:rPr lang="ru-RU" b="1" dirty="0" smtClean="0">
                <a:solidFill>
                  <a:prstClr val="black"/>
                </a:solidFill>
                <a:latin typeface="Verdana" pitchFamily="34" charset="0"/>
                <a:cs typeface="Arial" charset="0"/>
              </a:rPr>
              <a:t>в течение </a:t>
            </a:r>
          </a:p>
          <a:p>
            <a:pPr algn="ctr"/>
            <a:r>
              <a:rPr lang="ru-RU" b="1" dirty="0" smtClean="0">
                <a:solidFill>
                  <a:prstClr val="black"/>
                </a:solidFill>
                <a:latin typeface="Verdana" pitchFamily="34" charset="0"/>
                <a:cs typeface="Arial" charset="0"/>
              </a:rPr>
              <a:t>всей жизни </a:t>
            </a:r>
            <a:endParaRPr lang="ru-RU" b="1" dirty="0">
              <a:solidFill>
                <a:prstClr val="black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46088" name="AutoShape 8"/>
          <p:cNvSpPr>
            <a:spLocks noChangeArrowheads="1"/>
          </p:cNvSpPr>
          <p:nvPr/>
        </p:nvSpPr>
        <p:spPr bwMode="auto">
          <a:xfrm rot="3308994">
            <a:off x="2243804" y="-1381262"/>
            <a:ext cx="1762125" cy="7004051"/>
          </a:xfrm>
          <a:prstGeom prst="upDownArrow">
            <a:avLst>
              <a:gd name="adj1" fmla="val 50000"/>
              <a:gd name="adj2" fmla="val 79496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Verdana" pitchFamily="34" charset="0"/>
                <a:cs typeface="Arial" charset="0"/>
              </a:rPr>
              <a:t>Качественно связанные результаты обучения</a:t>
            </a:r>
            <a:endParaRPr lang="ru-RU" b="1" dirty="0">
              <a:solidFill>
                <a:prstClr val="black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46089" name="AutoShape 9"/>
          <p:cNvSpPr>
            <a:spLocks noChangeArrowheads="1"/>
          </p:cNvSpPr>
          <p:nvPr/>
        </p:nvSpPr>
        <p:spPr bwMode="auto">
          <a:xfrm rot="3182824">
            <a:off x="5423694" y="1050131"/>
            <a:ext cx="1555750" cy="7043738"/>
          </a:xfrm>
          <a:prstGeom prst="upDownArrow">
            <a:avLst>
              <a:gd name="adj1" fmla="val 50000"/>
              <a:gd name="adj2" fmla="val 90551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ru-RU">
              <a:solidFill>
                <a:prstClr val="black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46090" name="Text Box 10"/>
          <p:cNvSpPr txBox="1">
            <a:spLocks noChangeArrowheads="1"/>
          </p:cNvSpPr>
          <p:nvPr/>
        </p:nvSpPr>
        <p:spPr bwMode="auto">
          <a:xfrm rot="-2248176">
            <a:off x="4294188" y="4337050"/>
            <a:ext cx="40528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 err="1" smtClean="0">
                <a:solidFill>
                  <a:prstClr val="black"/>
                </a:solidFill>
                <a:latin typeface="Verdana" pitchFamily="34" charset="0"/>
                <a:cs typeface="Arial" charset="0"/>
              </a:rPr>
              <a:t>Quantittively</a:t>
            </a:r>
            <a:r>
              <a:rPr lang="ru-RU" b="1" dirty="0" smtClean="0">
                <a:solidFill>
                  <a:prstClr val="black"/>
                </a:solidFill>
                <a:latin typeface="Verdana" pitchFamily="34" charset="0"/>
                <a:cs typeface="Arial" charset="0"/>
              </a:rPr>
              <a:t> </a:t>
            </a:r>
            <a:r>
              <a:rPr lang="ru-RU" b="1" dirty="0" err="1">
                <a:solidFill>
                  <a:prstClr val="black"/>
                </a:solidFill>
                <a:latin typeface="Verdana" pitchFamily="34" charset="0"/>
                <a:cs typeface="Arial" charset="0"/>
              </a:rPr>
              <a:t>Related</a:t>
            </a:r>
            <a:r>
              <a:rPr lang="ru-RU" b="1" dirty="0">
                <a:solidFill>
                  <a:prstClr val="black"/>
                </a:solidFill>
                <a:latin typeface="Verdana" pitchFamily="34" charset="0"/>
                <a:cs typeface="Arial" charset="0"/>
              </a:rPr>
              <a:t> </a:t>
            </a:r>
            <a:r>
              <a:rPr lang="ru-RU" b="1" dirty="0" err="1">
                <a:solidFill>
                  <a:prstClr val="black"/>
                </a:solidFill>
                <a:latin typeface="Verdana" pitchFamily="34" charset="0"/>
                <a:cs typeface="Arial" charset="0"/>
              </a:rPr>
              <a:t>Credits</a:t>
            </a:r>
            <a:endParaRPr lang="ru-RU" b="1" dirty="0">
              <a:solidFill>
                <a:prstClr val="black"/>
              </a:solidFill>
              <a:latin typeface="Verdana" pitchFamily="34" charset="0"/>
              <a:cs typeface="Arial" charset="0"/>
            </a:endParaRPr>
          </a:p>
          <a:p>
            <a:endParaRPr lang="ru-RU" b="1" dirty="0">
              <a:solidFill>
                <a:prstClr val="black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46091" name="Text Box 11"/>
          <p:cNvSpPr txBox="1">
            <a:spLocks noChangeArrowheads="1"/>
          </p:cNvSpPr>
          <p:nvPr/>
        </p:nvSpPr>
        <p:spPr bwMode="auto">
          <a:xfrm>
            <a:off x="611560" y="980728"/>
            <a:ext cx="305404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9900"/>
                </a:solidFill>
                <a:latin typeface="Verdana" pitchFamily="34" charset="0"/>
                <a:cs typeface="Arial" charset="0"/>
              </a:rPr>
              <a:t>Качество обеспечено</a:t>
            </a:r>
            <a:endParaRPr lang="ru-RU" b="1" dirty="0">
              <a:solidFill>
                <a:srgbClr val="FF9900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46092" name="Text Box 12"/>
          <p:cNvSpPr txBox="1">
            <a:spLocks noChangeArrowheads="1"/>
          </p:cNvSpPr>
          <p:nvPr/>
        </p:nvSpPr>
        <p:spPr bwMode="auto">
          <a:xfrm>
            <a:off x="6084888" y="5157788"/>
            <a:ext cx="21939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 err="1">
                <a:solidFill>
                  <a:srgbClr val="FFCC00"/>
                </a:solidFill>
                <a:latin typeface="Verdana" pitchFamily="34" charset="0"/>
                <a:cs typeface="Arial" charset="0"/>
              </a:rPr>
              <a:t>Quality</a:t>
            </a:r>
            <a:r>
              <a:rPr lang="ru-RU" b="1" dirty="0">
                <a:solidFill>
                  <a:srgbClr val="FFCC00"/>
                </a:solidFill>
                <a:latin typeface="Verdana" pitchFamily="34" charset="0"/>
                <a:cs typeface="Arial" charset="0"/>
              </a:rPr>
              <a:t> </a:t>
            </a:r>
            <a:r>
              <a:rPr lang="ru-RU" b="1" dirty="0" err="1">
                <a:solidFill>
                  <a:srgbClr val="FFCC00"/>
                </a:solidFill>
                <a:latin typeface="Verdana" pitchFamily="34" charset="0"/>
                <a:cs typeface="Arial" charset="0"/>
              </a:rPr>
              <a:t>assured</a:t>
            </a:r>
            <a:endParaRPr lang="ru-RU" b="1" dirty="0">
              <a:solidFill>
                <a:srgbClr val="FFCC00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15" name="Ellipse 14"/>
          <p:cNvSpPr/>
          <p:nvPr/>
        </p:nvSpPr>
        <p:spPr>
          <a:xfrm>
            <a:off x="7571598" y="135180"/>
            <a:ext cx="1248874" cy="70143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>
                <a:solidFill>
                  <a:prstClr val="black"/>
                </a:solidFill>
              </a:rPr>
              <a:t>EHEA</a:t>
            </a:r>
          </a:p>
        </p:txBody>
      </p:sp>
      <p:sp>
        <p:nvSpPr>
          <p:cNvPr id="16" name="Ellipse 15"/>
          <p:cNvSpPr/>
          <p:nvPr/>
        </p:nvSpPr>
        <p:spPr>
          <a:xfrm>
            <a:off x="6012161" y="919162"/>
            <a:ext cx="1223664" cy="78581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 smtClean="0">
                <a:solidFill>
                  <a:prstClr val="black"/>
                </a:solidFill>
              </a:rPr>
              <a:t>QF</a:t>
            </a:r>
          </a:p>
          <a:p>
            <a:pPr algn="ctr">
              <a:defRPr/>
            </a:pPr>
            <a:r>
              <a:rPr lang="de-DE" dirty="0" smtClean="0">
                <a:solidFill>
                  <a:prstClr val="black"/>
                </a:solidFill>
              </a:rPr>
              <a:t>CA </a:t>
            </a:r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4376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16632"/>
            <a:ext cx="8449507" cy="503237"/>
          </a:xfrm>
          <a:solidFill>
            <a:srgbClr val="B2B2B2"/>
          </a:solidFill>
          <a:ln>
            <a:solidFill>
              <a:schemeClr val="tx2"/>
            </a:solidFill>
          </a:ln>
        </p:spPr>
        <p:txBody>
          <a:bodyPr rtlCol="0"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742950" indent="-742950" fontAlgn="auto">
              <a:spcAft>
                <a:spcPts val="0"/>
              </a:spcAft>
              <a:defRPr/>
            </a:pPr>
            <a:r>
              <a:rPr lang="en-GB" sz="1800" dirty="0" smtClean="0">
                <a:ln w="6350">
                  <a:noFill/>
                </a:ln>
                <a:solidFill>
                  <a:srgbClr val="000066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1800" dirty="0" smtClean="0">
                <a:ln w="6350">
                  <a:noFill/>
                </a:ln>
                <a:solidFill>
                  <a:srgbClr val="000066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ФОРМИРУЮЩЕЕСЯ ЕВРОПЕЙСКОЕ ПРОСТРАНСТВО ВЫСШЕГО ОБРАЗОВАНИЯ БОЛЬШЕ, ЧЕМ СУММА ЕГО ЧАСТЕЙ</a:t>
            </a:r>
            <a:endParaRPr lang="en-GB" sz="1800" dirty="0">
              <a:ln w="6350">
                <a:noFill/>
              </a:ln>
              <a:solidFill>
                <a:srgbClr val="000066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  <p:graphicFrame>
        <p:nvGraphicFramePr>
          <p:cNvPr id="2" name="Diagramm 1"/>
          <p:cNvGraphicFramePr/>
          <p:nvPr/>
        </p:nvGraphicFramePr>
        <p:xfrm>
          <a:off x="971550" y="1557338"/>
          <a:ext cx="7310438" cy="49260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399" name="AutoShape 15"/>
          <p:cNvSpPr>
            <a:spLocks noChangeArrowheads="1"/>
          </p:cNvSpPr>
          <p:nvPr/>
        </p:nvSpPr>
        <p:spPr bwMode="auto">
          <a:xfrm>
            <a:off x="2555776" y="2708920"/>
            <a:ext cx="4104456" cy="3922712"/>
          </a:xfrm>
          <a:prstGeom prst="star32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 smtClean="0">
                <a:solidFill>
                  <a:prstClr val="white"/>
                </a:solidFill>
              </a:rPr>
              <a:t>Новая архитектура</a:t>
            </a:r>
          </a:p>
          <a:p>
            <a:pPr algn="ctr"/>
            <a:r>
              <a:rPr lang="ru-RU" b="1" dirty="0" smtClean="0">
                <a:solidFill>
                  <a:prstClr val="white"/>
                </a:solidFill>
              </a:rPr>
              <a:t> высшего образования </a:t>
            </a:r>
          </a:p>
          <a:p>
            <a:pPr algn="ctr"/>
            <a:r>
              <a:rPr lang="ru-RU" b="1" dirty="0" smtClean="0">
                <a:solidFill>
                  <a:prstClr val="white"/>
                </a:solidFill>
              </a:rPr>
              <a:t>почти завершена</a:t>
            </a:r>
            <a:endParaRPr lang="en-GB" b="1" dirty="0">
              <a:solidFill>
                <a:prstClr val="white"/>
              </a:solidFill>
            </a:endParaRPr>
          </a:p>
        </p:txBody>
      </p:sp>
      <p:sp>
        <p:nvSpPr>
          <p:cNvPr id="16400" name="AutoShape 16"/>
          <p:cNvSpPr>
            <a:spLocks noChangeArrowheads="1"/>
          </p:cNvSpPr>
          <p:nvPr/>
        </p:nvSpPr>
        <p:spPr bwMode="auto">
          <a:xfrm>
            <a:off x="5455625" y="5013325"/>
            <a:ext cx="3492500" cy="1690687"/>
          </a:xfrm>
          <a:prstGeom prst="leftArrowCallout">
            <a:avLst>
              <a:gd name="adj1" fmla="val 25056"/>
              <a:gd name="adj2" fmla="val 25769"/>
              <a:gd name="adj3" fmla="val 52074"/>
              <a:gd name="adj4" fmla="val 70148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 dirty="0" smtClean="0">
                <a:solidFill>
                  <a:prstClr val="black"/>
                </a:solidFill>
              </a:rPr>
              <a:t>ЕПВО</a:t>
            </a:r>
            <a:r>
              <a:rPr lang="en-GB" sz="1400" b="1" dirty="0" smtClean="0">
                <a:solidFill>
                  <a:prstClr val="black"/>
                </a:solidFill>
              </a:rPr>
              <a:t> (</a:t>
            </a:r>
            <a:r>
              <a:rPr lang="ru-RU" sz="1400" b="1" dirty="0" smtClean="0">
                <a:solidFill>
                  <a:prstClr val="black"/>
                </a:solidFill>
              </a:rPr>
              <a:t>дескрипторы цикла</a:t>
            </a:r>
            <a:r>
              <a:rPr lang="en-GB" sz="1400" b="1" dirty="0" smtClean="0">
                <a:solidFill>
                  <a:prstClr val="black"/>
                </a:solidFill>
              </a:rPr>
              <a:t>)</a:t>
            </a:r>
            <a:endParaRPr lang="en-GB" sz="1400" b="1" dirty="0">
              <a:solidFill>
                <a:prstClr val="black"/>
              </a:solidFill>
            </a:endParaRPr>
          </a:p>
          <a:p>
            <a:pPr algn="ctr"/>
            <a:r>
              <a:rPr lang="ru-RU" sz="1400" b="1" dirty="0" smtClean="0">
                <a:solidFill>
                  <a:prstClr val="black"/>
                </a:solidFill>
              </a:rPr>
              <a:t>Квалификационные рамки</a:t>
            </a:r>
            <a:endParaRPr lang="en-GB" sz="1400" b="1" dirty="0">
              <a:solidFill>
                <a:prstClr val="black"/>
              </a:solidFill>
            </a:endParaRPr>
          </a:p>
          <a:p>
            <a:pPr algn="ctr"/>
            <a:r>
              <a:rPr lang="ru-RU" sz="1400" b="1" dirty="0" smtClean="0">
                <a:solidFill>
                  <a:prstClr val="black"/>
                </a:solidFill>
              </a:rPr>
              <a:t>Обеспечение качества и </a:t>
            </a:r>
          </a:p>
          <a:p>
            <a:pPr algn="ctr"/>
            <a:r>
              <a:rPr lang="ru-RU" sz="1400" b="1" dirty="0" smtClean="0">
                <a:solidFill>
                  <a:prstClr val="black"/>
                </a:solidFill>
              </a:rPr>
              <a:t>инструменты мобильности </a:t>
            </a:r>
          </a:p>
          <a:p>
            <a:pPr algn="ctr"/>
            <a:r>
              <a:rPr lang="ru-RU" sz="1400" b="1" dirty="0" smtClean="0">
                <a:solidFill>
                  <a:prstClr val="black"/>
                </a:solidFill>
              </a:rPr>
              <a:t>и признания </a:t>
            </a:r>
          </a:p>
          <a:p>
            <a:pPr algn="ctr"/>
            <a:r>
              <a:rPr lang="ru-RU" sz="1400" b="1" dirty="0" smtClean="0">
                <a:solidFill>
                  <a:prstClr val="black"/>
                </a:solidFill>
              </a:rPr>
              <a:t>результаты обучения</a:t>
            </a:r>
            <a:endParaRPr lang="en-GB" sz="1400" b="1" dirty="0">
              <a:solidFill>
                <a:prstClr val="black"/>
              </a:solidFill>
            </a:endParaRPr>
          </a:p>
        </p:txBody>
      </p:sp>
      <p:sp>
        <p:nvSpPr>
          <p:cNvPr id="16401" name="AutoShape 17"/>
          <p:cNvSpPr>
            <a:spLocks noChangeArrowheads="1"/>
          </p:cNvSpPr>
          <p:nvPr/>
        </p:nvSpPr>
        <p:spPr bwMode="auto">
          <a:xfrm>
            <a:off x="179388" y="2996952"/>
            <a:ext cx="2884136" cy="1601242"/>
          </a:xfrm>
          <a:prstGeom prst="rightArrowCallout">
            <a:avLst>
              <a:gd name="adj1" fmla="val 43093"/>
              <a:gd name="adj2" fmla="val 22173"/>
              <a:gd name="adj3" fmla="val 27204"/>
              <a:gd name="adj4" fmla="val 6666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 dirty="0" smtClean="0">
                <a:solidFill>
                  <a:prstClr val="black"/>
                </a:solidFill>
              </a:rPr>
              <a:t>     Признание профессий </a:t>
            </a:r>
          </a:p>
          <a:p>
            <a:pPr algn="ctr"/>
            <a:r>
              <a:rPr lang="ru-RU" sz="1400" b="1" dirty="0" smtClean="0">
                <a:solidFill>
                  <a:prstClr val="black"/>
                </a:solidFill>
              </a:rPr>
              <a:t>(регулируемое и </a:t>
            </a:r>
          </a:p>
          <a:p>
            <a:pPr algn="ctr"/>
            <a:r>
              <a:rPr lang="ru-RU" sz="1400" b="1" dirty="0" smtClean="0">
                <a:solidFill>
                  <a:prstClr val="black"/>
                </a:solidFill>
              </a:rPr>
              <a:t>нерегулируемое)</a:t>
            </a:r>
            <a:endParaRPr lang="en-GB" sz="1400" b="1" dirty="0">
              <a:solidFill>
                <a:prstClr val="black"/>
              </a:solidFill>
            </a:endParaRPr>
          </a:p>
        </p:txBody>
      </p:sp>
      <p:sp>
        <p:nvSpPr>
          <p:cNvPr id="16402" name="AutoShape 18"/>
          <p:cNvSpPr>
            <a:spLocks noChangeArrowheads="1"/>
          </p:cNvSpPr>
          <p:nvPr/>
        </p:nvSpPr>
        <p:spPr bwMode="auto">
          <a:xfrm>
            <a:off x="107504" y="4999027"/>
            <a:ext cx="2956020" cy="1618382"/>
          </a:xfrm>
          <a:prstGeom prst="rightArrowCallout">
            <a:avLst>
              <a:gd name="adj1" fmla="val 25000"/>
              <a:gd name="adj2" fmla="val 16068"/>
              <a:gd name="adj3" fmla="val 0"/>
              <a:gd name="adj4" fmla="val 92557"/>
            </a:avLst>
          </a:prstGeom>
          <a:solidFill>
            <a:srgbClr val="FF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 dirty="0" smtClean="0">
                <a:solidFill>
                  <a:prstClr val="black"/>
                </a:solidFill>
              </a:rPr>
              <a:t>Конвенция </a:t>
            </a:r>
            <a:r>
              <a:rPr lang="en-GB" sz="1400" b="1" dirty="0" smtClean="0">
                <a:solidFill>
                  <a:prstClr val="black"/>
                </a:solidFill>
              </a:rPr>
              <a:t>+</a:t>
            </a:r>
            <a:endParaRPr lang="en-GB" sz="1400" b="1" dirty="0">
              <a:solidFill>
                <a:prstClr val="black"/>
              </a:solidFill>
            </a:endParaRPr>
          </a:p>
          <a:p>
            <a:pPr algn="ctr"/>
            <a:r>
              <a:rPr lang="ru-RU" sz="1400" b="1" dirty="0" smtClean="0">
                <a:solidFill>
                  <a:prstClr val="black"/>
                </a:solidFill>
              </a:rPr>
              <a:t>Приложение к диплому</a:t>
            </a:r>
            <a:endParaRPr lang="en-GB" sz="1400" b="1" dirty="0">
              <a:solidFill>
                <a:prstClr val="black"/>
              </a:solidFill>
            </a:endParaRPr>
          </a:p>
          <a:p>
            <a:pPr algn="ctr"/>
            <a:r>
              <a:rPr lang="en-GB" sz="1400" b="1" dirty="0">
                <a:solidFill>
                  <a:prstClr val="black"/>
                </a:solidFill>
              </a:rPr>
              <a:t>(EUROPASS) +</a:t>
            </a:r>
          </a:p>
          <a:p>
            <a:pPr algn="ctr"/>
            <a:r>
              <a:rPr lang="en-GB" sz="1400" b="1" dirty="0">
                <a:solidFill>
                  <a:prstClr val="black"/>
                </a:solidFill>
              </a:rPr>
              <a:t>ENIC-NARICS</a:t>
            </a:r>
          </a:p>
        </p:txBody>
      </p:sp>
      <p:sp>
        <p:nvSpPr>
          <p:cNvPr id="16403" name="AutoShape 19"/>
          <p:cNvSpPr>
            <a:spLocks noChangeArrowheads="1"/>
          </p:cNvSpPr>
          <p:nvPr/>
        </p:nvSpPr>
        <p:spPr bwMode="auto">
          <a:xfrm>
            <a:off x="6084168" y="2492896"/>
            <a:ext cx="2843932" cy="2304256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1445"/>
            </a:avLst>
          </a:prstGeom>
          <a:solidFill>
            <a:srgbClr val="00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 dirty="0" err="1" smtClean="0">
                <a:solidFill>
                  <a:prstClr val="black"/>
                </a:solidFill>
              </a:rPr>
              <a:t>Пррфессионально</a:t>
            </a:r>
            <a:r>
              <a:rPr lang="ru-RU" sz="1400" b="1" dirty="0" smtClean="0">
                <a:solidFill>
                  <a:prstClr val="black"/>
                </a:solidFill>
              </a:rPr>
              <a:t>-</a:t>
            </a:r>
          </a:p>
          <a:p>
            <a:pPr algn="ctr"/>
            <a:r>
              <a:rPr lang="ru-RU" sz="1400" b="1" dirty="0" smtClean="0">
                <a:solidFill>
                  <a:prstClr val="black"/>
                </a:solidFill>
              </a:rPr>
              <a:t>техническое </a:t>
            </a:r>
          </a:p>
          <a:p>
            <a:pPr algn="ctr"/>
            <a:r>
              <a:rPr lang="ru-RU" sz="1400" b="1" dirty="0" smtClean="0">
                <a:solidFill>
                  <a:prstClr val="black"/>
                </a:solidFill>
              </a:rPr>
              <a:t>образование  обучение </a:t>
            </a:r>
          </a:p>
          <a:p>
            <a:pPr algn="ctr"/>
            <a:r>
              <a:rPr lang="ru-RU" sz="1400" b="1" dirty="0" smtClean="0">
                <a:solidFill>
                  <a:prstClr val="black"/>
                </a:solidFill>
              </a:rPr>
              <a:t>в течение всей жизни и </a:t>
            </a:r>
          </a:p>
          <a:p>
            <a:pPr algn="ctr"/>
            <a:r>
              <a:rPr lang="ru-RU" sz="1400" b="1" dirty="0" smtClean="0">
                <a:solidFill>
                  <a:prstClr val="black"/>
                </a:solidFill>
              </a:rPr>
              <a:t>дескрипторы уровня + </a:t>
            </a:r>
          </a:p>
          <a:p>
            <a:pPr algn="ctr"/>
            <a:r>
              <a:rPr lang="ru-RU" sz="1400" b="1" dirty="0" smtClean="0">
                <a:solidFill>
                  <a:prstClr val="black"/>
                </a:solidFill>
              </a:rPr>
              <a:t>Общие принципы </a:t>
            </a:r>
          </a:p>
          <a:p>
            <a:pPr algn="ctr"/>
            <a:r>
              <a:rPr lang="ru-RU" sz="1400" b="1" dirty="0" smtClean="0">
                <a:solidFill>
                  <a:prstClr val="black"/>
                </a:solidFill>
              </a:rPr>
              <a:t>для проверки </a:t>
            </a:r>
          </a:p>
          <a:p>
            <a:pPr algn="ctr"/>
            <a:r>
              <a:rPr lang="ru-RU" sz="1400" b="1" dirty="0" smtClean="0">
                <a:solidFill>
                  <a:prstClr val="black"/>
                </a:solidFill>
              </a:rPr>
              <a:t>неформального и </a:t>
            </a:r>
          </a:p>
          <a:p>
            <a:pPr algn="ctr"/>
            <a:r>
              <a:rPr lang="ru-RU" sz="1400" b="1" dirty="0" err="1" smtClean="0">
                <a:solidFill>
                  <a:prstClr val="black"/>
                </a:solidFill>
              </a:rPr>
              <a:t>информального</a:t>
            </a:r>
            <a:r>
              <a:rPr lang="ru-RU" sz="1400" b="1" dirty="0" smtClean="0">
                <a:solidFill>
                  <a:prstClr val="black"/>
                </a:solidFill>
              </a:rPr>
              <a:t> </a:t>
            </a:r>
          </a:p>
          <a:p>
            <a:pPr algn="ctr"/>
            <a:r>
              <a:rPr lang="ru-RU" sz="1400" b="1" dirty="0" smtClean="0">
                <a:solidFill>
                  <a:prstClr val="black"/>
                </a:solidFill>
              </a:rPr>
              <a:t>обучения </a:t>
            </a:r>
          </a:p>
          <a:p>
            <a:pPr algn="ctr"/>
            <a:r>
              <a:rPr lang="en-GB" sz="1400" b="1" dirty="0" smtClean="0">
                <a:solidFill>
                  <a:prstClr val="black"/>
                </a:solidFill>
              </a:rPr>
              <a:t> </a:t>
            </a:r>
            <a:endParaRPr lang="en-GB" sz="1400" b="1" dirty="0">
              <a:solidFill>
                <a:prstClr val="black"/>
              </a:solidFill>
            </a:endParaRPr>
          </a:p>
        </p:txBody>
      </p:sp>
      <p:sp>
        <p:nvSpPr>
          <p:cNvPr id="16404" name="AutoShape 20"/>
          <p:cNvSpPr>
            <a:spLocks noChangeArrowheads="1"/>
          </p:cNvSpPr>
          <p:nvPr/>
        </p:nvSpPr>
        <p:spPr bwMode="auto">
          <a:xfrm>
            <a:off x="3203848" y="747097"/>
            <a:ext cx="2251777" cy="2447925"/>
          </a:xfrm>
          <a:prstGeom prst="downArrowCallout">
            <a:avLst>
              <a:gd name="adj1" fmla="val 25000"/>
              <a:gd name="adj2" fmla="val 25000"/>
              <a:gd name="adj3" fmla="val 20236"/>
              <a:gd name="adj4" fmla="val 7263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1400" b="1" dirty="0">
                <a:solidFill>
                  <a:prstClr val="black"/>
                </a:solidFill>
              </a:rPr>
              <a:t>,</a:t>
            </a:r>
          </a:p>
          <a:p>
            <a:pPr algn="ctr"/>
            <a:r>
              <a:rPr lang="ru-RU" sz="1400" b="1" dirty="0" smtClean="0">
                <a:solidFill>
                  <a:prstClr val="black"/>
                </a:solidFill>
              </a:rPr>
              <a:t>Конкурентоспособность, </a:t>
            </a:r>
          </a:p>
          <a:p>
            <a:pPr algn="ctr"/>
            <a:r>
              <a:rPr lang="ru-RU" sz="1400" b="1" dirty="0" smtClean="0">
                <a:solidFill>
                  <a:prstClr val="black"/>
                </a:solidFill>
              </a:rPr>
              <a:t>общество знаний, </a:t>
            </a:r>
          </a:p>
          <a:p>
            <a:pPr algn="ctr"/>
            <a:r>
              <a:rPr lang="ru-RU" sz="1400" b="1" dirty="0" smtClean="0">
                <a:solidFill>
                  <a:prstClr val="black"/>
                </a:solidFill>
              </a:rPr>
              <a:t>рост и занятость,</a:t>
            </a:r>
          </a:p>
          <a:p>
            <a:pPr algn="ctr"/>
            <a:r>
              <a:rPr lang="ru-RU" sz="1400" b="1" dirty="0" smtClean="0">
                <a:solidFill>
                  <a:prstClr val="black"/>
                </a:solidFill>
              </a:rPr>
              <a:t>Сообщение Комиссии</a:t>
            </a:r>
          </a:p>
          <a:p>
            <a:pPr algn="ctr"/>
            <a:r>
              <a:rPr lang="ru-RU" sz="1400" b="1" dirty="0" smtClean="0">
                <a:solidFill>
                  <a:prstClr val="black"/>
                </a:solidFill>
              </a:rPr>
              <a:t>по реформе высшего </a:t>
            </a:r>
          </a:p>
          <a:p>
            <a:pPr algn="ctr"/>
            <a:r>
              <a:rPr lang="ru-RU" sz="1400" b="1" dirty="0" smtClean="0">
                <a:solidFill>
                  <a:prstClr val="black"/>
                </a:solidFill>
              </a:rPr>
              <a:t>образования</a:t>
            </a:r>
            <a:endParaRPr lang="en-GB" sz="1400" b="1" dirty="0">
              <a:solidFill>
                <a:prstClr val="black"/>
              </a:solidFill>
            </a:endParaRPr>
          </a:p>
        </p:txBody>
      </p:sp>
      <p:sp>
        <p:nvSpPr>
          <p:cNvPr id="3" name="Pfeil nach rechts 2"/>
          <p:cNvSpPr/>
          <p:nvPr/>
        </p:nvSpPr>
        <p:spPr>
          <a:xfrm>
            <a:off x="2627784" y="5589240"/>
            <a:ext cx="1099748" cy="484632"/>
          </a:xfrm>
          <a:prstGeom prst="rightArrow">
            <a:avLst>
              <a:gd name="adj1" fmla="val 100000"/>
              <a:gd name="adj2" fmla="val 57472"/>
            </a:avLst>
          </a:prstGeom>
          <a:solidFill>
            <a:srgbClr val="EF6BC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79102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9" grpId="0" animBg="1"/>
      <p:bldP spid="16400" grpId="0" animBg="1"/>
      <p:bldP spid="16401" grpId="0" animBg="1"/>
      <p:bldP spid="16402" grpId="0" animBg="1"/>
      <p:bldP spid="16403" grpId="0" animBg="1"/>
      <p:bldP spid="1640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Fußzeilenplatzhalter 1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mtClean="0"/>
              <a:t>v.gehmlich@hs-osnabrueck.de</a:t>
            </a:r>
            <a:endParaRPr lang="de-DE"/>
          </a:p>
        </p:txBody>
      </p:sp>
      <p:sp>
        <p:nvSpPr>
          <p:cNvPr id="66562" name="Foliennummernplatzhalt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6C6E629-138F-4ECD-A677-8B783046FBCE}" type="slidenum">
              <a:rPr lang="de-DE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de-DE"/>
          </a:p>
        </p:txBody>
      </p:sp>
      <p:sp>
        <p:nvSpPr>
          <p:cNvPr id="4" name="Ellipse 3"/>
          <p:cNvSpPr/>
          <p:nvPr/>
        </p:nvSpPr>
        <p:spPr>
          <a:xfrm>
            <a:off x="1887538" y="1484313"/>
            <a:ext cx="5400675" cy="4032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/>
              <a:t>КР Германии для развития высшего образования</a:t>
            </a:r>
          </a:p>
        </p:txBody>
      </p:sp>
    </p:spTree>
    <p:extLst>
      <p:ext uri="{BB962C8B-B14F-4D97-AF65-F5344CB8AC3E}">
        <p14:creationId xmlns="" xmlns:p14="http://schemas.microsoft.com/office/powerpoint/2010/main" val="76721520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611560" y="1340768"/>
            <a:ext cx="820891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prstClr val="black"/>
                </a:solidFill>
                <a:latin typeface="Calibri"/>
              </a:rPr>
              <a:t>Открытый диалог и участие</a:t>
            </a:r>
            <a:endParaRPr kumimoji="0" lang="de-DE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prstClr val="black"/>
                </a:solidFill>
                <a:latin typeface="Calibri"/>
              </a:rPr>
              <a:t>	Со студентами и всеми другими заинтересованными сторонами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prstClr val="black"/>
                </a:solidFill>
                <a:latin typeface="Calibri"/>
              </a:rPr>
              <a:t>	</a:t>
            </a:r>
            <a:r>
              <a:rPr lang="ru-RU" dirty="0" err="1" smtClean="0">
                <a:solidFill>
                  <a:prstClr val="black"/>
                </a:solidFill>
                <a:latin typeface="Calibri"/>
              </a:rPr>
              <a:t>Студенто-ориентированный</a:t>
            </a:r>
            <a:r>
              <a:rPr lang="ru-RU" dirty="0" smtClean="0">
                <a:solidFill>
                  <a:prstClr val="black"/>
                </a:solidFill>
                <a:latin typeface="Calibri"/>
              </a:rPr>
              <a:t> подход 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Транспарентность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и надежность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prstClr val="black"/>
                </a:solidFill>
                <a:latin typeface="Calibri"/>
              </a:rPr>
              <a:t>	Актуальный каталог курсов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prstClr val="black"/>
                </a:solidFill>
                <a:latin typeface="Calibri"/>
              </a:rPr>
              <a:t>	Обеспеченная качеством  информация о программах и их компонентах: 	структура, образовательные компоненты, результаты обучения, рабочая 	нагрузка, подходы к преподаванию / обучению, методы оценки и 	правила продвижения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prstClr val="black"/>
                </a:solidFill>
                <a:latin typeface="Calibri"/>
              </a:rPr>
              <a:t>Последовательность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prstClr val="black"/>
                </a:solidFill>
                <a:latin typeface="Calibri"/>
              </a:rPr>
              <a:t>	</a:t>
            </a:r>
            <a:r>
              <a:rPr lang="ru-RU" dirty="0" smtClean="0">
                <a:solidFill>
                  <a:prstClr val="black"/>
                </a:solidFill>
                <a:latin typeface="Calibri"/>
              </a:rPr>
              <a:t>Между результатами обучения, учебной и преподавательской 	деятельностью и процедурами оценки (конструктивное согласование)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prstClr val="black"/>
                </a:solidFill>
                <a:latin typeface="Calibri"/>
              </a:rPr>
              <a:t>Гибкость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  <a:r>
              <a:rPr lang="ru-RU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ru-RU" dirty="0" smtClean="0">
                <a:solidFill>
                  <a:prstClr val="black"/>
                </a:solidFill>
                <a:latin typeface="Calibri"/>
              </a:rPr>
              <a:t>В плане индивидуальных путей, обучения, преподавания и оценки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prstClr val="black"/>
                </a:solidFill>
                <a:latin typeface="Calibri"/>
              </a:rPr>
              <a:t>Соответствующая оценка достижений                                                                         	</a:t>
            </a:r>
            <a:r>
              <a:rPr lang="ru-RU" dirty="0" smtClean="0">
                <a:solidFill>
                  <a:prstClr val="black"/>
                </a:solidFill>
                <a:latin typeface="Calibri"/>
              </a:rPr>
              <a:t>Присуждение кредитов на основе достижений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prstClr val="black"/>
                </a:solidFill>
                <a:latin typeface="Calibri"/>
              </a:rPr>
              <a:t>	Методы и критерии оценки соответствуют результатам обучения и 	учебной деятельности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95536" y="186042"/>
            <a:ext cx="8229600" cy="1143000"/>
          </a:xfrm>
        </p:spPr>
        <p:txBody>
          <a:bodyPr/>
          <a:lstStyle/>
          <a:p>
            <a:r>
              <a:rPr lang="ru-RU" dirty="0" smtClean="0"/>
              <a:t> Требования</a:t>
            </a:r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15063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tubbsbbq.com/the-pit/files/2012/06/cow-diagram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-232906"/>
            <a:ext cx="7610475" cy="5334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0" y="5101094"/>
            <a:ext cx="9144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</a:rPr>
              <a:t>Это </a:t>
            </a:r>
            <a:r>
              <a:rPr lang="ru-RU" dirty="0" err="1" smtClean="0">
                <a:solidFill>
                  <a:prstClr val="black"/>
                </a:solidFill>
              </a:rPr>
              <a:t>органиграмма</a:t>
            </a:r>
            <a:r>
              <a:rPr lang="ru-RU" dirty="0" smtClean="0">
                <a:solidFill>
                  <a:prstClr val="black"/>
                </a:solidFill>
              </a:rPr>
              <a:t>, показывающая разные части коровы.</a:t>
            </a:r>
            <a:endParaRPr lang="de-DE" dirty="0" smtClean="0">
              <a:solidFill>
                <a:prstClr val="black"/>
              </a:solidFill>
            </a:endParaRPr>
          </a:p>
          <a:p>
            <a:pPr algn="ctr"/>
            <a:r>
              <a:rPr lang="ru-RU" dirty="0" smtClean="0">
                <a:solidFill>
                  <a:prstClr val="black"/>
                </a:solidFill>
              </a:rPr>
              <a:t>В настоящей корове части не знают, что они – части. У них нет проблем при обмене информацией. Они мягко и естественно работают вместе, как одно управление. Как корова.</a:t>
            </a:r>
            <a:r>
              <a:rPr lang="de-DE" dirty="0" smtClean="0">
                <a:solidFill>
                  <a:prstClr val="black"/>
                </a:solidFill>
              </a:rPr>
              <a:t> </a:t>
            </a:r>
            <a:r>
              <a:rPr lang="ru-RU" dirty="0" smtClean="0">
                <a:solidFill>
                  <a:prstClr val="black"/>
                </a:solidFill>
              </a:rPr>
              <a:t>И у Вас только один вопрос</a:t>
            </a:r>
            <a:r>
              <a:rPr lang="de-DE" dirty="0" smtClean="0">
                <a:solidFill>
                  <a:prstClr val="black"/>
                </a:solidFill>
              </a:rPr>
              <a:t>.</a:t>
            </a:r>
            <a:r>
              <a:rPr lang="ru-RU" dirty="0" smtClean="0">
                <a:solidFill>
                  <a:prstClr val="black"/>
                </a:solidFill>
              </a:rPr>
              <a:t> Хотите ли вы, чтобы ваша организация работала как </a:t>
            </a:r>
            <a:r>
              <a:rPr lang="ru-RU" dirty="0" err="1" smtClean="0">
                <a:solidFill>
                  <a:prstClr val="black"/>
                </a:solidFill>
              </a:rPr>
              <a:t>органиграмма</a:t>
            </a:r>
            <a:r>
              <a:rPr lang="de-DE" dirty="0" smtClean="0">
                <a:solidFill>
                  <a:prstClr val="black"/>
                </a:solidFill>
              </a:rPr>
              <a:t>? </a:t>
            </a:r>
            <a:r>
              <a:rPr lang="ru-RU" dirty="0" smtClean="0">
                <a:solidFill>
                  <a:prstClr val="black"/>
                </a:solidFill>
              </a:rPr>
              <a:t>Или как корова</a:t>
            </a:r>
            <a:r>
              <a:rPr lang="de-DE" dirty="0" smtClean="0">
                <a:solidFill>
                  <a:prstClr val="black"/>
                </a:solidFill>
              </a:rPr>
              <a:t>? </a:t>
            </a:r>
          </a:p>
          <a:p>
            <a:pPr algn="ctr"/>
            <a:r>
              <a:rPr lang="de-DE" sz="1400" dirty="0" smtClean="0">
                <a:solidFill>
                  <a:prstClr val="black"/>
                </a:solidFill>
              </a:rPr>
              <a:t>(Anderson &amp; Lemke, NY, </a:t>
            </a:r>
            <a:r>
              <a:rPr lang="de-DE" sz="1400" dirty="0" err="1" smtClean="0">
                <a:solidFill>
                  <a:prstClr val="black"/>
                </a:solidFill>
              </a:rPr>
              <a:t>advertisement</a:t>
            </a:r>
            <a:r>
              <a:rPr lang="de-DE" sz="1400" dirty="0" smtClean="0">
                <a:solidFill>
                  <a:prstClr val="black"/>
                </a:solidFill>
              </a:rPr>
              <a:t> </a:t>
            </a:r>
            <a:r>
              <a:rPr lang="de-DE" sz="1400" dirty="0" err="1" smtClean="0">
                <a:solidFill>
                  <a:prstClr val="black"/>
                </a:solidFill>
              </a:rPr>
              <a:t>for</a:t>
            </a:r>
            <a:r>
              <a:rPr lang="de-DE" sz="1400" dirty="0" smtClean="0">
                <a:solidFill>
                  <a:prstClr val="black"/>
                </a:solidFill>
              </a:rPr>
              <a:t> SAP, Canada)</a:t>
            </a:r>
            <a:endParaRPr lang="de-DE" sz="1400" dirty="0">
              <a:solidFill>
                <a:prstClr val="black"/>
              </a:solidFill>
            </a:endParaRPr>
          </a:p>
        </p:txBody>
      </p:sp>
      <p:pic>
        <p:nvPicPr>
          <p:cNvPr id="1028" name="Picture 4" descr="http://www.stubbsbbq.com/the-pit/files/2012/06/cow-diagram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-201537"/>
            <a:ext cx="7610475" cy="5334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4276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>
                <a:solidFill>
                  <a:schemeClr val="tx1">
                    <a:tint val="75000"/>
                  </a:schemeClr>
                </a:solidFill>
                <a:latin typeface="+mn-lt"/>
              </a:rPr>
              <a:t>gehmlich@wiso.hs-osnabrueck.de</a:t>
            </a:r>
          </a:p>
        </p:txBody>
      </p:sp>
      <p:sp>
        <p:nvSpPr>
          <p:cNvPr id="4" name="Foliennummernplatzhalter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38A4B298-617C-4CF2-8DD5-65C66E973759}" type="slidenum">
              <a:rPr lang="de-DE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52</a:t>
            </a:fld>
            <a:endParaRPr lang="de-DE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pic>
        <p:nvPicPr>
          <p:cNvPr id="102403" name="Grafik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04" name="Textfeld 1"/>
          <p:cNvSpPr txBox="1">
            <a:spLocks noChangeArrowheads="1"/>
          </p:cNvSpPr>
          <p:nvPr/>
        </p:nvSpPr>
        <p:spPr bwMode="auto">
          <a:xfrm>
            <a:off x="3140075" y="122238"/>
            <a:ext cx="28162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3200" b="1" dirty="0">
                <a:latin typeface="Franklin Gothic Book" pitchFamily="34" charset="0"/>
              </a:rPr>
              <a:t>KSC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v.gehmlich@hs-osnabrueck.de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DEB334-86C6-468C-8176-C72859063E34}" type="slidenum">
              <a:rPr lang="de-DE" smtClean="0"/>
              <a:pPr>
                <a:defRPr/>
              </a:pPr>
              <a:t>52</a:t>
            </a:fld>
            <a:endParaRPr lang="de-DE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462910"/>
            <a:ext cx="4727575" cy="591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26" name="Text Box 5"/>
          <p:cNvSpPr txBox="1">
            <a:spLocks noChangeArrowheads="1"/>
          </p:cNvSpPr>
          <p:nvPr/>
        </p:nvSpPr>
        <p:spPr bwMode="auto">
          <a:xfrm>
            <a:off x="6300192" y="1989137"/>
            <a:ext cx="2647181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Franklin Gothic Book" pitchFamily="34" charset="0"/>
              </a:rPr>
              <a:t>Вы никогда не прекращаете учиться</a:t>
            </a:r>
            <a:endParaRPr lang="de-DE" sz="2800" b="1" dirty="0">
              <a:latin typeface="Franklin Gothic Book" pitchFamily="34" charset="0"/>
            </a:endParaRP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v.gehmlich@hs-osnabrueck.de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DEB334-86C6-468C-8176-C72859063E34}" type="slidenum">
              <a:rPr lang="de-DE" smtClean="0"/>
              <a:pPr>
                <a:defRPr/>
              </a:pPr>
              <a:t>53</a:t>
            </a:fld>
            <a:endParaRPr lang="de-DE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Инициативы</a:t>
            </a:r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/>
              <a:t>Принята Конференцией ректоров Германии  (КРГ) в результате обсуждений в группе по Болонскому процессу и решения разработать Европейскую квалификационную рамку, чтобы принять решение во время </a:t>
            </a:r>
            <a:r>
              <a:rPr lang="ru-RU" dirty="0" err="1"/>
              <a:t>Бергенской</a:t>
            </a:r>
            <a:r>
              <a:rPr lang="ru-RU" dirty="0"/>
              <a:t> встречи в мае 2005</a:t>
            </a:r>
          </a:p>
          <a:p>
            <a:r>
              <a:rPr lang="ru-RU" dirty="0" smtClean="0"/>
              <a:t>КРГ создала рабочую </a:t>
            </a:r>
            <a:r>
              <a:rPr lang="ru-RU" dirty="0"/>
              <a:t>группу из 12-15 членов, представляющих федеративную республику, федеративные </a:t>
            </a:r>
            <a:r>
              <a:rPr lang="ru-RU" dirty="0" smtClean="0"/>
              <a:t>земли, </a:t>
            </a:r>
            <a:r>
              <a:rPr lang="ru-RU" dirty="0"/>
              <a:t>высшие учебные заведения, аккредитационный совет, </a:t>
            </a:r>
            <a:r>
              <a:rPr lang="ru-RU" dirty="0" smtClean="0"/>
              <a:t>экспертов</a:t>
            </a:r>
            <a:endParaRPr lang="de-DE" dirty="0"/>
          </a:p>
          <a:p>
            <a:r>
              <a:rPr lang="ru-RU" dirty="0" smtClean="0"/>
              <a:t>Результаты были представлены широкой группе заинтерсованных сторон, включая представителей профессионального образования, предприятий и профсоюзов. </a:t>
            </a:r>
            <a:endParaRPr lang="de-DE" dirty="0" smtClean="0"/>
          </a:p>
          <a:p>
            <a:r>
              <a:rPr lang="ru-RU" dirty="0" smtClean="0"/>
              <a:t>Завершенный в преддверии Бергенской Конференции документ стал Квалификационной Рамкой для высшего образования Германии</a:t>
            </a:r>
            <a:endParaRPr lang="de-DE" dirty="0" smtClean="0"/>
          </a:p>
          <a:p>
            <a:r>
              <a:rPr lang="ru-RU" dirty="0" smtClean="0"/>
              <a:t>Документ до сих пор актуален в его первончальной форме, но обсуждается предложенная обновленная версия  </a:t>
            </a:r>
          </a:p>
          <a:p>
            <a:r>
              <a:rPr lang="ru-RU" dirty="0" smtClean="0"/>
              <a:t>Он является основным справочным документом по системе аккредитации Германии</a:t>
            </a:r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v.gehmlich@hs-osnabrueck.de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598992-F58E-4E29-9F52-2E3D72EA7989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185477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Предварительные / параллельные инициативы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Настройка образовательных структур в </a:t>
            </a:r>
            <a:r>
              <a:rPr lang="ru-RU" dirty="0" smtClean="0"/>
              <a:t>Европе </a:t>
            </a:r>
            <a:r>
              <a:rPr lang="de-DE" dirty="0" smtClean="0"/>
              <a:t>(2002+)</a:t>
            </a:r>
          </a:p>
          <a:p>
            <a:r>
              <a:rPr lang="ru-RU" dirty="0"/>
              <a:t>Совместная </a:t>
            </a:r>
            <a:r>
              <a:rPr lang="ru-RU" dirty="0" smtClean="0"/>
              <a:t>качественная инициатива (</a:t>
            </a:r>
            <a:r>
              <a:rPr lang="ru-RU" dirty="0"/>
              <a:t>Дублинские </a:t>
            </a:r>
            <a:r>
              <a:rPr lang="ru-RU" dirty="0" smtClean="0"/>
              <a:t>дескрипторы</a:t>
            </a:r>
            <a:r>
              <a:rPr lang="de-DE" dirty="0" smtClean="0"/>
              <a:t>)</a:t>
            </a:r>
            <a:r>
              <a:rPr lang="ru-RU" dirty="0"/>
              <a:t> </a:t>
            </a:r>
            <a:r>
              <a:rPr lang="ru-RU" dirty="0" smtClean="0"/>
              <a:t>Шотландская </a:t>
            </a:r>
            <a:r>
              <a:rPr lang="ru-RU" dirty="0"/>
              <a:t>и ирландская </a:t>
            </a:r>
            <a:r>
              <a:rPr lang="ru-RU" dirty="0" smtClean="0"/>
              <a:t>квалификационная рамка </a:t>
            </a:r>
          </a:p>
          <a:p>
            <a:r>
              <a:rPr lang="ru-RU" dirty="0"/>
              <a:t>Обсуждения на уровне </a:t>
            </a:r>
            <a:r>
              <a:rPr lang="ru-RU" dirty="0" smtClean="0"/>
              <a:t>Агентства по Качеству и Квалификациям Великобритании </a:t>
            </a:r>
            <a:r>
              <a:rPr lang="ru-RU" dirty="0"/>
              <a:t>(тематические контрольные </a:t>
            </a:r>
            <a:r>
              <a:rPr lang="ru-RU" dirty="0" smtClean="0"/>
              <a:t>документы</a:t>
            </a:r>
            <a:r>
              <a:rPr lang="de-DE" dirty="0" smtClean="0"/>
              <a:t>)</a:t>
            </a:r>
          </a:p>
          <a:p>
            <a:endParaRPr lang="de-DE" dirty="0" smtClean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v.gehmlich@hs-osnabrueck.de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D2E0E6-4004-4FC7-B981-A6EC4A2B1104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136353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ChangeArrowheads="1"/>
          </p:cNvSpPr>
          <p:nvPr/>
        </p:nvSpPr>
        <p:spPr bwMode="auto">
          <a:xfrm>
            <a:off x="251520" y="260350"/>
            <a:ext cx="8568952" cy="9366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 dirty="0">
                <a:solidFill>
                  <a:prstClr val="black"/>
                </a:solidFill>
                <a:latin typeface="Franklin Gothic Book" pitchFamily="34" charset="0"/>
                <a:ea typeface="MS Gothic"/>
                <a:cs typeface="MS Gothic"/>
              </a:rPr>
              <a:t>Квалификационные рамки </a:t>
            </a:r>
            <a:r>
              <a:rPr lang="ru-RU" sz="3600" b="1" dirty="0" smtClean="0">
                <a:solidFill>
                  <a:prstClr val="black"/>
                </a:solidFill>
                <a:latin typeface="Franklin Gothic Book" pitchFamily="34" charset="0"/>
                <a:ea typeface="MS Gothic"/>
                <a:cs typeface="MS Gothic"/>
              </a:rPr>
              <a:t>Германии </a:t>
            </a:r>
          </a:p>
          <a:p>
            <a:pPr algn="ctr"/>
            <a:r>
              <a:rPr lang="de-DE" sz="2400" b="1" dirty="0" smtClean="0">
                <a:solidFill>
                  <a:prstClr val="black"/>
                </a:solidFill>
                <a:latin typeface="Franklin Gothic Book" pitchFamily="34" charset="0"/>
                <a:ea typeface="MS Gothic"/>
                <a:cs typeface="MS Gothic"/>
              </a:rPr>
              <a:t>-</a:t>
            </a:r>
            <a:r>
              <a:rPr lang="ru-RU" sz="2400" b="1" dirty="0" smtClean="0">
                <a:solidFill>
                  <a:prstClr val="black"/>
                </a:solidFill>
                <a:latin typeface="Franklin Gothic Book" pitchFamily="34" charset="0"/>
                <a:ea typeface="MS Gothic"/>
                <a:cs typeface="MS Gothic"/>
              </a:rPr>
              <a:t> Справочные схемы</a:t>
            </a:r>
            <a:endParaRPr lang="de-DE" sz="2400" b="1" dirty="0">
              <a:solidFill>
                <a:prstClr val="black"/>
              </a:solidFill>
              <a:latin typeface="Franklin Gothic Book" pitchFamily="34" charset="0"/>
              <a:ea typeface="MS Gothic"/>
              <a:cs typeface="MS Gothic"/>
            </a:endParaRPr>
          </a:p>
        </p:txBody>
      </p:sp>
      <p:sp>
        <p:nvSpPr>
          <p:cNvPr id="58370" name="Rectangle 3"/>
          <p:cNvSpPr>
            <a:spLocks noChangeArrowheads="1"/>
          </p:cNvSpPr>
          <p:nvPr/>
        </p:nvSpPr>
        <p:spPr bwMode="auto">
          <a:xfrm>
            <a:off x="261231" y="3465056"/>
            <a:ext cx="4302949" cy="64633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b="1" dirty="0">
              <a:solidFill>
                <a:prstClr val="black"/>
              </a:solidFill>
              <a:latin typeface="Franklin Gothic Book" pitchFamily="34" charset="0"/>
              <a:ea typeface="MS Gothic"/>
              <a:cs typeface="MS Gothic"/>
            </a:endParaRPr>
          </a:p>
          <a:p>
            <a:pPr algn="ctr"/>
            <a:endParaRPr lang="de-DE" dirty="0">
              <a:solidFill>
                <a:prstClr val="black"/>
              </a:solidFill>
              <a:latin typeface="Franklin Gothic Book" pitchFamily="34" charset="0"/>
              <a:ea typeface="MS Gothic"/>
              <a:cs typeface="MS Gothic"/>
            </a:endParaRPr>
          </a:p>
          <a:p>
            <a:pPr algn="ctr"/>
            <a:endParaRPr lang="de-DE" dirty="0">
              <a:solidFill>
                <a:prstClr val="black"/>
              </a:solidFill>
              <a:latin typeface="Franklin Gothic Book" pitchFamily="34" charset="0"/>
              <a:ea typeface="MS Gothic"/>
              <a:cs typeface="MS Gothic"/>
            </a:endParaRPr>
          </a:p>
        </p:txBody>
      </p:sp>
      <p:sp>
        <p:nvSpPr>
          <p:cNvPr id="58371" name="Rectangle 4"/>
          <p:cNvSpPr>
            <a:spLocks noChangeArrowheads="1"/>
          </p:cNvSpPr>
          <p:nvPr/>
        </p:nvSpPr>
        <p:spPr bwMode="auto">
          <a:xfrm>
            <a:off x="251519" y="2225541"/>
            <a:ext cx="4284476" cy="12241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dirty="0" smtClean="0">
              <a:solidFill>
                <a:prstClr val="black"/>
              </a:solidFill>
              <a:latin typeface="Franklin Gothic Book" pitchFamily="34" charset="0"/>
              <a:ea typeface="MS Gothic"/>
              <a:cs typeface="MS Gothic"/>
            </a:endParaRPr>
          </a:p>
          <a:p>
            <a:pPr algn="ctr"/>
            <a:r>
              <a:rPr lang="ru-RU" sz="1600" dirty="0">
                <a:solidFill>
                  <a:prstClr val="black"/>
                </a:solidFill>
                <a:latin typeface="Franklin Gothic Book" pitchFamily="34" charset="0"/>
                <a:ea typeface="MS Gothic"/>
                <a:cs typeface="MS Gothic"/>
              </a:rPr>
              <a:t>Постоянная конференция </a:t>
            </a:r>
            <a:r>
              <a:rPr lang="ru-RU" sz="1600" dirty="0" smtClean="0">
                <a:solidFill>
                  <a:prstClr val="black"/>
                </a:solidFill>
                <a:latin typeface="Franklin Gothic Book" pitchFamily="34" charset="0"/>
                <a:ea typeface="MS Gothic"/>
                <a:cs typeface="MS Gothic"/>
              </a:rPr>
              <a:t>министерств (ПКМ)</a:t>
            </a:r>
            <a:endParaRPr lang="ru-RU" sz="1600" dirty="0">
              <a:solidFill>
                <a:prstClr val="black"/>
              </a:solidFill>
              <a:latin typeface="Franklin Gothic Book" pitchFamily="34" charset="0"/>
              <a:ea typeface="MS Gothic"/>
              <a:cs typeface="MS Gothic"/>
            </a:endParaRPr>
          </a:p>
          <a:p>
            <a:pPr algn="ctr"/>
            <a:r>
              <a:rPr lang="ru-RU" sz="1600" dirty="0" smtClean="0">
                <a:solidFill>
                  <a:prstClr val="black"/>
                </a:solidFill>
                <a:latin typeface="Franklin Gothic Book" pitchFamily="34" charset="0"/>
                <a:ea typeface="MS Gothic"/>
                <a:cs typeface="MS Gothic"/>
              </a:rPr>
              <a:t>образования </a:t>
            </a:r>
            <a:r>
              <a:rPr lang="ru-RU" sz="1600" dirty="0">
                <a:solidFill>
                  <a:prstClr val="black"/>
                </a:solidFill>
                <a:latin typeface="Franklin Gothic Book" pitchFamily="34" charset="0"/>
                <a:ea typeface="MS Gothic"/>
                <a:cs typeface="MS Gothic"/>
              </a:rPr>
              <a:t>федеральных земель:</a:t>
            </a:r>
          </a:p>
          <a:p>
            <a:pPr algn="ctr"/>
            <a:r>
              <a:rPr lang="ru-RU" sz="1600" dirty="0" smtClean="0">
                <a:solidFill>
                  <a:prstClr val="black"/>
                </a:solidFill>
                <a:latin typeface="Franklin Gothic Book" pitchFamily="34" charset="0"/>
                <a:ea typeface="MS Gothic"/>
                <a:cs typeface="MS Gothic"/>
              </a:rPr>
              <a:t>-Бакалавриат-Магистратура-Докторантура</a:t>
            </a:r>
            <a:endParaRPr lang="de-DE" sz="1600" dirty="0">
              <a:solidFill>
                <a:prstClr val="black"/>
              </a:solidFill>
              <a:latin typeface="Franklin Gothic Book" pitchFamily="34" charset="0"/>
              <a:ea typeface="MS Gothic"/>
              <a:cs typeface="MS Gothic"/>
            </a:endParaRPr>
          </a:p>
        </p:txBody>
      </p:sp>
      <p:sp>
        <p:nvSpPr>
          <p:cNvPr id="58374" name="Rectangle 7"/>
          <p:cNvSpPr>
            <a:spLocks noChangeArrowheads="1"/>
          </p:cNvSpPr>
          <p:nvPr/>
        </p:nvSpPr>
        <p:spPr bwMode="auto">
          <a:xfrm>
            <a:off x="270468" y="4112449"/>
            <a:ext cx="2142237" cy="41225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Franklin Gothic Book" pitchFamily="34" charset="0"/>
                <a:ea typeface="MS Gothic"/>
                <a:cs typeface="MS Gothic"/>
              </a:rPr>
              <a:t>Знания</a:t>
            </a:r>
            <a:endParaRPr lang="de-DE" dirty="0">
              <a:solidFill>
                <a:prstClr val="black"/>
              </a:solidFill>
              <a:latin typeface="Franklin Gothic Book" pitchFamily="34" charset="0"/>
              <a:ea typeface="MS Gothic"/>
              <a:cs typeface="MS Gothic"/>
            </a:endParaRPr>
          </a:p>
        </p:txBody>
      </p:sp>
      <p:sp>
        <p:nvSpPr>
          <p:cNvPr id="58375" name="Rectangle 8"/>
          <p:cNvSpPr>
            <a:spLocks noChangeArrowheads="1"/>
          </p:cNvSpPr>
          <p:nvPr/>
        </p:nvSpPr>
        <p:spPr bwMode="auto">
          <a:xfrm>
            <a:off x="2412705" y="4128890"/>
            <a:ext cx="2151475" cy="43097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Franklin Gothic Book" pitchFamily="34" charset="0"/>
                <a:ea typeface="MS Gothic"/>
                <a:cs typeface="MS Gothic"/>
              </a:rPr>
              <a:t>Умения</a:t>
            </a:r>
            <a:endParaRPr lang="de-DE" dirty="0">
              <a:solidFill>
                <a:prstClr val="black"/>
              </a:solidFill>
              <a:latin typeface="Franklin Gothic Book" pitchFamily="34" charset="0"/>
              <a:ea typeface="MS Gothic"/>
              <a:cs typeface="MS Gothic"/>
            </a:endParaRPr>
          </a:p>
        </p:txBody>
      </p:sp>
      <p:sp>
        <p:nvSpPr>
          <p:cNvPr id="58377" name="Rectangle 10"/>
          <p:cNvSpPr>
            <a:spLocks noChangeArrowheads="1"/>
          </p:cNvSpPr>
          <p:nvPr/>
        </p:nvSpPr>
        <p:spPr bwMode="auto">
          <a:xfrm>
            <a:off x="2555776" y="5023050"/>
            <a:ext cx="1996253" cy="49378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Franklin Gothic Book" pitchFamily="34" charset="0"/>
                <a:ea typeface="MS Gothic"/>
                <a:cs typeface="MS Gothic"/>
              </a:rPr>
              <a:t>инструментального</a:t>
            </a:r>
            <a:endParaRPr lang="de-DE" dirty="0">
              <a:solidFill>
                <a:prstClr val="black"/>
              </a:solidFill>
              <a:latin typeface="Franklin Gothic Book" pitchFamily="34" charset="0"/>
              <a:ea typeface="MS Gothic"/>
              <a:cs typeface="MS Gothic"/>
            </a:endParaRPr>
          </a:p>
        </p:txBody>
      </p:sp>
      <p:sp>
        <p:nvSpPr>
          <p:cNvPr id="58378" name="Rectangle 11"/>
          <p:cNvSpPr>
            <a:spLocks noChangeArrowheads="1"/>
          </p:cNvSpPr>
          <p:nvPr/>
        </p:nvSpPr>
        <p:spPr bwMode="auto">
          <a:xfrm>
            <a:off x="2699792" y="5502421"/>
            <a:ext cx="1849669" cy="55342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Franklin Gothic Book" pitchFamily="34" charset="0"/>
                <a:ea typeface="MS Gothic"/>
                <a:cs typeface="MS Gothic"/>
              </a:rPr>
              <a:t>коммуникативного</a:t>
            </a:r>
            <a:endParaRPr lang="de-DE" dirty="0">
              <a:solidFill>
                <a:prstClr val="black"/>
              </a:solidFill>
              <a:latin typeface="Franklin Gothic Book" pitchFamily="34" charset="0"/>
              <a:ea typeface="MS Gothic"/>
              <a:cs typeface="MS Gothic"/>
            </a:endParaRPr>
          </a:p>
        </p:txBody>
      </p:sp>
      <p:sp>
        <p:nvSpPr>
          <p:cNvPr id="58379" name="Rectangle 12"/>
          <p:cNvSpPr>
            <a:spLocks noChangeArrowheads="1"/>
          </p:cNvSpPr>
          <p:nvPr/>
        </p:nvSpPr>
        <p:spPr bwMode="auto">
          <a:xfrm>
            <a:off x="2971049" y="6067228"/>
            <a:ext cx="1597756" cy="5048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Franklin Gothic Book" pitchFamily="34" charset="0"/>
                <a:ea typeface="MS Gothic"/>
                <a:cs typeface="MS Gothic"/>
              </a:rPr>
              <a:t>системного</a:t>
            </a:r>
            <a:endParaRPr lang="de-DE" dirty="0">
              <a:solidFill>
                <a:prstClr val="black"/>
              </a:solidFill>
              <a:latin typeface="Franklin Gothic Book" pitchFamily="34" charset="0"/>
              <a:ea typeface="MS Gothic"/>
              <a:cs typeface="MS Gothic"/>
            </a:endParaRP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>
          <a:xfrm>
            <a:off x="75449" y="64928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v.gehmlich@hs-osnabrueck.de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DEB334-86C6-468C-8176-C72859063E34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  <p:sp>
        <p:nvSpPr>
          <p:cNvPr id="4" name="Rechteck 3"/>
          <p:cNvSpPr/>
          <p:nvPr/>
        </p:nvSpPr>
        <p:spPr>
          <a:xfrm>
            <a:off x="251520" y="1196975"/>
            <a:ext cx="4284476" cy="100788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Для квалификаций высшего образования</a:t>
            </a:r>
            <a:endParaRPr lang="de-DE" sz="2400" dirty="0"/>
          </a:p>
        </p:txBody>
      </p:sp>
      <p:sp>
        <p:nvSpPr>
          <p:cNvPr id="5" name="Textfeld 4"/>
          <p:cNvSpPr txBox="1"/>
          <p:nvPr/>
        </p:nvSpPr>
        <p:spPr>
          <a:xfrm>
            <a:off x="276188" y="3489062"/>
            <a:ext cx="42695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Рабочая группа</a:t>
            </a:r>
            <a:r>
              <a:rPr lang="de-DE" dirty="0" smtClean="0"/>
              <a:t>:</a:t>
            </a:r>
            <a:r>
              <a:rPr lang="ru-RU" dirty="0"/>
              <a:t> </a:t>
            </a:r>
            <a:r>
              <a:rPr lang="ru-RU" dirty="0" smtClean="0"/>
              <a:t>Описание </a:t>
            </a:r>
            <a:r>
              <a:rPr lang="ru-RU" dirty="0"/>
              <a:t>квалификаций </a:t>
            </a:r>
            <a:r>
              <a:rPr lang="ru-RU" dirty="0" smtClean="0"/>
              <a:t>согласно</a:t>
            </a:r>
            <a:endParaRPr lang="de-DE" dirty="0"/>
          </a:p>
        </p:txBody>
      </p:sp>
      <p:sp>
        <p:nvSpPr>
          <p:cNvPr id="9" name="Rechteck 8"/>
          <p:cNvSpPr/>
          <p:nvPr/>
        </p:nvSpPr>
        <p:spPr>
          <a:xfrm>
            <a:off x="276188" y="4527141"/>
            <a:ext cx="2127280" cy="457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/>
          <p:cNvSpPr txBox="1"/>
          <p:nvPr/>
        </p:nvSpPr>
        <p:spPr>
          <a:xfrm>
            <a:off x="243120" y="4568589"/>
            <a:ext cx="2109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ru-RU" dirty="0" smtClean="0"/>
              <a:t>Расширения</a:t>
            </a:r>
            <a:endParaRPr lang="de-DE" dirty="0"/>
          </a:p>
        </p:txBody>
      </p:sp>
      <p:sp>
        <p:nvSpPr>
          <p:cNvPr id="11" name="Rechteck 10"/>
          <p:cNvSpPr/>
          <p:nvPr/>
        </p:nvSpPr>
        <p:spPr>
          <a:xfrm>
            <a:off x="283884" y="4984341"/>
            <a:ext cx="2109429" cy="501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Углубления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2429990" y="4525313"/>
            <a:ext cx="2137614" cy="48302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Развития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5" name="Pfeil nach unten 14"/>
          <p:cNvSpPr/>
          <p:nvPr/>
        </p:nvSpPr>
        <p:spPr>
          <a:xfrm>
            <a:off x="5868144" y="4111389"/>
            <a:ext cx="2376264" cy="238385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Поддерживается эмпирическими </a:t>
            </a:r>
            <a:r>
              <a:rPr lang="ru-RU" dirty="0" smtClean="0"/>
              <a:t>исследованиями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2160438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69" grpId="0" animBg="1"/>
      <p:bldP spid="58370" grpId="0" animBg="1"/>
      <p:bldP spid="58371" grpId="0" animBg="1"/>
      <p:bldP spid="58374" grpId="0" animBg="1"/>
      <p:bldP spid="58375" grpId="0" animBg="1"/>
      <p:bldP spid="58377" grpId="0" animBg="1"/>
      <p:bldP spid="58378" grpId="0" animBg="1"/>
      <p:bldP spid="58379" grpId="0" animBg="1"/>
      <p:bldP spid="4" grpId="0" animBg="1"/>
      <p:bldP spid="5" grpId="0"/>
      <p:bldP spid="10" grpId="0"/>
      <p:bldP spid="11" grpId="0" animBg="1"/>
      <p:bldP spid="12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36" name="Group 5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="" xmlns:p14="http://schemas.microsoft.com/office/powerpoint/2010/main" val="129817176"/>
              </p:ext>
            </p:extLst>
          </p:nvPr>
        </p:nvGraphicFramePr>
        <p:xfrm>
          <a:off x="0" y="0"/>
          <a:ext cx="9144000" cy="6450618"/>
        </p:xfrm>
        <a:graphic>
          <a:graphicData uri="http://schemas.openxmlformats.org/drawingml/2006/table">
            <a:tbl>
              <a:tblPr/>
              <a:tblGrid>
                <a:gridCol w="176371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7166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3677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37185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023938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Arial Narrow" pitchFamily="34" charset="0"/>
                        </a:rPr>
                        <a:t>РО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Arial Narrow" pitchFamily="34" charset="0"/>
                        </a:rPr>
                        <a:t>(результаты обучения)</a:t>
                      </a:r>
                      <a:endParaRPr kumimoji="0" lang="de-DE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CC33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Предполагаемые качественные характеристики высшего образования в Германии</a:t>
                      </a:r>
                      <a:endParaRPr kumimoji="0" lang="de-DE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CC33"/>
                        </a:solidFill>
                        <a:effectLst/>
                        <a:latin typeface="Arial Narrow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0012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Знание</a:t>
                      </a:r>
                      <a:endParaRPr kumimoji="0" lang="de-DE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 Narrow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Расширение</a:t>
                      </a:r>
                      <a:endParaRPr kumimoji="0" lang="de-DE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 Narrow" pitchFamily="34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DFF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знания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Широкие предмето-ориентированные знания: 87%</a:t>
                      </a:r>
                      <a:endParaRPr kumimoji="0" lang="de-D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 Narrow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2672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Углубление</a:t>
                      </a:r>
                      <a:endParaRPr kumimoji="0" lang="de-D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DFF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знания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DFF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Знания о предприятии -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DFF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Лидерство и т.д .: 68-78%</a:t>
                      </a:r>
                      <a:endParaRPr kumimoji="0" lang="de-D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DFF"/>
                        </a:solidFill>
                        <a:effectLst/>
                        <a:latin typeface="Arial Narrow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61975">
                <a:tc rowSpan="4"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Умение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делать</a:t>
                      </a:r>
                      <a:endParaRPr kumimoji="0" lang="de-DE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 Narrow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Развитие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знания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Включает:</a:t>
                      </a:r>
                      <a:endParaRPr kumimoji="0" lang="de-DE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60388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Инструмен-тальные</a:t>
                      </a:r>
                      <a:endParaRPr kumimoji="0" lang="de-D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 Narrow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Может анализировать</a:t>
                      </a:r>
                      <a:r>
                        <a:rPr kumimoji="0" lang="de-DE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: 88%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103342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Коммуникатив-ные</a:t>
                      </a:r>
                      <a:endParaRPr kumimoji="0" lang="de-D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99"/>
                        </a:solidFill>
                        <a:effectLst/>
                        <a:latin typeface="Arial Narrow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Может общаться </a:t>
                      </a: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–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работать в группах -адаптироваться</a:t>
                      </a: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: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99%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023938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Системный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Р</a:t>
                      </a:r>
                      <a:r>
                        <a:rPr kumimoji="0" lang="de-DE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Может решать проблемы,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обучаться</a:t>
                      </a: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: 97%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>
          <a:xfrm>
            <a:off x="179512" y="6237312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de-DE" dirty="0" smtClean="0">
                <a:solidFill>
                  <a:prstClr val="black">
                    <a:tint val="75000"/>
                  </a:prstClr>
                </a:solidFill>
              </a:rPr>
              <a:t>v.gehmlich@hs-osnabrueck.de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546BC9-41FA-4ACF-9D02-A5148B833871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0910625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euerwerk">
  <a:themeElements>
    <a:clrScheme name="Feuerwerk 1">
      <a:dk1>
        <a:srgbClr val="AF273E"/>
      </a:dk1>
      <a:lt1>
        <a:srgbClr val="FFCC00"/>
      </a:lt1>
      <a:dk2>
        <a:srgbClr val="000000"/>
      </a:dk2>
      <a:lt2>
        <a:srgbClr val="FFFFFF"/>
      </a:lt2>
      <a:accent1>
        <a:srgbClr val="FF8B17"/>
      </a:accent1>
      <a:accent2>
        <a:srgbClr val="FFE103"/>
      </a:accent2>
      <a:accent3>
        <a:srgbClr val="AAAAAA"/>
      </a:accent3>
      <a:accent4>
        <a:srgbClr val="DAAE00"/>
      </a:accent4>
      <a:accent5>
        <a:srgbClr val="FFC4AB"/>
      </a:accent5>
      <a:accent6>
        <a:srgbClr val="E7CC02"/>
      </a:accent6>
      <a:hlink>
        <a:srgbClr val="FF3399"/>
      </a:hlink>
      <a:folHlink>
        <a:srgbClr val="FE1F08"/>
      </a:folHlink>
    </a:clrScheme>
    <a:fontScheme name="Feuerwerk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4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4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</a:defRPr>
        </a:defPPr>
      </a:lstStyle>
    </a:lnDef>
  </a:objectDefaults>
  <a:extraClrSchemeLst>
    <a:extraClrScheme>
      <a:clrScheme name="Feuerwerk 1">
        <a:dk1>
          <a:srgbClr val="AF273E"/>
        </a:dk1>
        <a:lt1>
          <a:srgbClr val="FFCC00"/>
        </a:lt1>
        <a:dk2>
          <a:srgbClr val="000000"/>
        </a:dk2>
        <a:lt2>
          <a:srgbClr val="FFFFFF"/>
        </a:lt2>
        <a:accent1>
          <a:srgbClr val="FF8B17"/>
        </a:accent1>
        <a:accent2>
          <a:srgbClr val="FFE103"/>
        </a:accent2>
        <a:accent3>
          <a:srgbClr val="AAAAAA"/>
        </a:accent3>
        <a:accent4>
          <a:srgbClr val="DAAE00"/>
        </a:accent4>
        <a:accent5>
          <a:srgbClr val="FFC4AB"/>
        </a:accent5>
        <a:accent6>
          <a:srgbClr val="E7CC02"/>
        </a:accent6>
        <a:hlink>
          <a:srgbClr val="FF3399"/>
        </a:hlink>
        <a:folHlink>
          <a:srgbClr val="FE1F0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euerwerk 2">
        <a:dk1>
          <a:srgbClr val="0000A4"/>
        </a:dk1>
        <a:lt1>
          <a:srgbClr val="CCFFFF"/>
        </a:lt1>
        <a:dk2>
          <a:srgbClr val="000066"/>
        </a:dk2>
        <a:lt2>
          <a:srgbClr val="00FFFF"/>
        </a:lt2>
        <a:accent1>
          <a:srgbClr val="51B2E3"/>
        </a:accent1>
        <a:accent2>
          <a:srgbClr val="04E8AC"/>
        </a:accent2>
        <a:accent3>
          <a:srgbClr val="AAAAB8"/>
        </a:accent3>
        <a:accent4>
          <a:srgbClr val="AEDADA"/>
        </a:accent4>
        <a:accent5>
          <a:srgbClr val="B3D5EF"/>
        </a:accent5>
        <a:accent6>
          <a:srgbClr val="03D29B"/>
        </a:accent6>
        <a:hlink>
          <a:srgbClr val="FF3399"/>
        </a:hlink>
        <a:folHlink>
          <a:srgbClr val="8F5FD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euerwerk 3">
        <a:dk1>
          <a:srgbClr val="9F237F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FF03E7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E702D1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euerwerk 4">
        <a:dk1>
          <a:srgbClr val="00603B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07FB18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06E315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euerwerk 5">
        <a:dk1>
          <a:srgbClr val="FF6600"/>
        </a:dk1>
        <a:lt1>
          <a:srgbClr val="FFFFFF"/>
        </a:lt1>
        <a:dk2>
          <a:srgbClr val="003366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AAADB8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euerwerk 6">
        <a:dk1>
          <a:srgbClr val="000000"/>
        </a:dk1>
        <a:lt1>
          <a:srgbClr val="FFFF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FFCCFF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1087</TotalTime>
  <Words>3314</Words>
  <Application>Microsoft Office PowerPoint</Application>
  <PresentationFormat>Экран (4:3)</PresentationFormat>
  <Paragraphs>615</Paragraphs>
  <Slides>53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53</vt:i4>
      </vt:variant>
    </vt:vector>
  </HeadingPairs>
  <TitlesOfParts>
    <vt:vector size="57" baseType="lpstr">
      <vt:lpstr>Feuerwerk</vt:lpstr>
      <vt:lpstr>Larissa</vt:lpstr>
      <vt:lpstr>1_Larissa</vt:lpstr>
      <vt:lpstr>4_Larissa</vt:lpstr>
      <vt:lpstr>Слайд 1</vt:lpstr>
      <vt:lpstr>Слайд 2</vt:lpstr>
      <vt:lpstr>Слайд 3</vt:lpstr>
      <vt:lpstr>Слайд 4</vt:lpstr>
      <vt:lpstr>Слайд 5</vt:lpstr>
      <vt:lpstr>Инициативы</vt:lpstr>
      <vt:lpstr>Предварительные / параллельные инициативы</vt:lpstr>
      <vt:lpstr>Слайд 8</vt:lpstr>
      <vt:lpstr>Слайд 9</vt:lpstr>
      <vt:lpstr>Другими словами (1)</vt:lpstr>
      <vt:lpstr>Другими словами (2)</vt:lpstr>
      <vt:lpstr>Распределение квалификаций?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Предварительное исследование</vt:lpstr>
      <vt:lpstr>Слайд 22</vt:lpstr>
      <vt:lpstr>Слайд 23</vt:lpstr>
      <vt:lpstr>Слайд 24</vt:lpstr>
      <vt:lpstr>Слайд 25</vt:lpstr>
      <vt:lpstr>Показатели уровня</vt:lpstr>
      <vt:lpstr>Слайд 27</vt:lpstr>
      <vt:lpstr>Слайд 28</vt:lpstr>
      <vt:lpstr> Квалификационные рамки Элементы</vt:lpstr>
      <vt:lpstr> Решения - Терминология</vt:lpstr>
      <vt:lpstr>Фокус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Фаза 2</vt:lpstr>
      <vt:lpstr>  Применение КРГ в четырех секторах:  Четыре рабочих группы  </vt:lpstr>
      <vt:lpstr>Проблемы</vt:lpstr>
      <vt:lpstr>Проблемы</vt:lpstr>
      <vt:lpstr>Слайд 44</vt:lpstr>
      <vt:lpstr>Слайд 45</vt:lpstr>
      <vt:lpstr>В настоящее время фаза 3  </vt:lpstr>
      <vt:lpstr>Предпринятые / предусмотренные меры</vt:lpstr>
      <vt:lpstr>Слайд 48</vt:lpstr>
      <vt:lpstr> ФОРМИРУЮЩЕЕСЯ ЕВРОПЕЙСКОЕ ПРОСТРАНСТВО ВЫСШЕГО ОБРАЗОВАНИЯ БОЛЬШЕ, ЧЕМ СУММА ЕГО ЧАСТЕЙ</vt:lpstr>
      <vt:lpstr> Требования</vt:lpstr>
      <vt:lpstr>Слайд 51</vt:lpstr>
      <vt:lpstr>Слайд 52</vt:lpstr>
      <vt:lpstr>Слайд 53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Allocating Qualifications to Levels-   - The German Experience -</dc:title>
  <dc:creator>Buero-CN0307</dc:creator>
  <cp:lastModifiedBy>samsung</cp:lastModifiedBy>
  <cp:revision>175</cp:revision>
  <dcterms:created xsi:type="dcterms:W3CDTF">2012-10-16T08:25:54Z</dcterms:created>
  <dcterms:modified xsi:type="dcterms:W3CDTF">2017-04-19T00:45:11Z</dcterms:modified>
</cp:coreProperties>
</file>